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Gelişme Aşaması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3200" b="1" u="sng" dirty="0"/>
              <a:t>Gelişme Aşaması</a:t>
            </a:r>
            <a:br>
              <a:rPr lang="tr-TR" altLang="tr-TR" sz="3200" b="1" u="sng" dirty="0"/>
            </a:br>
            <a:r>
              <a:rPr lang="tr-TR" altLang="tr-TR" sz="2400" b="1" u="sng" dirty="0" smtClean="0"/>
              <a:t>Görevler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tr-TR" sz="2400" b="1" dirty="0"/>
              <a:t>Grup üyeleri arasında benzerliklere ve ortaklıklara işaret etme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tr-TR" sz="2400" b="1" dirty="0"/>
              <a:t>Bireyin gereksinimleri/problemleri ve grubun amaçları arasındaki ilişkiyi pekiştirme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tr-TR" sz="2400" b="1" dirty="0"/>
              <a:t>Grup üyeleri ve grup üyeleri ile uzman arasında destekleyici, dürüst geribildirimi destekleme ve model olma </a:t>
            </a:r>
            <a:endParaRPr lang="tr-TR" sz="2400" b="1" dirty="0" smtClean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400" b="1" dirty="0"/>
              <a:t>Grup çalışmasını geliştirmek için “şimdi ve burada” </a:t>
            </a:r>
            <a:r>
              <a:rPr lang="tr-TR" sz="2400" b="1" dirty="0" err="1"/>
              <a:t>yı</a:t>
            </a:r>
            <a:r>
              <a:rPr lang="tr-TR" sz="2400" b="1" dirty="0"/>
              <a:t> kullanma ve süreci aydınlatma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400" b="1" dirty="0"/>
              <a:t>Bireysel ve grup amaçlarını gerçekleştirmek için üyelerin rol oynama, davranış provası ve diğer sözlü ve sözlü olmayan aktiviteleri kullanmasına yardımcı olma</a:t>
            </a:r>
          </a:p>
          <a:p>
            <a:pPr marL="609600" indent="-609600">
              <a:lnSpc>
                <a:spcPct val="90000"/>
              </a:lnSpc>
              <a:defRPr/>
            </a:pP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 smtClean="0"/>
              <a:t>Gelişme Aşaması</a:t>
            </a:r>
            <a:r>
              <a:rPr lang="tr-TR" altLang="tr-TR" sz="3600" b="1" u="sng" dirty="0"/>
              <a:t/>
            </a:r>
            <a:br>
              <a:rPr lang="tr-TR" altLang="tr-TR" sz="3600" b="1" u="sng" dirty="0"/>
            </a:br>
            <a:r>
              <a:rPr lang="tr-TR" altLang="tr-TR" sz="3600" b="1" u="sng" dirty="0"/>
              <a:t> </a:t>
            </a:r>
            <a:r>
              <a:rPr lang="tr-TR" altLang="tr-TR" sz="2000" b="1" u="sng" dirty="0"/>
              <a:t>Görevler</a:t>
            </a:r>
            <a:endParaRPr lang="tr-TR" altLang="tr-TR" sz="2800" b="1" u="sng" dirty="0">
              <a:latin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dirty="0"/>
              <a:t>Grup çalışmasını yönlendiren normları izleme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dirty="0"/>
              <a:t>Grubun amaçları doğrultusunda gelişmesini değerlendirme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dirty="0"/>
              <a:t>Gerekliyse, bireysel ve grup amaçlarını gerçekleştirmelerine yardımcı olacak sözleşmeyi yenileme</a:t>
            </a:r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 smtClean="0"/>
              <a:t>Gelişme </a:t>
            </a:r>
            <a:r>
              <a:rPr lang="tr-TR" altLang="tr-TR" sz="2800" b="1" u="sng" dirty="0"/>
              <a:t>Aşaması</a:t>
            </a:r>
            <a:r>
              <a:rPr lang="tr-TR" altLang="tr-TR" sz="3600" b="1" u="sng" dirty="0"/>
              <a:t/>
            </a:r>
            <a:br>
              <a:rPr lang="tr-TR" altLang="tr-TR" sz="3600" b="1" u="sng" dirty="0"/>
            </a:br>
            <a:r>
              <a:rPr lang="tr-TR" altLang="tr-TR" sz="3600" b="1" u="sng" dirty="0"/>
              <a:t> </a:t>
            </a:r>
            <a:r>
              <a:rPr lang="tr-TR" altLang="tr-TR" sz="2000" b="1" u="sng" dirty="0"/>
              <a:t>Görevler</a:t>
            </a:r>
            <a:endParaRPr lang="tr-TR" altLang="tr-TR" sz="2800" b="1" u="sng" dirty="0">
              <a:latin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b="1" dirty="0"/>
              <a:t>Grubun sınırları içinde ve dışındaki engelleri belirleme ve onlarla doğrudan çalışma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b="1" dirty="0"/>
              <a:t>Üyeler arasındaki ve üyelerle uzman, grup ve diğer gruplar arasındaki iletişim kalıplarını açığa kavuşturma ve yorumlama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b="1" dirty="0"/>
              <a:t>Gerektiği zaman, üyelerin yaşadığı çatışmayı belirleme, açığa kavuşturma ve çözümünü kolaylaştırma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sz="2800" b="1" dirty="0"/>
              <a:t>Oturumları özetleme</a:t>
            </a:r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300" b="1" u="sng" dirty="0" smtClean="0"/>
              <a:t>Gelişme </a:t>
            </a:r>
            <a:r>
              <a:rPr lang="tr-TR" altLang="tr-TR" sz="3300" b="1" u="sng" dirty="0"/>
              <a:t>Aşaması</a:t>
            </a:r>
            <a:r>
              <a:rPr lang="tr-TR" altLang="tr-TR" sz="4200" b="1" u="sng" dirty="0"/>
              <a:t/>
            </a:r>
            <a:br>
              <a:rPr lang="tr-TR" altLang="tr-TR" sz="4200" b="1" u="sng" dirty="0"/>
            </a:br>
            <a:r>
              <a:rPr lang="tr-TR" altLang="tr-TR" sz="2400" b="1" u="sng" dirty="0" smtClean="0"/>
              <a:t>Gereksinim </a:t>
            </a:r>
            <a:r>
              <a:rPr lang="tr-TR" altLang="tr-TR" sz="2400" b="1" u="sng" dirty="0"/>
              <a:t>duyulan bilgi </a:t>
            </a:r>
            <a:endParaRPr lang="tr-TR" altLang="tr-TR" sz="2400" b="1" u="sng" dirty="0" smtClean="0"/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Gelişme aşamasındaki grup dinamikleri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Rol kuramı ve üyelerin birbirleriyle ve uzmanla ilişkilerine uygulanışı</a:t>
            </a:r>
          </a:p>
          <a:p>
            <a:pPr marL="609600" indent="-609600">
              <a:lnSpc>
                <a:spcPct val="90000"/>
              </a:lnSpc>
              <a:buFontTx/>
              <a:buAutoNum type="alphaUcPeriod"/>
              <a:defRPr/>
            </a:pPr>
            <a:r>
              <a:rPr lang="tr-TR" sz="2800" b="1" dirty="0"/>
              <a:t>İletişim kuramı ve grup içinde, gruplar arasında ve diğer gruplar arasında sözlü ve sözlü olmayan etkileşimlere uygulanışı</a:t>
            </a:r>
          </a:p>
          <a:p>
            <a:pPr>
              <a:spcBef>
                <a:spcPct val="50000"/>
              </a:spcBef>
            </a:pPr>
            <a:endParaRPr lang="tr-TR" alt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3600" b="1" u="sng" smtClean="0"/>
              <a:t>Gelişme </a:t>
            </a:r>
            <a:r>
              <a:rPr lang="tr-TR" altLang="tr-TR" sz="3600" b="1" u="sng" dirty="0"/>
              <a:t>Aşaması</a:t>
            </a:r>
            <a:r>
              <a:rPr lang="tr-TR" altLang="tr-TR" sz="4400" b="1" u="sng" dirty="0"/>
              <a:t/>
            </a:r>
            <a:br>
              <a:rPr lang="tr-TR" altLang="tr-TR" sz="4400" b="1" u="sng" dirty="0"/>
            </a:br>
            <a:r>
              <a:rPr lang="tr-TR" altLang="tr-TR" sz="4400" b="1" u="sng" dirty="0"/>
              <a:t> </a:t>
            </a:r>
            <a:r>
              <a:rPr lang="tr-TR" altLang="tr-TR" sz="2800" b="1" u="sng" dirty="0"/>
              <a:t>Gereksinim duyulan bilgi</a:t>
            </a:r>
            <a:endParaRPr lang="tr-TR" altLang="tr-TR" sz="2800" b="1" u="sng" dirty="0">
              <a:latin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/>
              <a:t>Irk, sınıf, cinsiyet ve cinsel oryantasyon gibi sosyokültürel güçlerin üyelerin etkileşimine etkisi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 err="1"/>
              <a:t>Psikodinamik</a:t>
            </a:r>
            <a:r>
              <a:rPr lang="tr-TR" sz="2800" b="1" dirty="0"/>
              <a:t> faktörlerin üyelerin etkileşimine etkisi</a:t>
            </a:r>
          </a:p>
          <a:p>
            <a:pPr marL="609600" indent="-609600">
              <a:lnSpc>
                <a:spcPct val="90000"/>
              </a:lnSpc>
              <a:buFontTx/>
              <a:buAutoNum type="alphaUcPeriod" startAt="4"/>
              <a:defRPr/>
            </a:pPr>
            <a:r>
              <a:rPr lang="tr-TR" sz="2800" b="1" dirty="0"/>
              <a:t>Sözlü ve sözlü olmayan aktivitelerin amaca yönelik olarak kullanılması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660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</TotalTime>
  <Words>37</Words>
  <Application>Microsoft Office PowerPoint</Application>
  <PresentationFormat>Ekran Gösterisi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Arial</vt:lpstr>
      <vt:lpstr>Bookman Old Style</vt:lpstr>
      <vt:lpstr>Calibri</vt:lpstr>
      <vt:lpstr>Gill Sans MT</vt:lpstr>
      <vt:lpstr>Symbol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15</cp:revision>
  <dcterms:created xsi:type="dcterms:W3CDTF">2017-04-26T08:36:58Z</dcterms:created>
  <dcterms:modified xsi:type="dcterms:W3CDTF">2017-12-11T07:52:01Z</dcterms:modified>
</cp:coreProperties>
</file>