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23"/>
  </p:notesMasterIdLst>
  <p:sldIdLst>
    <p:sldId id="623" r:id="rId4"/>
    <p:sldId id="605" r:id="rId5"/>
    <p:sldId id="624" r:id="rId6"/>
    <p:sldId id="625" r:id="rId7"/>
    <p:sldId id="626" r:id="rId8"/>
    <p:sldId id="627" r:id="rId9"/>
    <p:sldId id="628" r:id="rId10"/>
    <p:sldId id="629" r:id="rId11"/>
    <p:sldId id="639" r:id="rId12"/>
    <p:sldId id="640" r:id="rId13"/>
    <p:sldId id="641" r:id="rId14"/>
    <p:sldId id="642" r:id="rId15"/>
    <p:sldId id="643" r:id="rId16"/>
    <p:sldId id="644" r:id="rId17"/>
    <p:sldId id="645" r:id="rId18"/>
    <p:sldId id="646" r:id="rId19"/>
    <p:sldId id="647" r:id="rId20"/>
    <p:sldId id="648" r:id="rId21"/>
    <p:sldId id="649"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2" d="100"/>
          <a:sy n="82" d="100"/>
        </p:scale>
        <p:origin x="1728" y="96"/>
      </p:cViewPr>
      <p:guideLst>
        <p:guide orient="horz" pos="2160"/>
        <p:guide pos="2903"/>
      </p:guideLst>
    </p:cSldViewPr>
  </p:slid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2/13/2020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19913B4-353A-43F0-919E-C9E766A5124A}"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53708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2/13/2020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2/13/2020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2/13/2020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2/13/2020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2/13/2020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2/13/2020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2/13/2020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2/13/2020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2/13/2020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15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18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6189121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58935870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a:xfrm>
            <a:off x="1066800" y="1981200"/>
            <a:ext cx="7543800" cy="4114800"/>
          </a:xfrm>
          <a:prstGeom prst="rect">
            <a:avLst/>
          </a:prstGeo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D5BA3AE7-9ECF-44E5-AA35-A658ADA8F751}" type="datetime1">
              <a:rPr lang="en-US" smtClean="0"/>
              <a:t>2/13/2020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r>
              <a:rPr lang="en-US" smtClean="0"/>
              <a:t>Prof. Dr. Harun TANRIVERMİŞ, Yrd. Doç. Dr. Yeşim ALİEFENDİOĞLU Ekonomi I 2016-2017 Güz Dönemi</a:t>
            </a:r>
            <a:endParaRPr lang="en-US"/>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991532568"/>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2/13/2020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07654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2/13/2020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2/13/2020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2/13/2020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2/13/2020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2/13/2020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2/13/2020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31317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5"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94524" y="1471455"/>
            <a:ext cx="7564029" cy="3884140"/>
          </a:xfrm>
          <a:prstGeom prst="rect">
            <a:avLst/>
          </a:prstGeom>
        </p:spPr>
        <p:txBody>
          <a:bodyPr wrap="square">
            <a:spAutoFit/>
          </a:bodyPr>
          <a:lstStyle/>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14. </a:t>
            </a:r>
            <a:r>
              <a:rPr lang="tr-TR" sz="2800" b="1" dirty="0">
                <a:latin typeface="Arial" panose="020B0604020202020204" pitchFamily="34" charset="0"/>
                <a:cs typeface="Arial" panose="020B0604020202020204" pitchFamily="34" charset="0"/>
              </a:rPr>
              <a:t>HAFTA</a:t>
            </a:r>
          </a:p>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Gayrimenkul Piyasası Aktörleri:</a:t>
            </a: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Görevli Ve Yetkili Kurumların Tanımlanması, Yetki Ve Görevlerin Analizi, Görev Ve Yetki Çalışmaları Ve Etkileri, Küresel Gayrimenkul Piyasası </a:t>
            </a: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1814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6531" y="339969"/>
            <a:ext cx="7802731" cy="750020"/>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Taşınmaz Yönetiminden Sorumlu Olan Düzenleyici ve Denetleyici Kurumlar</a:t>
            </a:r>
          </a:p>
        </p:txBody>
      </p:sp>
      <p:sp>
        <p:nvSpPr>
          <p:cNvPr id="2" name="Dikdörtgen 1"/>
          <p:cNvSpPr/>
          <p:nvPr/>
        </p:nvSpPr>
        <p:spPr>
          <a:xfrm>
            <a:off x="356531" y="1304835"/>
            <a:ext cx="7995139" cy="1323439"/>
          </a:xfrm>
          <a:prstGeom prst="rect">
            <a:avLst/>
          </a:prstGeom>
        </p:spPr>
        <p:txBody>
          <a:bodyPr/>
          <a:lstStyle/>
          <a:p>
            <a:pPr marL="342900" indent="-342900" algn="just" fontAlgn="base">
              <a:spcBef>
                <a:spcPts val="600"/>
              </a:spcBef>
              <a:spcAft>
                <a:spcPts val="600"/>
              </a:spcAft>
              <a:buClr>
                <a:srgbClr val="160093"/>
              </a:buCl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p:txBody>
      </p:sp>
      <p:sp>
        <p:nvSpPr>
          <p:cNvPr id="5" name="Dikdörtgen 4"/>
          <p:cNvSpPr/>
          <p:nvPr/>
        </p:nvSpPr>
        <p:spPr>
          <a:xfrm>
            <a:off x="508931" y="1457235"/>
            <a:ext cx="7995139" cy="1323439"/>
          </a:xfrm>
          <a:prstGeom prst="rect">
            <a:avLst/>
          </a:prstGeom>
        </p:spPr>
        <p:txBody>
          <a:bodyPr/>
          <a:lstStyle/>
          <a:p>
            <a:pPr algn="just" fontAlgn="base">
              <a:spcBef>
                <a:spcPts val="600"/>
              </a:spcBef>
              <a:spcAft>
                <a:spcPts val="600"/>
              </a:spcAft>
              <a:buClr>
                <a:srgbClr val="160093"/>
              </a:buClr>
            </a:pPr>
            <a:r>
              <a:rPr lang="tr-TR" sz="2000" b="1" dirty="0" smtClean="0">
                <a:latin typeface="Arial" panose="020B0604020202020204" pitchFamily="34" charset="0"/>
                <a:cs typeface="Arial" panose="020B0604020202020204" pitchFamily="34" charset="0"/>
              </a:rPr>
              <a:t>Toplu Konut İdaresi Başkanlığı (TOKİ):</a:t>
            </a:r>
          </a:p>
          <a:p>
            <a:pPr algn="just" fontAlgn="base">
              <a:spcBef>
                <a:spcPts val="600"/>
              </a:spcBef>
              <a:spcAft>
                <a:spcPts val="600"/>
              </a:spcAft>
              <a:buClr>
                <a:srgbClr val="160093"/>
              </a:buClr>
            </a:pPr>
            <a:r>
              <a:rPr lang="tr-TR"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7" name="Dikdörtgen 6"/>
          <p:cNvSpPr/>
          <p:nvPr/>
        </p:nvSpPr>
        <p:spPr>
          <a:xfrm>
            <a:off x="673054" y="2118954"/>
            <a:ext cx="8365438" cy="3477875"/>
          </a:xfrm>
          <a:prstGeom prst="rect">
            <a:avLst/>
          </a:prstGeom>
        </p:spPr>
        <p:txBody>
          <a:bodyPr wrap="square">
            <a:spAutoFit/>
          </a:bodyPr>
          <a:lstStyle/>
          <a:p>
            <a:pPr marL="342900" indent="-342900">
              <a:buFont typeface="Wingdings" panose="05000000000000000000" pitchFamily="2" charset="2"/>
              <a:buChar char="ü"/>
            </a:pPr>
            <a:r>
              <a:rPr lang="en-US" sz="2000" dirty="0" err="1" smtClean="0">
                <a:latin typeface="Arial" panose="020B0604020202020204" pitchFamily="34" charset="0"/>
                <a:cs typeface="Arial" panose="020B0604020202020204" pitchFamily="34" charset="0"/>
              </a:rPr>
              <a:t>Bakanlıkların</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talebi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bağlı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bulunduğu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Bakanın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onayı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halinde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talep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konusu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proje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uygulamaları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yapmak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veya</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yaptırmak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err="1" smtClean="0">
                <a:latin typeface="Arial" panose="020B0604020202020204" pitchFamily="34" charset="0"/>
                <a:cs typeface="Arial" panose="020B0604020202020204" pitchFamily="34" charset="0"/>
              </a:rPr>
              <a:t>İdareye</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kaynak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sağlanması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için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amaçlı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projelerle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uygulamalar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yapmak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veya</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yaptırmak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err="1" smtClean="0">
                <a:latin typeface="Arial" panose="020B0604020202020204" pitchFamily="34" charset="0"/>
                <a:cs typeface="Arial" panose="020B0604020202020204" pitchFamily="34" charset="0"/>
              </a:rPr>
              <a:t>Devlet</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garantili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veya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garantisiz</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iç</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dış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tahviller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ile</a:t>
            </a:r>
            <a:r>
              <a:rPr lang="en-US" sz="2000" dirty="0">
                <a:latin typeface="Arial" panose="020B0604020202020204" pitchFamily="34" charset="0"/>
                <a:cs typeface="Arial" panose="020B0604020202020204" pitchFamily="34" charset="0"/>
              </a:rPr>
              <a:t> her </a:t>
            </a:r>
            <a:r>
              <a:rPr lang="en-US" sz="2000" dirty="0" err="1">
                <a:latin typeface="Arial" panose="020B0604020202020204" pitchFamily="34" charset="0"/>
                <a:cs typeface="Arial" panose="020B0604020202020204" pitchFamily="34" charset="0"/>
              </a:rPr>
              <a:t>türlü</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menkul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kıymetler</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çıkarmak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err="1" smtClean="0">
                <a:latin typeface="Arial" panose="020B0604020202020204" pitchFamily="34" charset="0"/>
                <a:cs typeface="Arial" panose="020B0604020202020204" pitchFamily="34" charset="0"/>
              </a:rPr>
              <a:t>ferdi</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toplu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konut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kredisi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vermek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err="1" smtClean="0">
                <a:latin typeface="Arial" panose="020B0604020202020204" pitchFamily="34" charset="0"/>
                <a:cs typeface="Arial" panose="020B0604020202020204" pitchFamily="34" charset="0"/>
              </a:rPr>
              <a:t>köy</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mimarisinin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geliştirilmesine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gecekondu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alanlarının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dönüşümüne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tarihi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doku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yöresel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mimarinin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korunup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yenilenmesine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yönelik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projeleri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kredilendirmek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gerektiğinde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tüm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kredilerde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faiz</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sübvansiyonu</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yapmak</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97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6531" y="339969"/>
            <a:ext cx="7802731" cy="750020"/>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Taşınmaz Yönetiminden Sorumlu Olan Düzenleyici ve Denetleyici Kurumlar</a:t>
            </a:r>
          </a:p>
        </p:txBody>
      </p:sp>
      <p:sp>
        <p:nvSpPr>
          <p:cNvPr id="2" name="Dikdörtgen 1"/>
          <p:cNvSpPr/>
          <p:nvPr/>
        </p:nvSpPr>
        <p:spPr>
          <a:xfrm>
            <a:off x="356531" y="1304835"/>
            <a:ext cx="7995139" cy="1323439"/>
          </a:xfrm>
          <a:prstGeom prst="rect">
            <a:avLst/>
          </a:prstGeom>
        </p:spPr>
        <p:txBody>
          <a:bodyPr/>
          <a:lstStyle/>
          <a:p>
            <a:pPr marL="342900" indent="-342900" algn="just" fontAlgn="base">
              <a:spcBef>
                <a:spcPts val="600"/>
              </a:spcBef>
              <a:spcAft>
                <a:spcPts val="600"/>
              </a:spcAft>
              <a:buClr>
                <a:srgbClr val="160093"/>
              </a:buCl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p:txBody>
      </p:sp>
      <p:sp>
        <p:nvSpPr>
          <p:cNvPr id="5" name="Dikdörtgen 4"/>
          <p:cNvSpPr/>
          <p:nvPr/>
        </p:nvSpPr>
        <p:spPr>
          <a:xfrm>
            <a:off x="508931" y="1457235"/>
            <a:ext cx="7995139" cy="1323439"/>
          </a:xfrm>
          <a:prstGeom prst="rect">
            <a:avLst/>
          </a:prstGeom>
        </p:spPr>
        <p:txBody>
          <a:bodyPr/>
          <a:lstStyle/>
          <a:p>
            <a:pPr algn="just" fontAlgn="base">
              <a:spcBef>
                <a:spcPts val="600"/>
              </a:spcBef>
              <a:spcAft>
                <a:spcPts val="600"/>
              </a:spcAft>
              <a:buClr>
                <a:srgbClr val="160093"/>
              </a:buClr>
            </a:pPr>
            <a:r>
              <a:rPr lang="tr-TR" sz="2000" b="1" dirty="0" smtClean="0">
                <a:latin typeface="Arial" panose="020B0604020202020204" pitchFamily="34" charset="0"/>
                <a:cs typeface="Arial" panose="020B0604020202020204" pitchFamily="34" charset="0"/>
              </a:rPr>
              <a:t>Toplu Konut İdaresi Başkanlığı (TOKİ):</a:t>
            </a:r>
          </a:p>
          <a:p>
            <a:pPr algn="just" fontAlgn="base">
              <a:spcBef>
                <a:spcPts val="600"/>
              </a:spcBef>
              <a:spcAft>
                <a:spcPts val="600"/>
              </a:spcAft>
              <a:buClr>
                <a:srgbClr val="160093"/>
              </a:buClr>
            </a:pPr>
            <a:r>
              <a:rPr lang="tr-TR"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7" name="Dikdörtgen 6"/>
          <p:cNvSpPr/>
          <p:nvPr/>
        </p:nvSpPr>
        <p:spPr>
          <a:xfrm>
            <a:off x="673054" y="2118954"/>
            <a:ext cx="8365438" cy="2554545"/>
          </a:xfrm>
          <a:prstGeom prst="rect">
            <a:avLst/>
          </a:prstGeom>
        </p:spPr>
        <p:txBody>
          <a:bodyPr wrap="square">
            <a:spAutoFit/>
          </a:bodyPr>
          <a:lstStyle/>
          <a:p>
            <a:pPr marL="342900" indent="-342900">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yurt </a:t>
            </a:r>
            <a:r>
              <a:rPr lang="en-US" sz="2000" dirty="0" err="1">
                <a:latin typeface="Arial" panose="020B0604020202020204" pitchFamily="34" charset="0"/>
                <a:cs typeface="Arial" panose="020B0604020202020204" pitchFamily="34" charset="0"/>
              </a:rPr>
              <a:t>dışından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görev</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alanıyla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ilgili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harcamalarda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kullanılmak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üzere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Hazine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Müsteşarlığının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uygun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görüşü</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üzerine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kredi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almaya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karar</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vermek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err="1" smtClean="0">
                <a:latin typeface="Arial" panose="020B0604020202020204" pitchFamily="34" charset="0"/>
                <a:cs typeface="Arial" panose="020B0604020202020204" pitchFamily="34" charset="0"/>
              </a:rPr>
              <a:t>konutların</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finansmanı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için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bankaların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iştirakini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sağlayacak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tedbirleri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almak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err="1" smtClean="0">
                <a:latin typeface="Arial" panose="020B0604020202020204" pitchFamily="34" charset="0"/>
                <a:cs typeface="Arial" panose="020B0604020202020204" pitchFamily="34" charset="0"/>
              </a:rPr>
              <a:t>bu</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amaçla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gerektiğinde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bankalara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kredi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vermek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err="1" smtClean="0">
                <a:latin typeface="Arial" panose="020B0604020202020204" pitchFamily="34" charset="0"/>
                <a:cs typeface="Arial" panose="020B0604020202020204" pitchFamily="34" charset="0"/>
              </a:rPr>
              <a:t>ve</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bunun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uygulanmasına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ilişkin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usulleri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tespit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etmek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gibi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görevleri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yürütmektedir</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843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989461" y="1770185"/>
            <a:ext cx="5842688" cy="4030907"/>
          </a:xfrm>
          <a:prstGeom prst="rect">
            <a:avLst/>
          </a:prstGeom>
        </p:spPr>
      </p:pic>
      <p:sp>
        <p:nvSpPr>
          <p:cNvPr id="3" name="Dikdörtgen 2"/>
          <p:cNvSpPr/>
          <p:nvPr/>
        </p:nvSpPr>
        <p:spPr>
          <a:xfrm>
            <a:off x="356531" y="339969"/>
            <a:ext cx="7802731" cy="750020"/>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Taşınmaz Yönetiminden Sorumlu Olan Düzenleyici ve Denetleyici Kurumlar</a:t>
            </a:r>
          </a:p>
        </p:txBody>
      </p:sp>
      <p:sp>
        <p:nvSpPr>
          <p:cNvPr id="2" name="Dikdörtgen 1"/>
          <p:cNvSpPr/>
          <p:nvPr/>
        </p:nvSpPr>
        <p:spPr>
          <a:xfrm>
            <a:off x="356531" y="1304835"/>
            <a:ext cx="7995139" cy="1323439"/>
          </a:xfrm>
          <a:prstGeom prst="rect">
            <a:avLst/>
          </a:prstGeom>
        </p:spPr>
        <p:txBody>
          <a:bodyPr/>
          <a:lstStyle/>
          <a:p>
            <a:pPr marL="342900" indent="-342900" algn="just" fontAlgn="base">
              <a:spcBef>
                <a:spcPts val="600"/>
              </a:spcBef>
              <a:spcAft>
                <a:spcPts val="600"/>
              </a:spcAft>
              <a:buClr>
                <a:srgbClr val="160093"/>
              </a:buCl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p:txBody>
      </p:sp>
      <p:sp>
        <p:nvSpPr>
          <p:cNvPr id="5" name="Dikdörtgen 4"/>
          <p:cNvSpPr/>
          <p:nvPr/>
        </p:nvSpPr>
        <p:spPr>
          <a:xfrm>
            <a:off x="508931" y="1457235"/>
            <a:ext cx="7995139" cy="1323439"/>
          </a:xfrm>
          <a:prstGeom prst="rect">
            <a:avLst/>
          </a:prstGeom>
        </p:spPr>
        <p:txBody>
          <a:bodyPr/>
          <a:lstStyle/>
          <a:p>
            <a:pPr algn="just" fontAlgn="base">
              <a:spcBef>
                <a:spcPts val="600"/>
              </a:spcBef>
              <a:spcAft>
                <a:spcPts val="600"/>
              </a:spcAft>
              <a:buClr>
                <a:srgbClr val="160093"/>
              </a:buClr>
            </a:pPr>
            <a:r>
              <a:rPr lang="tr-TR" sz="2000" b="1" dirty="0" smtClean="0">
                <a:latin typeface="Arial" panose="020B0604020202020204" pitchFamily="34" charset="0"/>
                <a:cs typeface="Arial" panose="020B0604020202020204" pitchFamily="34" charset="0"/>
              </a:rPr>
              <a:t>Toplu Konut İdaresi Başkanlığı (TOKİ):</a:t>
            </a:r>
          </a:p>
          <a:p>
            <a:pPr algn="just" fontAlgn="base">
              <a:spcBef>
                <a:spcPts val="600"/>
              </a:spcBef>
              <a:spcAft>
                <a:spcPts val="600"/>
              </a:spcAft>
              <a:buClr>
                <a:srgbClr val="160093"/>
              </a:buClr>
            </a:pPr>
            <a:r>
              <a:rPr lang="tr-TR"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6" name="Dikdörtgen 5"/>
          <p:cNvSpPr/>
          <p:nvPr/>
        </p:nvSpPr>
        <p:spPr>
          <a:xfrm>
            <a:off x="204131" y="1986096"/>
            <a:ext cx="2968060" cy="1938992"/>
          </a:xfrm>
          <a:prstGeom prst="rect">
            <a:avLst/>
          </a:prstGeom>
        </p:spPr>
        <p:txBody>
          <a:bodyPr wrap="square">
            <a:spAutoFit/>
          </a:bodyPr>
          <a:lstStyle/>
          <a:p>
            <a:pPr marL="800100" lvl="1" indent="-342900">
              <a:buFont typeface="Wingdings" panose="05000000000000000000" pitchFamily="2" charset="2"/>
              <a:buChar char="ü"/>
            </a:pPr>
            <a:r>
              <a:rPr lang="tr-TR" sz="2000" dirty="0" smtClean="0">
                <a:latin typeface="Arial" panose="020B0604020202020204" pitchFamily="34" charset="0"/>
                <a:cs typeface="Arial" panose="020B0604020202020204" pitchFamily="34" charset="0"/>
              </a:rPr>
              <a:t>2019 eylül itibari ile TOKİ tarafından yapılan konut üretiminin oransal dağılımı</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483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6531" y="339969"/>
            <a:ext cx="7802731" cy="750020"/>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Taşınmaz Yönetiminden Sorumlu Olan Düzenleyici ve Denetleyici Kurumlar</a:t>
            </a:r>
          </a:p>
        </p:txBody>
      </p:sp>
      <p:sp>
        <p:nvSpPr>
          <p:cNvPr id="2" name="Dikdörtgen 1"/>
          <p:cNvSpPr/>
          <p:nvPr/>
        </p:nvSpPr>
        <p:spPr>
          <a:xfrm>
            <a:off x="356531" y="1304835"/>
            <a:ext cx="7995139" cy="1323439"/>
          </a:xfrm>
          <a:prstGeom prst="rect">
            <a:avLst/>
          </a:prstGeom>
        </p:spPr>
        <p:txBody>
          <a:bodyPr/>
          <a:lstStyle/>
          <a:p>
            <a:pPr marL="342900" indent="-342900" algn="just" fontAlgn="base">
              <a:spcBef>
                <a:spcPts val="600"/>
              </a:spcBef>
              <a:spcAft>
                <a:spcPts val="600"/>
              </a:spcAft>
              <a:buClr>
                <a:srgbClr val="160093"/>
              </a:buCl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p:txBody>
      </p:sp>
      <p:sp>
        <p:nvSpPr>
          <p:cNvPr id="6" name="Dikdörtgen 5"/>
          <p:cNvSpPr/>
          <p:nvPr/>
        </p:nvSpPr>
        <p:spPr>
          <a:xfrm>
            <a:off x="273394" y="1304835"/>
            <a:ext cx="8670238" cy="2246769"/>
          </a:xfrm>
          <a:prstGeom prst="rect">
            <a:avLst/>
          </a:prstGeom>
        </p:spPr>
        <p:txBody>
          <a:bodyPr wrap="square">
            <a:spAutoFit/>
          </a:bodyPr>
          <a:lstStyle/>
          <a:p>
            <a:pPr marL="800100" lvl="1" indent="-342900">
              <a:buFont typeface="Wingdings" panose="05000000000000000000" pitchFamily="2" charset="2"/>
              <a:buChar char="ü"/>
            </a:pPr>
            <a:r>
              <a:rPr lang="tr-TR" sz="2000" dirty="0" smtClean="0">
                <a:latin typeface="Arial" panose="020B0604020202020204" pitchFamily="34" charset="0"/>
                <a:cs typeface="Arial" panose="020B0604020202020204" pitchFamily="34" charset="0"/>
              </a:rPr>
              <a:t>TOKİ dışında </a:t>
            </a:r>
            <a:r>
              <a:rPr lang="tr-TR" sz="2000" b="1" dirty="0" smtClean="0">
                <a:latin typeface="Arial" panose="020B0604020202020204" pitchFamily="34" charset="0"/>
                <a:cs typeface="Arial" panose="020B0604020202020204" pitchFamily="34" charset="0"/>
              </a:rPr>
              <a:t>belediyelerin kurdukları şirketler</a:t>
            </a:r>
            <a:r>
              <a:rPr lang="tr-TR" sz="2000" dirty="0" smtClean="0">
                <a:latin typeface="Arial" panose="020B0604020202020204" pitchFamily="34" charset="0"/>
                <a:cs typeface="Arial" panose="020B0604020202020204" pitchFamily="34" charset="0"/>
              </a:rPr>
              <a:t>in arsa geliştirme ve konut üretimi alanında önemli başarılara imza attıkları görülmekle birlikte söz konusu kurumların kamu kurumu olarak tanımlanması mümkün değildir.</a:t>
            </a:r>
          </a:p>
          <a:p>
            <a:pPr marL="800100" lvl="1" indent="-342900">
              <a:buFont typeface="Wingdings" panose="05000000000000000000" pitchFamily="2" charset="2"/>
              <a:buChar char="ü"/>
            </a:pPr>
            <a:r>
              <a:rPr lang="tr-TR" sz="2000" dirty="0">
                <a:latin typeface="Arial" panose="020B0604020202020204" pitchFamily="34" charset="0"/>
                <a:cs typeface="Arial" panose="020B0604020202020204" pitchFamily="34" charset="0"/>
              </a:rPr>
              <a:t>Türkiye konut sektöründe ağırlıklı geleneksel işletmeler ve altyapı projelerinde ise büyük ölçekli özel şirketler ve yabancı firmaların etkili olduğu ikili bir yapılanma görülmektedir.</a:t>
            </a:r>
          </a:p>
        </p:txBody>
      </p:sp>
      <p:pic>
        <p:nvPicPr>
          <p:cNvPr id="7" name="Resim 6"/>
          <p:cNvPicPr>
            <a:picLocks noChangeAspect="1"/>
          </p:cNvPicPr>
          <p:nvPr/>
        </p:nvPicPr>
        <p:blipFill>
          <a:blip r:embed="rId2"/>
          <a:stretch>
            <a:fillRect/>
          </a:stretch>
        </p:blipFill>
        <p:spPr>
          <a:xfrm>
            <a:off x="5662246" y="3499002"/>
            <a:ext cx="3281386" cy="2280563"/>
          </a:xfrm>
          <a:prstGeom prst="rect">
            <a:avLst/>
          </a:prstGeom>
        </p:spPr>
      </p:pic>
      <p:sp>
        <p:nvSpPr>
          <p:cNvPr id="9" name="Dikdörtgen 8"/>
          <p:cNvSpPr/>
          <p:nvPr/>
        </p:nvSpPr>
        <p:spPr>
          <a:xfrm>
            <a:off x="750276" y="3539393"/>
            <a:ext cx="5169877" cy="2308324"/>
          </a:xfrm>
          <a:prstGeom prst="rect">
            <a:avLst/>
          </a:prstGeom>
        </p:spPr>
        <p:txBody>
          <a:bodyPr wrap="square">
            <a:spAutoFit/>
          </a:bodyPr>
          <a:lstStyle/>
          <a:p>
            <a:pPr marL="285750" indent="-285750" algn="just">
              <a:buFont typeface="Wingdings" panose="05000000000000000000" pitchFamily="2" charset="2"/>
              <a:buChar char="ü"/>
            </a:pPr>
            <a:r>
              <a:rPr lang="en-US" dirty="0" err="1">
                <a:latin typeface="Arial" panose="020B0604020202020204" pitchFamily="34" charset="0"/>
                <a:cs typeface="Arial" panose="020B0604020202020204" pitchFamily="34" charset="0"/>
              </a:rPr>
              <a:t>TOKİ’nin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konut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üretimindeki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payı</a:t>
            </a:r>
            <a:r>
              <a:rPr lang="en-US" dirty="0">
                <a:latin typeface="Arial" panose="020B0604020202020204" pitchFamily="34" charset="0"/>
                <a:cs typeface="Arial" panose="020B0604020202020204" pitchFamily="34" charset="0"/>
              </a:rPr>
              <a:t> % 9,1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TOKİ </a:t>
            </a:r>
            <a:r>
              <a:rPr lang="en-US" dirty="0" err="1">
                <a:latin typeface="Arial" panose="020B0604020202020204" pitchFamily="34" charset="0"/>
                <a:cs typeface="Arial" panose="020B0604020202020204" pitchFamily="34" charset="0"/>
              </a:rPr>
              <a:t>iştiraki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Emlak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Konut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GYO’nun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payı</a:t>
            </a:r>
            <a:r>
              <a:rPr lang="en-US" dirty="0">
                <a:latin typeface="Arial" panose="020B0604020202020204" pitchFamily="34" charset="0"/>
                <a:cs typeface="Arial" panose="020B0604020202020204" pitchFamily="34" charset="0"/>
              </a:rPr>
              <a:t> % 1,7 </a:t>
            </a:r>
            <a:r>
              <a:rPr lang="en-US" dirty="0" err="1">
                <a:latin typeface="Arial" panose="020B0604020202020204" pitchFamily="34" charset="0"/>
                <a:cs typeface="Arial" panose="020B0604020202020204" pitchFamily="34" charset="0"/>
              </a:rPr>
              <a:t>olmak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üzere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iki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kurumun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toplam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payının</a:t>
            </a:r>
            <a:r>
              <a:rPr lang="en-US" dirty="0">
                <a:latin typeface="Arial" panose="020B0604020202020204" pitchFamily="34" charset="0"/>
                <a:cs typeface="Arial" panose="020B0604020202020204" pitchFamily="34" charset="0"/>
              </a:rPr>
              <a:t> % 10,8 </a:t>
            </a:r>
            <a:r>
              <a:rPr lang="en-US" dirty="0" err="1">
                <a:latin typeface="Arial" panose="020B0604020202020204" pitchFamily="34" charset="0"/>
                <a:cs typeface="Arial" panose="020B0604020202020204" pitchFamily="34" charset="0"/>
              </a:rPr>
              <a:t>gibi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oldukça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düşük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düzeyde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kaldığı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görülmektedir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Konut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Geliştiricileri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Derneği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üyesi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olan</a:t>
            </a:r>
            <a:r>
              <a:rPr lang="en-US" dirty="0">
                <a:latin typeface="Arial" panose="020B0604020202020204" pitchFamily="34" charset="0"/>
                <a:cs typeface="Arial" panose="020B0604020202020204" pitchFamily="34" charset="0"/>
              </a:rPr>
              <a:t> 17 </a:t>
            </a:r>
            <a:r>
              <a:rPr lang="en-US" dirty="0" err="1">
                <a:latin typeface="Arial" panose="020B0604020202020204" pitchFamily="34" charset="0"/>
                <a:cs typeface="Arial" panose="020B0604020202020204" pitchFamily="34" charset="0"/>
              </a:rPr>
              <a:t>büyük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şirketin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payı</a:t>
            </a:r>
            <a:r>
              <a:rPr lang="en-US" dirty="0">
                <a:latin typeface="Arial" panose="020B0604020202020204" pitchFamily="34" charset="0"/>
                <a:cs typeface="Arial" panose="020B0604020202020204" pitchFamily="34" charset="0"/>
              </a:rPr>
              <a:t> % 1,6 </a:t>
            </a:r>
            <a:r>
              <a:rPr lang="en-US" dirty="0" err="1">
                <a:latin typeface="Arial" panose="020B0604020202020204" pitchFamily="34" charset="0"/>
                <a:cs typeface="Arial" panose="020B0604020202020204" pitchFamily="34" charset="0"/>
              </a:rPr>
              <a:t>ve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geleneksel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girişimcilerin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payı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ise</a:t>
            </a:r>
            <a:r>
              <a:rPr lang="en-US" dirty="0">
                <a:latin typeface="Arial" panose="020B0604020202020204" pitchFamily="34" charset="0"/>
                <a:cs typeface="Arial" panose="020B0604020202020204" pitchFamily="34" charset="0"/>
              </a:rPr>
              <a:t> % 87,7 </a:t>
            </a:r>
            <a:r>
              <a:rPr lang="en-US" dirty="0" err="1">
                <a:latin typeface="Arial" panose="020B0604020202020204" pitchFamily="34" charset="0"/>
                <a:cs typeface="Arial" panose="020B0604020202020204" pitchFamily="34" charset="0"/>
              </a:rPr>
              <a:t>olmuştur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6941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6531" y="679938"/>
            <a:ext cx="7802731" cy="750020"/>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Özel Sektör Gayrimenkul İşletmeleri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Dikdörtgen 1"/>
          <p:cNvSpPr/>
          <p:nvPr/>
        </p:nvSpPr>
        <p:spPr>
          <a:xfrm>
            <a:off x="356531" y="1304835"/>
            <a:ext cx="7995139" cy="1323439"/>
          </a:xfrm>
          <a:prstGeom prst="rect">
            <a:avLst/>
          </a:prstGeom>
        </p:spPr>
        <p:txBody>
          <a:bodyPr/>
          <a:lstStyle/>
          <a:p>
            <a:pPr marL="342900" indent="-342900" algn="just" fontAlgn="base">
              <a:spcBef>
                <a:spcPts val="600"/>
              </a:spcBef>
              <a:spcAft>
                <a:spcPts val="600"/>
              </a:spcAft>
              <a:buClr>
                <a:srgbClr val="160093"/>
              </a:buCl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p:txBody>
      </p:sp>
      <p:sp>
        <p:nvSpPr>
          <p:cNvPr id="6" name="Dikdörtgen 5"/>
          <p:cNvSpPr/>
          <p:nvPr/>
        </p:nvSpPr>
        <p:spPr>
          <a:xfrm>
            <a:off x="273394" y="1304835"/>
            <a:ext cx="8670238" cy="4478149"/>
          </a:xfrm>
          <a:prstGeom prst="rect">
            <a:avLst/>
          </a:prstGeom>
        </p:spPr>
        <p:txBody>
          <a:bodyPr wrap="square">
            <a:spAutoFit/>
          </a:bodyPr>
          <a:lstStyle/>
          <a:p>
            <a:pPr algn="just" fontAlgn="base">
              <a:spcBef>
                <a:spcPts val="600"/>
              </a:spcBef>
              <a:spcAft>
                <a:spcPct val="0"/>
              </a:spcAft>
              <a:buClr>
                <a:srgbClr val="160093"/>
              </a:buClr>
              <a:buFont typeface="Wingdings" panose="05000000000000000000" pitchFamily="2" charset="2"/>
              <a:buChar char="q"/>
            </a:pPr>
            <a:r>
              <a:rPr lang="tr-TR" sz="2000" dirty="0" smtClean="0">
                <a:latin typeface="Arial" panose="020B0604020202020204" pitchFamily="34" charset="0"/>
                <a:cs typeface="Arial" panose="020B0604020202020204" pitchFamily="34" charset="0"/>
              </a:rPr>
              <a:t> Özel </a:t>
            </a:r>
            <a:r>
              <a:rPr lang="tr-TR" sz="2000" dirty="0">
                <a:latin typeface="Arial" panose="020B0604020202020204" pitchFamily="34" charset="0"/>
                <a:cs typeface="Arial" panose="020B0604020202020204" pitchFamily="34" charset="0"/>
              </a:rPr>
              <a:t>sektör kurumları </a:t>
            </a:r>
            <a:r>
              <a:rPr lang="tr-TR" sz="2000" dirty="0" smtClean="0">
                <a:latin typeface="Arial" panose="020B0604020202020204" pitchFamily="34" charset="0"/>
                <a:cs typeface="Arial" panose="020B0604020202020204" pitchFamily="34" charset="0"/>
              </a:rPr>
              <a:t>arasında;</a:t>
            </a:r>
          </a:p>
          <a:p>
            <a:pPr marL="800100" lvl="1" indent="-342900" algn="just" fontAlgn="base">
              <a:spcBef>
                <a:spcPts val="600"/>
              </a:spcBef>
              <a:spcAft>
                <a:spcPct val="0"/>
              </a:spcAft>
              <a:buClr>
                <a:srgbClr val="160093"/>
              </a:buClr>
              <a:buFont typeface="Wingdings" panose="05000000000000000000" pitchFamily="2" charset="2"/>
              <a:buChar char="§"/>
            </a:pPr>
            <a:r>
              <a:rPr lang="tr-TR" sz="2000" dirty="0" smtClean="0">
                <a:latin typeface="Arial" panose="020B0604020202020204" pitchFamily="34" charset="0"/>
                <a:cs typeface="Arial" panose="020B0604020202020204" pitchFamily="34" charset="0"/>
              </a:rPr>
              <a:t>adi ortaklıklar,</a:t>
            </a:r>
          </a:p>
          <a:p>
            <a:pPr marL="800100" lvl="1" indent="-342900" algn="just" fontAlgn="base">
              <a:spcBef>
                <a:spcPts val="600"/>
              </a:spcBef>
              <a:spcAft>
                <a:spcPct val="0"/>
              </a:spcAft>
              <a:buClr>
                <a:srgbClr val="160093"/>
              </a:buClr>
              <a:buFont typeface="Wingdings" panose="05000000000000000000" pitchFamily="2" charset="2"/>
              <a:buChar char="§"/>
            </a:pPr>
            <a:r>
              <a:rPr lang="tr-TR" sz="2000" dirty="0" smtClean="0">
                <a:latin typeface="Arial" panose="020B0604020202020204" pitchFamily="34" charset="0"/>
                <a:cs typeface="Arial" panose="020B0604020202020204" pitchFamily="34" charset="0"/>
              </a:rPr>
              <a:t>şahıs </a:t>
            </a:r>
            <a:r>
              <a:rPr lang="tr-TR" sz="2000" dirty="0">
                <a:latin typeface="Arial" panose="020B0604020202020204" pitchFamily="34" charset="0"/>
                <a:cs typeface="Arial" panose="020B0604020202020204" pitchFamily="34" charset="0"/>
              </a:rPr>
              <a:t>işletmeleri (yap-</a:t>
            </a:r>
            <a:r>
              <a:rPr lang="tr-TR" sz="2000" dirty="0" err="1">
                <a:latin typeface="Arial" panose="020B0604020202020204" pitchFamily="34" charset="0"/>
                <a:cs typeface="Arial" panose="020B0604020202020204" pitchFamily="34" charset="0"/>
              </a:rPr>
              <a:t>satçılar</a:t>
            </a:r>
            <a:r>
              <a:rPr lang="tr-TR" sz="2000" dirty="0">
                <a:latin typeface="Arial" panose="020B0604020202020204" pitchFamily="34" charset="0"/>
                <a:cs typeface="Arial" panose="020B0604020202020204" pitchFamily="34" charset="0"/>
              </a:rPr>
              <a:t> ve müteahhitler) </a:t>
            </a:r>
            <a:r>
              <a:rPr lang="tr-TR" sz="2000" dirty="0" smtClean="0">
                <a:latin typeface="Arial" panose="020B0604020202020204" pitchFamily="34" charset="0"/>
                <a:cs typeface="Arial" panose="020B0604020202020204" pitchFamily="34" charset="0"/>
              </a:rPr>
              <a:t>ve</a:t>
            </a:r>
          </a:p>
          <a:p>
            <a:pPr marL="800100" lvl="1" indent="-342900" algn="just" fontAlgn="base">
              <a:spcBef>
                <a:spcPts val="600"/>
              </a:spcBef>
              <a:spcAft>
                <a:spcPct val="0"/>
              </a:spcAft>
              <a:buClr>
                <a:srgbClr val="160093"/>
              </a:buClr>
              <a:buFont typeface="Wingdings" panose="05000000000000000000" pitchFamily="2" charset="2"/>
              <a:buChar char="§"/>
            </a:pPr>
            <a:r>
              <a:rPr lang="tr-TR" sz="2000" dirty="0" smtClean="0">
                <a:latin typeface="Arial" panose="020B0604020202020204" pitchFamily="34" charset="0"/>
                <a:cs typeface="Arial" panose="020B0604020202020204" pitchFamily="34" charset="0"/>
              </a:rPr>
              <a:t>kooperatifler </a:t>
            </a:r>
          </a:p>
          <a:p>
            <a:pPr algn="just" fontAlgn="base">
              <a:spcBef>
                <a:spcPts val="600"/>
              </a:spcBef>
              <a:spcAft>
                <a:spcPct val="0"/>
              </a:spcAft>
              <a:buClr>
                <a:srgbClr val="160093"/>
              </a:buClr>
            </a:pPr>
            <a:r>
              <a:rPr lang="tr-TR" sz="2000" dirty="0" smtClean="0">
                <a:latin typeface="Arial" panose="020B0604020202020204" pitchFamily="34" charset="0"/>
                <a:cs typeface="Arial" panose="020B0604020202020204" pitchFamily="34" charset="0"/>
              </a:rPr>
              <a:t>gibi </a:t>
            </a:r>
            <a:r>
              <a:rPr lang="tr-TR" sz="2000" dirty="0">
                <a:latin typeface="Arial" panose="020B0604020202020204" pitchFamily="34" charset="0"/>
                <a:cs typeface="Arial" panose="020B0604020202020204" pitchFamily="34" charset="0"/>
              </a:rPr>
              <a:t>geleneksel işletmeler ile kurumsal inşaat ve gayrimenkul işletmelerinin olduğu görülmektedir</a:t>
            </a:r>
            <a:r>
              <a:rPr lang="tr-TR" sz="2000" dirty="0" smtClean="0">
                <a:latin typeface="Arial" panose="020B0604020202020204" pitchFamily="34" charset="0"/>
                <a:cs typeface="Arial" panose="020B0604020202020204" pitchFamily="34" charset="0"/>
              </a:rPr>
              <a:t>.</a:t>
            </a:r>
          </a:p>
          <a:p>
            <a:pPr algn="just" fontAlgn="base">
              <a:spcBef>
                <a:spcPts val="600"/>
              </a:spcBef>
              <a:spcAft>
                <a:spcPct val="0"/>
              </a:spcAft>
              <a:buClr>
                <a:srgbClr val="160093"/>
              </a:buClr>
            </a:pPr>
            <a:endParaRPr lang="tr-TR" sz="2000" dirty="0">
              <a:latin typeface="Arial" panose="020B0604020202020204" pitchFamily="34" charset="0"/>
              <a:cs typeface="Arial" panose="020B0604020202020204" pitchFamily="34" charset="0"/>
            </a:endParaRPr>
          </a:p>
          <a:p>
            <a:pPr algn="just" fontAlgn="base">
              <a:spcBef>
                <a:spcPts val="600"/>
              </a:spcBef>
              <a:spcAft>
                <a:spcPct val="0"/>
              </a:spcAft>
              <a:buClr>
                <a:srgbClr val="160093"/>
              </a:buClr>
              <a:buFont typeface="Wingdings" panose="05000000000000000000" pitchFamily="2" charset="2"/>
              <a:buChar char="q"/>
            </a:pPr>
            <a:r>
              <a:rPr lang="tr-TR" sz="2000" dirty="0" smtClean="0">
                <a:latin typeface="Arial" panose="020B0604020202020204" pitchFamily="34" charset="0"/>
                <a:cs typeface="Arial" panose="020B0604020202020204" pitchFamily="34" charset="0"/>
              </a:rPr>
              <a:t> Geleneksel </a:t>
            </a:r>
            <a:r>
              <a:rPr lang="tr-TR" sz="2000" dirty="0">
                <a:latin typeface="Arial" panose="020B0604020202020204" pitchFamily="34" charset="0"/>
                <a:cs typeface="Arial" panose="020B0604020202020204" pitchFamily="34" charset="0"/>
              </a:rPr>
              <a:t>işletmelerin temel özellikleri </a:t>
            </a:r>
            <a:r>
              <a:rPr lang="tr-TR" sz="2000" dirty="0" smtClean="0">
                <a:latin typeface="Arial" panose="020B0604020202020204" pitchFamily="34" charset="0"/>
                <a:cs typeface="Arial" panose="020B0604020202020204" pitchFamily="34" charset="0"/>
              </a:rPr>
              <a:t>arasında;</a:t>
            </a:r>
          </a:p>
          <a:p>
            <a:pPr marL="800100" lvl="1" indent="-342900" algn="just" fontAlgn="base">
              <a:spcBef>
                <a:spcPts val="600"/>
              </a:spcBef>
              <a:spcAft>
                <a:spcPct val="0"/>
              </a:spcAft>
              <a:buClr>
                <a:srgbClr val="160093"/>
              </a:buClr>
              <a:buFont typeface="Wingdings" panose="05000000000000000000" pitchFamily="2" charset="2"/>
              <a:buChar char="§"/>
            </a:pPr>
            <a:r>
              <a:rPr lang="tr-TR" sz="2000" dirty="0" smtClean="0">
                <a:latin typeface="Arial" panose="020B0604020202020204" pitchFamily="34" charset="0"/>
                <a:cs typeface="Arial" panose="020B0604020202020204" pitchFamily="34" charset="0"/>
              </a:rPr>
              <a:t>kayıt </a:t>
            </a:r>
            <a:r>
              <a:rPr lang="tr-TR" sz="2000" dirty="0">
                <a:latin typeface="Arial" panose="020B0604020202020204" pitchFamily="34" charset="0"/>
                <a:cs typeface="Arial" panose="020B0604020202020204" pitchFamily="34" charset="0"/>
              </a:rPr>
              <a:t>dışılık profesyonel yönetim </a:t>
            </a:r>
            <a:r>
              <a:rPr lang="tr-TR" sz="2000" dirty="0" smtClean="0">
                <a:latin typeface="Arial" panose="020B0604020202020204" pitchFamily="34" charset="0"/>
                <a:cs typeface="Arial" panose="020B0604020202020204" pitchFamily="34" charset="0"/>
              </a:rPr>
              <a:t>olmaması,</a:t>
            </a:r>
          </a:p>
          <a:p>
            <a:pPr marL="800100" lvl="1" indent="-342900" algn="just" fontAlgn="base">
              <a:spcBef>
                <a:spcPts val="600"/>
              </a:spcBef>
              <a:spcAft>
                <a:spcPct val="0"/>
              </a:spcAft>
              <a:buClr>
                <a:srgbClr val="160093"/>
              </a:buClr>
              <a:buFont typeface="Wingdings" panose="05000000000000000000" pitchFamily="2" charset="2"/>
              <a:buChar char="§"/>
            </a:pPr>
            <a:r>
              <a:rPr lang="tr-TR" sz="2000" dirty="0" smtClean="0">
                <a:latin typeface="Arial" panose="020B0604020202020204" pitchFamily="34" charset="0"/>
                <a:cs typeface="Arial" panose="020B0604020202020204" pitchFamily="34" charset="0"/>
              </a:rPr>
              <a:t>faaliyetin </a:t>
            </a:r>
            <a:r>
              <a:rPr lang="tr-TR" sz="2000" dirty="0">
                <a:latin typeface="Arial" panose="020B0604020202020204" pitchFamily="34" charset="0"/>
                <a:cs typeface="Arial" panose="020B0604020202020204" pitchFamily="34" charset="0"/>
              </a:rPr>
              <a:t>sürekliliğinin olmaması </a:t>
            </a:r>
            <a:r>
              <a:rPr lang="tr-TR" sz="2000" dirty="0" smtClean="0">
                <a:latin typeface="Arial" panose="020B0604020202020204" pitchFamily="34" charset="0"/>
                <a:cs typeface="Arial" panose="020B0604020202020204" pitchFamily="34" charset="0"/>
              </a:rPr>
              <a:t>ve</a:t>
            </a:r>
          </a:p>
          <a:p>
            <a:pPr marL="800100" lvl="1" indent="-342900" algn="just" fontAlgn="base">
              <a:spcBef>
                <a:spcPts val="600"/>
              </a:spcBef>
              <a:spcAft>
                <a:spcPct val="0"/>
              </a:spcAft>
              <a:buClr>
                <a:srgbClr val="160093"/>
              </a:buClr>
              <a:buFont typeface="Wingdings" panose="05000000000000000000" pitchFamily="2" charset="2"/>
              <a:buChar char="§"/>
            </a:pPr>
            <a:r>
              <a:rPr lang="tr-TR" sz="2000" dirty="0" smtClean="0">
                <a:latin typeface="Arial" panose="020B0604020202020204" pitchFamily="34" charset="0"/>
                <a:cs typeface="Arial" panose="020B0604020202020204" pitchFamily="34" charset="0"/>
              </a:rPr>
              <a:t>yenilikçilik </a:t>
            </a:r>
            <a:r>
              <a:rPr lang="tr-TR" sz="2000" dirty="0">
                <a:latin typeface="Arial" panose="020B0604020202020204" pitchFamily="34" charset="0"/>
                <a:cs typeface="Arial" panose="020B0604020202020204" pitchFamily="34" charset="0"/>
              </a:rPr>
              <a:t>kapasitesinin sınırlılığı öncelikle sayılmaktadır.</a:t>
            </a:r>
          </a:p>
          <a:p>
            <a:pPr marL="800100" lvl="1" indent="-342900" algn="just">
              <a:buClr>
                <a:srgbClr val="3333CC"/>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1477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6531" y="679938"/>
            <a:ext cx="7802731" cy="750020"/>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Geleneksel İşletmeleri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Dikdörtgen 1"/>
          <p:cNvSpPr/>
          <p:nvPr/>
        </p:nvSpPr>
        <p:spPr>
          <a:xfrm>
            <a:off x="356531" y="1304835"/>
            <a:ext cx="7995139" cy="1323439"/>
          </a:xfrm>
          <a:prstGeom prst="rect">
            <a:avLst/>
          </a:prstGeom>
        </p:spPr>
        <p:txBody>
          <a:bodyPr/>
          <a:lstStyle/>
          <a:p>
            <a:pPr marL="342900" indent="-342900" algn="just" fontAlgn="base">
              <a:spcBef>
                <a:spcPts val="600"/>
              </a:spcBef>
              <a:spcAft>
                <a:spcPts val="600"/>
              </a:spcAft>
              <a:buClr>
                <a:srgbClr val="160093"/>
              </a:buCl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p:txBody>
      </p:sp>
      <p:sp>
        <p:nvSpPr>
          <p:cNvPr id="6" name="Dikdörtgen 5"/>
          <p:cNvSpPr/>
          <p:nvPr/>
        </p:nvSpPr>
        <p:spPr>
          <a:xfrm>
            <a:off x="273394" y="1304835"/>
            <a:ext cx="8670238" cy="2323713"/>
          </a:xfrm>
          <a:prstGeom prst="rect">
            <a:avLst/>
          </a:prstGeom>
        </p:spPr>
        <p:txBody>
          <a:bodyPr wrap="square">
            <a:spAutoFit/>
          </a:bodyPr>
          <a:lstStyle/>
          <a:p>
            <a:pPr algn="just" fontAlgn="base">
              <a:spcBef>
                <a:spcPts val="600"/>
              </a:spcBef>
              <a:spcAft>
                <a:spcPct val="0"/>
              </a:spcAft>
              <a:buClr>
                <a:srgbClr val="160093"/>
              </a:buClr>
              <a:buFont typeface="Wingdings" panose="05000000000000000000" pitchFamily="2" charset="2"/>
              <a:buChar char="q"/>
            </a:pPr>
            <a:r>
              <a:rPr lang="tr-TR" sz="2000" dirty="0">
                <a:latin typeface="Arial" panose="020B0604020202020204" pitchFamily="34" charset="0"/>
                <a:cs typeface="Arial" panose="020B0604020202020204" pitchFamily="34" charset="0"/>
              </a:rPr>
              <a:t> Geleneksel işletmeler içinde en yüksek paya sahip olan kesim yap-</a:t>
            </a:r>
            <a:r>
              <a:rPr lang="tr-TR" sz="2000" dirty="0" err="1">
                <a:latin typeface="Arial" panose="020B0604020202020204" pitchFamily="34" charset="0"/>
                <a:cs typeface="Arial" panose="020B0604020202020204" pitchFamily="34" charset="0"/>
              </a:rPr>
              <a:t>satçı</a:t>
            </a:r>
            <a:r>
              <a:rPr lang="tr-TR" sz="2000" dirty="0">
                <a:latin typeface="Arial" panose="020B0604020202020204" pitchFamily="34" charset="0"/>
                <a:cs typeface="Arial" panose="020B0604020202020204" pitchFamily="34" charset="0"/>
              </a:rPr>
              <a:t> ve şahıs işletmeleri olup, bunların kesin sayıları ile toplam imalat miktarlarına ilişkin yeterli veri bulunmamaktadır</a:t>
            </a:r>
            <a:r>
              <a:rPr lang="tr-TR" sz="2000" dirty="0" smtClean="0">
                <a:latin typeface="Arial" panose="020B0604020202020204" pitchFamily="34" charset="0"/>
                <a:cs typeface="Arial" panose="020B0604020202020204" pitchFamily="34" charset="0"/>
              </a:rPr>
              <a:t>.</a:t>
            </a:r>
          </a:p>
          <a:p>
            <a:pPr algn="just" fontAlgn="base">
              <a:spcBef>
                <a:spcPts val="600"/>
              </a:spcBef>
              <a:spcAft>
                <a:spcPct val="0"/>
              </a:spcAft>
              <a:buClr>
                <a:srgbClr val="160093"/>
              </a:buClr>
              <a:buFont typeface="Wingdings" panose="05000000000000000000" pitchFamily="2" charset="2"/>
              <a:buChar char="q"/>
            </a:pPr>
            <a:r>
              <a:rPr lang="tr-TR" sz="2000" dirty="0">
                <a:latin typeface="Arial" panose="020B0604020202020204" pitchFamily="34" charset="0"/>
                <a:cs typeface="Arial" panose="020B0604020202020204" pitchFamily="34" charset="0"/>
              </a:rPr>
              <a:t> </a:t>
            </a:r>
            <a:r>
              <a:rPr lang="tr-TR" sz="2000" dirty="0" smtClean="0">
                <a:latin typeface="Arial" panose="020B0604020202020204" pitchFamily="34" charset="0"/>
                <a:cs typeface="Arial" panose="020B0604020202020204" pitchFamily="34" charset="0"/>
              </a:rPr>
              <a:t>Geleneksel </a:t>
            </a:r>
            <a:r>
              <a:rPr lang="tr-TR" sz="2000" dirty="0">
                <a:latin typeface="Arial" panose="020B0604020202020204" pitchFamily="34" charset="0"/>
                <a:cs typeface="Arial" panose="020B0604020202020204" pitchFamily="34" charset="0"/>
              </a:rPr>
              <a:t>işletmelerin konut üretiminde yaklaşık % 88 gibi paya sahip olduğu görülmekte </a:t>
            </a:r>
            <a:r>
              <a:rPr lang="tr-TR" sz="2000" dirty="0" smtClean="0">
                <a:latin typeface="Arial" panose="020B0604020202020204" pitchFamily="34" charset="0"/>
                <a:cs typeface="Arial" panose="020B0604020202020204" pitchFamily="34" charset="0"/>
              </a:rPr>
              <a:t>olup</a:t>
            </a:r>
            <a:r>
              <a:rPr lang="tr-TR" sz="2000" dirty="0">
                <a:latin typeface="Arial" panose="020B0604020202020204" pitchFamily="34" charset="0"/>
                <a:cs typeface="Arial" panose="020B0604020202020204" pitchFamily="34" charset="0"/>
              </a:rPr>
              <a:t>, yüksek teknoloji ve sabit sermaye yatırımı gerektiren alanlarda geleneksel işletmelerin önemli bir katkısı olamamaktadır</a:t>
            </a:r>
          </a:p>
        </p:txBody>
      </p:sp>
      <p:pic>
        <p:nvPicPr>
          <p:cNvPr id="5" name="Resim 4"/>
          <p:cNvPicPr>
            <a:picLocks noChangeAspect="1"/>
          </p:cNvPicPr>
          <p:nvPr/>
        </p:nvPicPr>
        <p:blipFill>
          <a:blip r:embed="rId2"/>
          <a:stretch>
            <a:fillRect/>
          </a:stretch>
        </p:blipFill>
        <p:spPr>
          <a:xfrm>
            <a:off x="2967820" y="3429000"/>
            <a:ext cx="3281386" cy="2280563"/>
          </a:xfrm>
          <a:prstGeom prst="rect">
            <a:avLst/>
          </a:prstGeom>
        </p:spPr>
      </p:pic>
    </p:spTree>
    <p:extLst>
      <p:ext uri="{BB962C8B-B14F-4D97-AF65-F5344CB8AC3E}">
        <p14:creationId xmlns:p14="http://schemas.microsoft.com/office/powerpoint/2010/main" val="31907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6531" y="679938"/>
            <a:ext cx="7802731" cy="750020"/>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Geleneksel İşletmeleri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Dikdörtgen 1"/>
          <p:cNvSpPr/>
          <p:nvPr/>
        </p:nvSpPr>
        <p:spPr>
          <a:xfrm>
            <a:off x="356531" y="1304835"/>
            <a:ext cx="7995139" cy="1323439"/>
          </a:xfrm>
          <a:prstGeom prst="rect">
            <a:avLst/>
          </a:prstGeom>
        </p:spPr>
        <p:txBody>
          <a:bodyPr/>
          <a:lstStyle/>
          <a:p>
            <a:pPr marL="342900" indent="-342900" algn="just" fontAlgn="base">
              <a:spcBef>
                <a:spcPts val="600"/>
              </a:spcBef>
              <a:spcAft>
                <a:spcPts val="600"/>
              </a:spcAft>
              <a:buClr>
                <a:srgbClr val="160093"/>
              </a:buCl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p:txBody>
      </p:sp>
      <p:sp>
        <p:nvSpPr>
          <p:cNvPr id="6" name="Dikdörtgen 5"/>
          <p:cNvSpPr/>
          <p:nvPr/>
        </p:nvSpPr>
        <p:spPr>
          <a:xfrm>
            <a:off x="273394" y="1304835"/>
            <a:ext cx="8078276" cy="3016210"/>
          </a:xfrm>
          <a:prstGeom prst="rect">
            <a:avLst/>
          </a:prstGeom>
        </p:spPr>
        <p:txBody>
          <a:bodyPr wrap="square">
            <a:spAutoFit/>
          </a:bodyPr>
          <a:lstStyle/>
          <a:p>
            <a:pPr algn="just" fontAlgn="base">
              <a:spcBef>
                <a:spcPts val="600"/>
              </a:spcBef>
              <a:spcAft>
                <a:spcPct val="0"/>
              </a:spcAft>
              <a:buClr>
                <a:srgbClr val="160093"/>
              </a:buClr>
              <a:buFont typeface="Wingdings" panose="05000000000000000000" pitchFamily="2" charset="2"/>
              <a:buChar char="q"/>
            </a:pPr>
            <a:r>
              <a:rPr lang="tr-TR" sz="2000" dirty="0">
                <a:latin typeface="Arial" panose="020B0604020202020204" pitchFamily="34" charset="0"/>
                <a:cs typeface="Arial" panose="020B0604020202020204" pitchFamily="34" charset="0"/>
              </a:rPr>
              <a:t> Gayrimenkul piyasalarında kayıt dışılığın en yaygın olduğu, mesleki gelişmenin zayıf, etki değerlerin oluşmadığı, kurumsallaşmanın çok yetersiz olduğu ve kamunun etkin düzenleme yapamadığı alanların başında </a:t>
            </a:r>
            <a:r>
              <a:rPr lang="tr-TR" sz="2000" b="1" i="1" dirty="0">
                <a:latin typeface="Arial" panose="020B0604020202020204" pitchFamily="34" charset="0"/>
                <a:cs typeface="Arial" panose="020B0604020202020204" pitchFamily="34" charset="0"/>
              </a:rPr>
              <a:t>gayrimenkul piyasa aracıları </a:t>
            </a:r>
            <a:r>
              <a:rPr lang="tr-TR" sz="2000" dirty="0">
                <a:latin typeface="Arial" panose="020B0604020202020204" pitchFamily="34" charset="0"/>
                <a:cs typeface="Arial" panose="020B0604020202020204" pitchFamily="34" charset="0"/>
              </a:rPr>
              <a:t>(emlak ofisleri, broker ve danışmanlar gibi) gelmektedir</a:t>
            </a:r>
            <a:r>
              <a:rPr lang="tr-TR" sz="2000" dirty="0" smtClean="0">
                <a:latin typeface="Arial" panose="020B0604020202020204" pitchFamily="34" charset="0"/>
                <a:cs typeface="Arial" panose="020B0604020202020204" pitchFamily="34" charset="0"/>
              </a:rPr>
              <a:t>.</a:t>
            </a:r>
          </a:p>
          <a:p>
            <a:pPr algn="just" fontAlgn="base">
              <a:spcBef>
                <a:spcPts val="600"/>
              </a:spcBef>
              <a:spcAft>
                <a:spcPct val="0"/>
              </a:spcAft>
              <a:buClr>
                <a:srgbClr val="160093"/>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fontAlgn="base">
              <a:spcBef>
                <a:spcPts val="600"/>
              </a:spcBef>
              <a:spcAft>
                <a:spcPct val="0"/>
              </a:spcAft>
              <a:buClr>
                <a:srgbClr val="160093"/>
              </a:buClr>
              <a:buFont typeface="Wingdings" panose="05000000000000000000" pitchFamily="2" charset="2"/>
              <a:buChar char="q"/>
            </a:pPr>
            <a:r>
              <a:rPr lang="tr-TR" sz="2000" dirty="0">
                <a:latin typeface="Arial" panose="020B0604020202020204" pitchFamily="34" charset="0"/>
                <a:cs typeface="Arial" panose="020B0604020202020204" pitchFamily="34" charset="0"/>
              </a:rPr>
              <a:t>Denetim mekanizmalarının eksikliği ve lisanslama, sicil, akreditasyon gibi altyapı sorunları nedeniyle </a:t>
            </a:r>
            <a:r>
              <a:rPr lang="tr-TR" sz="2000" dirty="0" err="1">
                <a:latin typeface="Arial" panose="020B0604020202020204" pitchFamily="34" charset="0"/>
                <a:cs typeface="Arial" panose="020B0604020202020204" pitchFamily="34" charset="0"/>
              </a:rPr>
              <a:t>sektörel</a:t>
            </a:r>
            <a:r>
              <a:rPr lang="tr-TR" sz="2000" dirty="0">
                <a:latin typeface="Arial" panose="020B0604020202020204" pitchFamily="34" charset="0"/>
                <a:cs typeface="Arial" panose="020B0604020202020204" pitchFamily="34" charset="0"/>
              </a:rPr>
              <a:t> aktörlerin yasal olmayan unvanlar elde etme çabasında olduğu görülmektedir.</a:t>
            </a:r>
          </a:p>
        </p:txBody>
      </p:sp>
    </p:spTree>
    <p:extLst>
      <p:ext uri="{BB962C8B-B14F-4D97-AF65-F5344CB8AC3E}">
        <p14:creationId xmlns:p14="http://schemas.microsoft.com/office/powerpoint/2010/main" val="552239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6531" y="679938"/>
            <a:ext cx="7802731" cy="750020"/>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Kurumsal İnşaat ve Gayrimenkul İşletmeleri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Dikdörtgen 1"/>
          <p:cNvSpPr/>
          <p:nvPr/>
        </p:nvSpPr>
        <p:spPr>
          <a:xfrm>
            <a:off x="356531" y="1304835"/>
            <a:ext cx="7995139" cy="1323439"/>
          </a:xfrm>
          <a:prstGeom prst="rect">
            <a:avLst/>
          </a:prstGeom>
        </p:spPr>
        <p:txBody>
          <a:bodyPr/>
          <a:lstStyle/>
          <a:p>
            <a:pPr marL="342900" indent="-342900" algn="just" fontAlgn="base">
              <a:spcBef>
                <a:spcPts val="600"/>
              </a:spcBef>
              <a:spcAft>
                <a:spcPts val="600"/>
              </a:spcAft>
              <a:buClr>
                <a:srgbClr val="160093"/>
              </a:buCl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p:txBody>
      </p:sp>
      <p:sp>
        <p:nvSpPr>
          <p:cNvPr id="6" name="Dikdörtgen 5"/>
          <p:cNvSpPr/>
          <p:nvPr/>
        </p:nvSpPr>
        <p:spPr>
          <a:xfrm>
            <a:off x="356531" y="1175882"/>
            <a:ext cx="8624421" cy="4447371"/>
          </a:xfrm>
          <a:prstGeom prst="rect">
            <a:avLst/>
          </a:prstGeom>
        </p:spPr>
        <p:txBody>
          <a:bodyPr wrap="square">
            <a:spAutoFit/>
          </a:bodyPr>
          <a:lstStyle/>
          <a:p>
            <a:pPr algn="just" fontAlgn="base">
              <a:spcBef>
                <a:spcPts val="600"/>
              </a:spcBef>
              <a:spcAft>
                <a:spcPct val="0"/>
              </a:spcAft>
              <a:buClr>
                <a:srgbClr val="160093"/>
              </a:buClr>
              <a:buFont typeface="Wingdings" panose="05000000000000000000" pitchFamily="2" charset="2"/>
              <a:buChar char="q"/>
            </a:pPr>
            <a:r>
              <a:rPr lang="tr-TR" sz="1950" dirty="0">
                <a:latin typeface="Arial" panose="020B0604020202020204" pitchFamily="34" charset="0"/>
                <a:cs typeface="Arial" panose="020B0604020202020204" pitchFamily="34" charset="0"/>
              </a:rPr>
              <a:t> Birçok ülkede gayrimenkul ve inşaat alanlarındaki işletme modelleri hızlı değişim göstermektedir. Bu alanda özellikle gayrimenkul yatırım ortaklıkları, irtifak hakkı sahibi sermaye şirketleri, varlık ve tesis yönetimi işletmeleri, varlık kiralama şirketleri, gayrimenkul yatırım fonları ile değerleme şirketleri, yeni işletme modelleri olarak </a:t>
            </a:r>
            <a:r>
              <a:rPr lang="tr-TR" sz="1950" dirty="0" smtClean="0">
                <a:latin typeface="Arial" panose="020B0604020202020204" pitchFamily="34" charset="0"/>
                <a:cs typeface="Arial" panose="020B0604020202020204" pitchFamily="34" charset="0"/>
              </a:rPr>
              <a:t>gelişmektedir (</a:t>
            </a:r>
            <a:r>
              <a:rPr lang="tr-TR" sz="1950" dirty="0" err="1" smtClean="0">
                <a:latin typeface="Arial" panose="020B0604020202020204" pitchFamily="34" charset="0"/>
                <a:cs typeface="Arial" panose="020B0604020202020204" pitchFamily="34" charset="0"/>
              </a:rPr>
              <a:t>Tanrıvermiş</a:t>
            </a:r>
            <a:r>
              <a:rPr lang="tr-TR" sz="1950" dirty="0" smtClean="0">
                <a:latin typeface="Arial" panose="020B0604020202020204" pitchFamily="34" charset="0"/>
                <a:cs typeface="Arial" panose="020B0604020202020204" pitchFamily="34" charset="0"/>
              </a:rPr>
              <a:t> 2016).</a:t>
            </a:r>
            <a:endParaRPr lang="tr-TR" sz="1950" dirty="0" smtClean="0">
              <a:latin typeface="Arial" panose="020B0604020202020204" pitchFamily="34" charset="0"/>
              <a:cs typeface="Arial" panose="020B0604020202020204" pitchFamily="34" charset="0"/>
            </a:endParaRPr>
          </a:p>
          <a:p>
            <a:pPr algn="just" fontAlgn="base">
              <a:spcBef>
                <a:spcPts val="600"/>
              </a:spcBef>
              <a:spcAft>
                <a:spcPct val="0"/>
              </a:spcAft>
              <a:buClr>
                <a:srgbClr val="160093"/>
              </a:buClr>
              <a:buFont typeface="Wingdings" panose="05000000000000000000" pitchFamily="2" charset="2"/>
              <a:buChar char="q"/>
            </a:pPr>
            <a:r>
              <a:rPr lang="tr-TR" sz="1950" dirty="0" smtClean="0">
                <a:latin typeface="Arial" panose="020B0604020202020204" pitchFamily="34" charset="0"/>
                <a:cs typeface="Arial" panose="020B0604020202020204" pitchFamily="34" charset="0"/>
              </a:rPr>
              <a:t> Türkiye’de </a:t>
            </a:r>
            <a:r>
              <a:rPr lang="tr-TR" sz="1950" dirty="0">
                <a:latin typeface="Arial" panose="020B0604020202020204" pitchFamily="34" charset="0"/>
                <a:cs typeface="Arial" panose="020B0604020202020204" pitchFamily="34" charset="0"/>
              </a:rPr>
              <a:t>meslek odaları ve ticaret odaları kayıtlarına göre </a:t>
            </a:r>
            <a:r>
              <a:rPr lang="tr-TR" sz="1950" dirty="0" smtClean="0">
                <a:latin typeface="Arial" panose="020B0604020202020204" pitchFamily="34" charset="0"/>
                <a:cs typeface="Arial" panose="020B0604020202020204" pitchFamily="34" charset="0"/>
              </a:rPr>
              <a:t>9 </a:t>
            </a:r>
            <a:r>
              <a:rPr lang="tr-TR" sz="1950" dirty="0">
                <a:latin typeface="Arial" panose="020B0604020202020204" pitchFamily="34" charset="0"/>
                <a:cs typeface="Arial" panose="020B0604020202020204" pitchFamily="34" charset="0"/>
              </a:rPr>
              <a:t>bin dolayında değerleme uzmanı ile Sermaye Piyasası Kurulunca yetkilendirilen </a:t>
            </a:r>
            <a:r>
              <a:rPr lang="tr-TR" sz="1950" dirty="0" smtClean="0">
                <a:latin typeface="Arial" panose="020B0604020202020204" pitchFamily="34" charset="0"/>
                <a:cs typeface="Arial" panose="020B0604020202020204" pitchFamily="34" charset="0"/>
              </a:rPr>
              <a:t>136 </a:t>
            </a:r>
            <a:r>
              <a:rPr lang="tr-TR" sz="1950" dirty="0">
                <a:latin typeface="Arial" panose="020B0604020202020204" pitchFamily="34" charset="0"/>
                <a:cs typeface="Arial" panose="020B0604020202020204" pitchFamily="34" charset="0"/>
              </a:rPr>
              <a:t>adet değerleme şirketi faaliyette </a:t>
            </a:r>
            <a:r>
              <a:rPr lang="tr-TR" sz="1950" dirty="0">
                <a:latin typeface="Arial" panose="020B0604020202020204" pitchFamily="34" charset="0"/>
                <a:cs typeface="Arial" panose="020B0604020202020204" pitchFamily="34" charset="0"/>
              </a:rPr>
              <a:t>bulunmaktadır (</a:t>
            </a:r>
            <a:r>
              <a:rPr lang="tr-TR" sz="1950" dirty="0" err="1">
                <a:latin typeface="Arial" panose="020B0604020202020204" pitchFamily="34" charset="0"/>
                <a:cs typeface="Arial" panose="020B0604020202020204" pitchFamily="34" charset="0"/>
              </a:rPr>
              <a:t>Tanrıvermiş</a:t>
            </a:r>
            <a:r>
              <a:rPr lang="tr-TR" sz="1950" dirty="0">
                <a:latin typeface="Arial" panose="020B0604020202020204" pitchFamily="34" charset="0"/>
                <a:cs typeface="Arial" panose="020B0604020202020204" pitchFamily="34" charset="0"/>
              </a:rPr>
              <a:t> 2016).</a:t>
            </a:r>
            <a:endParaRPr lang="tr-TR" sz="1950" dirty="0" smtClean="0">
              <a:latin typeface="Arial" panose="020B0604020202020204" pitchFamily="34" charset="0"/>
              <a:cs typeface="Arial" panose="020B0604020202020204" pitchFamily="34" charset="0"/>
            </a:endParaRPr>
          </a:p>
          <a:p>
            <a:pPr algn="just" fontAlgn="base">
              <a:spcBef>
                <a:spcPts val="600"/>
              </a:spcBef>
              <a:spcAft>
                <a:spcPct val="0"/>
              </a:spcAft>
              <a:buClr>
                <a:srgbClr val="160093"/>
              </a:buClr>
              <a:buFont typeface="Wingdings" panose="05000000000000000000" pitchFamily="2" charset="2"/>
              <a:buChar char="q"/>
            </a:pPr>
            <a:r>
              <a:rPr lang="tr-TR" sz="1950" dirty="0">
                <a:latin typeface="Arial" panose="020B0604020202020204" pitchFamily="34" charset="0"/>
                <a:cs typeface="Arial" panose="020B0604020202020204" pitchFamily="34" charset="0"/>
              </a:rPr>
              <a:t> Halen dört yıllık fakülte ve yüksekokul mezunu olanlardan Kurul tarafından yapılan sınavda başarılı olanlar ile deneyim koşulunu sağlayan kişilere değerleme uzmanlığı lisansı verilmekte olup, değerleme Mesleğini icra edecek/etmekte olan kişiler, ilgili düzenlemede belirlendiği üzere mesleki yeterliliğe haiz olması ve bu hususu tevsik etmeleri </a:t>
            </a:r>
            <a:r>
              <a:rPr lang="tr-TR" sz="1950" dirty="0" smtClean="0">
                <a:latin typeface="Arial" panose="020B0604020202020204" pitchFamily="34" charset="0"/>
                <a:cs typeface="Arial" panose="020B0604020202020204" pitchFamily="34" charset="0"/>
              </a:rPr>
              <a:t>gerekmektedir</a:t>
            </a:r>
            <a:r>
              <a:rPr lang="tr-TR" sz="1950" dirty="0">
                <a:latin typeface="Arial" panose="020B0604020202020204" pitchFamily="34" charset="0"/>
                <a:cs typeface="Arial" panose="020B0604020202020204" pitchFamily="34" charset="0"/>
              </a:rPr>
              <a:t> (</a:t>
            </a:r>
            <a:r>
              <a:rPr lang="tr-TR" sz="1950" dirty="0" err="1">
                <a:latin typeface="Arial" panose="020B0604020202020204" pitchFamily="34" charset="0"/>
                <a:cs typeface="Arial" panose="020B0604020202020204" pitchFamily="34" charset="0"/>
              </a:rPr>
              <a:t>Tanrıvermiş</a:t>
            </a:r>
            <a:r>
              <a:rPr lang="tr-TR" sz="1950" dirty="0">
                <a:latin typeface="Arial" panose="020B0604020202020204" pitchFamily="34" charset="0"/>
                <a:cs typeface="Arial" panose="020B0604020202020204" pitchFamily="34" charset="0"/>
              </a:rPr>
              <a:t> 2016).</a:t>
            </a:r>
            <a:endParaRPr lang="tr-TR" sz="195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436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6531" y="679938"/>
            <a:ext cx="7802731" cy="750020"/>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Kurumsal İnşaat ve Gayrimenkul İşletmeleri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Dikdörtgen 1"/>
          <p:cNvSpPr/>
          <p:nvPr/>
        </p:nvSpPr>
        <p:spPr>
          <a:xfrm>
            <a:off x="356531" y="1304835"/>
            <a:ext cx="7995139" cy="1323439"/>
          </a:xfrm>
          <a:prstGeom prst="rect">
            <a:avLst/>
          </a:prstGeom>
        </p:spPr>
        <p:txBody>
          <a:bodyPr/>
          <a:lstStyle/>
          <a:p>
            <a:pPr marL="342900" indent="-342900" algn="just" fontAlgn="base">
              <a:spcBef>
                <a:spcPts val="600"/>
              </a:spcBef>
              <a:spcAft>
                <a:spcPts val="600"/>
              </a:spcAft>
              <a:buClr>
                <a:srgbClr val="160093"/>
              </a:buCl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p:txBody>
      </p:sp>
      <p:sp>
        <p:nvSpPr>
          <p:cNvPr id="6" name="Dikdörtgen 5"/>
          <p:cNvSpPr/>
          <p:nvPr/>
        </p:nvSpPr>
        <p:spPr>
          <a:xfrm>
            <a:off x="273393" y="1140713"/>
            <a:ext cx="8624421" cy="4862870"/>
          </a:xfrm>
          <a:prstGeom prst="rect">
            <a:avLst/>
          </a:prstGeom>
        </p:spPr>
        <p:txBody>
          <a:bodyPr wrap="square">
            <a:spAutoFit/>
          </a:bodyPr>
          <a:lstStyle/>
          <a:p>
            <a:pPr algn="just" fontAlgn="base">
              <a:spcBef>
                <a:spcPts val="600"/>
              </a:spcBef>
              <a:spcAft>
                <a:spcPct val="0"/>
              </a:spcAft>
              <a:buClr>
                <a:srgbClr val="160093"/>
              </a:buClr>
              <a:buFont typeface="Wingdings" panose="05000000000000000000" pitchFamily="2" charset="2"/>
              <a:buChar char="q"/>
            </a:pPr>
            <a:r>
              <a:rPr lang="tr-TR" sz="2000" dirty="0">
                <a:latin typeface="Arial" panose="020B0604020202020204" pitchFamily="34" charset="0"/>
                <a:cs typeface="Arial" panose="020B0604020202020204" pitchFamily="34" charset="0"/>
              </a:rPr>
              <a:t> 5582 Sayılı Kanun ve 6362 Sayılı Kanun hükümlerine göre değerleme uzmanlarının meslek örgütü olarak Türkiye Değerleme Uzmanları Birliği kurulmuş olup, değerleme uzmanlığı lisansına sahip olan gerçek kişi ile Sermaye Piyasası Kurulu tarafından yetkilendirilen tüzel kişi Değerleme Kuruluşu Birlik üyesi olmak zorundadır</a:t>
            </a:r>
            <a:r>
              <a:rPr lang="tr-TR" sz="2000" dirty="0" smtClean="0">
                <a:latin typeface="Arial" panose="020B0604020202020204" pitchFamily="34" charset="0"/>
                <a:cs typeface="Arial" panose="020B0604020202020204" pitchFamily="34" charset="0"/>
              </a:rPr>
              <a:t>.</a:t>
            </a:r>
          </a:p>
          <a:p>
            <a:pPr algn="just" fontAlgn="base">
              <a:spcBef>
                <a:spcPts val="600"/>
              </a:spcBef>
              <a:spcAft>
                <a:spcPct val="0"/>
              </a:spcAft>
              <a:buClr>
                <a:srgbClr val="160093"/>
              </a:buClr>
              <a:buFont typeface="Wingdings" panose="05000000000000000000" pitchFamily="2" charset="2"/>
              <a:buChar char="q"/>
            </a:pPr>
            <a:r>
              <a:rPr lang="tr-TR" sz="2000" dirty="0">
                <a:latin typeface="Arial" panose="020B0604020202020204" pitchFamily="34" charset="0"/>
                <a:cs typeface="Arial" panose="020B0604020202020204" pitchFamily="34" charset="0"/>
              </a:rPr>
              <a:t>Türkiye’de gayrimenkul sektöründe günümüze kadar; kamu kuruluşları, kooperatifler ve inşaat firmalarının kısıtlı olanakları çerçevesinde gelişebilmiştir</a:t>
            </a:r>
            <a:r>
              <a:rPr lang="tr-TR" sz="2000" dirty="0" smtClean="0">
                <a:latin typeface="Arial" panose="020B0604020202020204" pitchFamily="34" charset="0"/>
                <a:cs typeface="Arial" panose="020B0604020202020204" pitchFamily="34" charset="0"/>
              </a:rPr>
              <a:t>.</a:t>
            </a:r>
          </a:p>
          <a:p>
            <a:pPr algn="just" fontAlgn="base">
              <a:spcBef>
                <a:spcPts val="600"/>
              </a:spcBef>
              <a:spcAft>
                <a:spcPct val="0"/>
              </a:spcAft>
              <a:buClr>
                <a:srgbClr val="160093"/>
              </a:buClr>
              <a:buFont typeface="Wingdings" panose="05000000000000000000" pitchFamily="2" charset="2"/>
              <a:buChar char="q"/>
            </a:pPr>
            <a:r>
              <a:rPr lang="tr-TR" sz="2000" dirty="0">
                <a:latin typeface="Arial" panose="020B0604020202020204" pitchFamily="34" charset="0"/>
                <a:cs typeface="Arial" panose="020B0604020202020204" pitchFamily="34" charset="0"/>
              </a:rPr>
              <a:t>Mevcut konut açığı, metropol kentlerin değişimden daha hızlı etkilenmesi şehir planlaması, imarlı arsa ve alt yapı planlama eksikleri, gayrimenkul sektörüne ilişkin istatistiklerin yetersizliği, üniversitelerde akademik çalışmalarda gayrimenkul konusuna gerektiği kadar yer verilmemesi, kaçak yapılaşma, metropollerdeki kontrolsüz imar hareketlerinden doğan gecekondu alanları gayrimenkul sektörünün başlıca sorunları arasında </a:t>
            </a:r>
            <a:r>
              <a:rPr lang="tr-TR" sz="2000" dirty="0" smtClean="0">
                <a:latin typeface="Arial" panose="020B0604020202020204" pitchFamily="34" charset="0"/>
                <a:cs typeface="Arial" panose="020B0604020202020204" pitchFamily="34" charset="0"/>
              </a:rPr>
              <a:t>görülmektedir (</a:t>
            </a:r>
            <a:r>
              <a:rPr lang="tr-TR" sz="2000" dirty="0" err="1" smtClean="0">
                <a:latin typeface="Arial" panose="020B0604020202020204" pitchFamily="34" charset="0"/>
                <a:cs typeface="Arial" panose="020B0604020202020204" pitchFamily="34" charset="0"/>
              </a:rPr>
              <a:t>Yomralıoğlu</a:t>
            </a:r>
            <a:r>
              <a:rPr lang="tr-TR" sz="2000" dirty="0" smtClean="0">
                <a:latin typeface="Arial" panose="020B0604020202020204" pitchFamily="34" charset="0"/>
                <a:cs typeface="Arial" panose="020B0604020202020204" pitchFamily="34" charset="0"/>
              </a:rPr>
              <a:t> 2019).</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0414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2"/>
          <p:cNvSpPr>
            <a:spLocks noGrp="1"/>
          </p:cNvSpPr>
          <p:nvPr>
            <p:ph idx="1"/>
          </p:nvPr>
        </p:nvSpPr>
        <p:spPr>
          <a:xfrm>
            <a:off x="504497" y="1308538"/>
            <a:ext cx="7679384" cy="5019882"/>
          </a:xfrm>
        </p:spPr>
        <p:txBody>
          <a:bodyPr anchor="t">
            <a:normAutofit/>
          </a:bodyPr>
          <a:lstStyle/>
          <a:p>
            <a:pPr marL="0" indent="0">
              <a:spcBef>
                <a:spcPts val="0"/>
              </a:spcBef>
              <a:buNone/>
            </a:pPr>
            <a:r>
              <a:rPr lang="tr-TR" dirty="0" smtClean="0"/>
              <a:t>Anonim 2019. Web Sitesi: </a:t>
            </a:r>
            <a:r>
              <a:rPr lang="tr-TR" dirty="0"/>
              <a:t>https://</a:t>
            </a:r>
            <a:r>
              <a:rPr lang="tr-TR" dirty="0" smtClean="0"/>
              <a:t>avys.omu.edu.tr/storage/app/public/fasesli/71474/TA%C5%9EINMAZ%20DE%C4%9EERLEME_son_2019-2020.pdf. Erişim Tarihi: 02.12.2019</a:t>
            </a:r>
            <a:endParaRPr lang="tr-TR" dirty="0" smtClean="0"/>
          </a:p>
          <a:p>
            <a:pPr marL="0" indent="0">
              <a:spcBef>
                <a:spcPts val="0"/>
              </a:spcBef>
              <a:buNone/>
            </a:pPr>
            <a:r>
              <a:rPr lang="tr-TR" dirty="0" err="1" smtClean="0"/>
              <a:t>Tanrıvermiş</a:t>
            </a:r>
            <a:r>
              <a:rPr lang="tr-TR" dirty="0"/>
              <a:t>, H. </a:t>
            </a:r>
            <a:r>
              <a:rPr lang="tr-TR" dirty="0" smtClean="0"/>
              <a:t>2016. </a:t>
            </a:r>
            <a:r>
              <a:rPr lang="tr-TR" dirty="0"/>
              <a:t>Gayrimenkul değerleme esasları. SPL Sermaye Piyasası Lisanslama Sicil ve Eğitim Kuruluşu, Lisanslama Sınavları Çalışma Kitapları Ders Kodu, </a:t>
            </a:r>
            <a:r>
              <a:rPr lang="tr-TR" dirty="0" smtClean="0"/>
              <a:t>1014</a:t>
            </a:r>
          </a:p>
          <a:p>
            <a:pPr marL="0" indent="0">
              <a:spcBef>
                <a:spcPts val="0"/>
              </a:spcBef>
              <a:buNone/>
            </a:pPr>
            <a:r>
              <a:rPr lang="tr-TR" dirty="0" err="1" smtClean="0"/>
              <a:t>Yomralıoğlu</a:t>
            </a:r>
            <a:r>
              <a:rPr lang="tr-TR" dirty="0" smtClean="0"/>
              <a:t>, 2019. Web Sitesi: https</a:t>
            </a:r>
            <a:r>
              <a:rPr lang="tr-TR" dirty="0"/>
              <a:t>://</a:t>
            </a:r>
            <a:r>
              <a:rPr lang="tr-TR" dirty="0" smtClean="0"/>
              <a:t>web.itu.edu.tr/tahsin/tahsin/Dersler_files/TX-GEO302_ARAZ%c4%b0_Y%c3%96NET%c4%b0M%c4%b0.pdf. Erişim Tarihi: 03.12.2019</a:t>
            </a:r>
            <a:endParaRPr lang="tr-TR" dirty="0">
              <a:solidFill>
                <a:schemeClr val="tx1"/>
              </a:solidFill>
            </a:endParaRPr>
          </a:p>
        </p:txBody>
      </p:sp>
      <p:cxnSp>
        <p:nvCxnSpPr>
          <p:cNvPr id="15" name="Düz Bağlayıcı 14"/>
          <p:cNvCxnSpPr/>
          <p:nvPr/>
        </p:nvCxnSpPr>
        <p:spPr>
          <a:xfrm>
            <a:off x="7433648" y="6443060"/>
            <a:ext cx="0" cy="261258"/>
          </a:xfrm>
          <a:prstGeom prst="line">
            <a:avLst/>
          </a:prstGeom>
          <a:ln>
            <a:solidFill>
              <a:srgbClr val="481A6D"/>
            </a:solidFill>
          </a:ln>
        </p:spPr>
        <p:style>
          <a:lnRef idx="1">
            <a:schemeClr val="accent1"/>
          </a:lnRef>
          <a:fillRef idx="0">
            <a:schemeClr val="accent1"/>
          </a:fillRef>
          <a:effectRef idx="0">
            <a:schemeClr val="accent1"/>
          </a:effectRef>
          <a:fontRef idx="minor">
            <a:schemeClr val="tx1"/>
          </a:fontRef>
        </p:style>
      </p:cxnSp>
      <p:sp>
        <p:nvSpPr>
          <p:cNvPr id="8" name="Unvan 1"/>
          <p:cNvSpPr>
            <a:spLocks noGrp="1"/>
          </p:cNvSpPr>
          <p:nvPr>
            <p:ph type="title"/>
          </p:nvPr>
        </p:nvSpPr>
        <p:spPr>
          <a:xfrm>
            <a:off x="425669" y="662151"/>
            <a:ext cx="7933668" cy="341925"/>
          </a:xfrm>
        </p:spPr>
        <p:txBody>
          <a:bodyPr>
            <a:normAutofit/>
          </a:bodyPr>
          <a:lstStyle/>
          <a:p>
            <a:r>
              <a:rPr lang="tr-TR" dirty="0" smtClean="0"/>
              <a:t>Kaynaklar</a:t>
            </a:r>
            <a:endParaRPr lang="tr-TR" dirty="0"/>
          </a:p>
        </p:txBody>
      </p:sp>
    </p:spTree>
    <p:extLst>
      <p:ext uri="{BB962C8B-B14F-4D97-AF65-F5344CB8AC3E}">
        <p14:creationId xmlns:p14="http://schemas.microsoft.com/office/powerpoint/2010/main" val="363169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6531" y="1065732"/>
            <a:ext cx="8517837" cy="3247043"/>
          </a:xfrm>
          <a:prstGeom prst="rect">
            <a:avLst/>
          </a:prstGeom>
        </p:spPr>
        <p:txBody>
          <a:bodyPr/>
          <a:lstStyle/>
          <a:p>
            <a:pPr algn="just" fontAlgn="base">
              <a:spcBef>
                <a:spcPts val="600"/>
              </a:spcBef>
              <a:spcAft>
                <a:spcPct val="0"/>
              </a:spcAft>
              <a:buClr>
                <a:srgbClr val="160093"/>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fontAlgn="base">
              <a:spcBef>
                <a:spcPts val="600"/>
              </a:spcBef>
              <a:spcAft>
                <a:spcPct val="0"/>
              </a:spcAft>
              <a:buClr>
                <a:srgbClr val="160093"/>
              </a:buClr>
              <a:buFont typeface="Wingdings" panose="05000000000000000000" pitchFamily="2" charset="2"/>
              <a:buChar char="q"/>
            </a:pPr>
            <a:r>
              <a:rPr lang="tr-TR" sz="2000" dirty="0">
                <a:latin typeface="Arial" panose="020B0604020202020204" pitchFamily="34" charset="0"/>
                <a:cs typeface="Arial" panose="020B0604020202020204" pitchFamily="34" charset="0"/>
              </a:rPr>
              <a:t>Alıcılar</a:t>
            </a:r>
          </a:p>
          <a:p>
            <a:pPr algn="just" fontAlgn="base">
              <a:spcBef>
                <a:spcPts val="600"/>
              </a:spcBef>
              <a:spcAft>
                <a:spcPct val="0"/>
              </a:spcAft>
              <a:buClr>
                <a:srgbClr val="160093"/>
              </a:buClr>
              <a:buFont typeface="Wingdings" panose="05000000000000000000" pitchFamily="2" charset="2"/>
              <a:buChar char="q"/>
            </a:pPr>
            <a:r>
              <a:rPr lang="tr-TR" sz="2000" dirty="0" smtClean="0">
                <a:latin typeface="Arial" panose="020B0604020202020204" pitchFamily="34" charset="0"/>
                <a:cs typeface="Arial" panose="020B0604020202020204" pitchFamily="34" charset="0"/>
              </a:rPr>
              <a:t>Satıcılar</a:t>
            </a:r>
            <a:endParaRPr lang="tr-TR" sz="2000" dirty="0">
              <a:latin typeface="Arial" panose="020B0604020202020204" pitchFamily="34" charset="0"/>
              <a:cs typeface="Arial" panose="020B0604020202020204" pitchFamily="34" charset="0"/>
            </a:endParaRPr>
          </a:p>
          <a:p>
            <a:pPr algn="just" fontAlgn="base">
              <a:spcBef>
                <a:spcPts val="600"/>
              </a:spcBef>
              <a:spcAft>
                <a:spcPct val="0"/>
              </a:spcAft>
              <a:buClr>
                <a:srgbClr val="160093"/>
              </a:buClr>
              <a:buFont typeface="Wingdings" panose="05000000000000000000" pitchFamily="2" charset="2"/>
              <a:buChar char="q"/>
            </a:pPr>
            <a:r>
              <a:rPr lang="tr-TR" sz="2000" dirty="0" err="1" smtClean="0">
                <a:latin typeface="Arial" panose="020B0604020202020204" pitchFamily="34" charset="0"/>
                <a:cs typeface="Arial" panose="020B0604020202020204" pitchFamily="34" charset="0"/>
              </a:rPr>
              <a:t>Değerlemeciler</a:t>
            </a:r>
            <a:endParaRPr lang="tr-TR" sz="2000" dirty="0">
              <a:latin typeface="Arial" panose="020B0604020202020204" pitchFamily="34" charset="0"/>
              <a:cs typeface="Arial" panose="020B0604020202020204" pitchFamily="34" charset="0"/>
            </a:endParaRPr>
          </a:p>
          <a:p>
            <a:pPr algn="just" fontAlgn="base">
              <a:spcBef>
                <a:spcPts val="600"/>
              </a:spcBef>
              <a:spcAft>
                <a:spcPct val="0"/>
              </a:spcAft>
              <a:buClr>
                <a:srgbClr val="160093"/>
              </a:buClr>
              <a:buFont typeface="Wingdings" panose="05000000000000000000" pitchFamily="2" charset="2"/>
              <a:buChar char="q"/>
            </a:pPr>
            <a:r>
              <a:rPr lang="tr-TR" sz="2000" dirty="0" smtClean="0">
                <a:latin typeface="Arial" panose="020B0604020202020204" pitchFamily="34" charset="0"/>
                <a:cs typeface="Arial" panose="020B0604020202020204" pitchFamily="34" charset="0"/>
              </a:rPr>
              <a:t>Emlak </a:t>
            </a:r>
            <a:r>
              <a:rPr lang="tr-TR" sz="2000" dirty="0">
                <a:latin typeface="Arial" panose="020B0604020202020204" pitchFamily="34" charset="0"/>
                <a:cs typeface="Arial" panose="020B0604020202020204" pitchFamily="34" charset="0"/>
              </a:rPr>
              <a:t>Komisyoncuları</a:t>
            </a:r>
          </a:p>
          <a:p>
            <a:pPr algn="just" fontAlgn="base">
              <a:spcBef>
                <a:spcPts val="600"/>
              </a:spcBef>
              <a:spcAft>
                <a:spcPct val="0"/>
              </a:spcAft>
              <a:buClr>
                <a:srgbClr val="160093"/>
              </a:buClr>
              <a:buFont typeface="Wingdings" panose="05000000000000000000" pitchFamily="2" charset="2"/>
              <a:buChar char="q"/>
            </a:pPr>
            <a:r>
              <a:rPr lang="tr-TR" sz="2000" dirty="0" smtClean="0">
                <a:latin typeface="Arial" panose="020B0604020202020204" pitchFamily="34" charset="0"/>
                <a:cs typeface="Arial" panose="020B0604020202020204" pitchFamily="34" charset="0"/>
              </a:rPr>
              <a:t>Kiraya </a:t>
            </a:r>
            <a:r>
              <a:rPr lang="tr-TR" sz="2000" dirty="0">
                <a:latin typeface="Arial" panose="020B0604020202020204" pitchFamily="34" charset="0"/>
                <a:cs typeface="Arial" panose="020B0604020202020204" pitchFamily="34" charset="0"/>
              </a:rPr>
              <a:t>Verenler</a:t>
            </a:r>
          </a:p>
          <a:p>
            <a:pPr algn="just" fontAlgn="base">
              <a:spcBef>
                <a:spcPts val="600"/>
              </a:spcBef>
              <a:spcAft>
                <a:spcPct val="0"/>
              </a:spcAft>
              <a:buClr>
                <a:srgbClr val="160093"/>
              </a:buClr>
              <a:buFont typeface="Wingdings" panose="05000000000000000000" pitchFamily="2" charset="2"/>
              <a:buChar char="q"/>
            </a:pPr>
            <a:r>
              <a:rPr lang="tr-TR" sz="2000" dirty="0" smtClean="0">
                <a:latin typeface="Arial" panose="020B0604020202020204" pitchFamily="34" charset="0"/>
                <a:cs typeface="Arial" panose="020B0604020202020204" pitchFamily="34" charset="0"/>
              </a:rPr>
              <a:t>Bankalar </a:t>
            </a:r>
            <a:r>
              <a:rPr lang="tr-TR" sz="2000" dirty="0">
                <a:latin typeface="Arial" panose="020B0604020202020204" pitchFamily="34" charset="0"/>
                <a:cs typeface="Arial" panose="020B0604020202020204" pitchFamily="34" charset="0"/>
              </a:rPr>
              <a:t>ve Finans Kuruluşları</a:t>
            </a:r>
          </a:p>
          <a:p>
            <a:pPr algn="just" fontAlgn="base">
              <a:spcBef>
                <a:spcPts val="600"/>
              </a:spcBef>
              <a:spcAft>
                <a:spcPct val="0"/>
              </a:spcAft>
              <a:buClr>
                <a:srgbClr val="160093"/>
              </a:buClr>
              <a:buFont typeface="Wingdings" panose="05000000000000000000" pitchFamily="2" charset="2"/>
              <a:buChar char="q"/>
            </a:pPr>
            <a:r>
              <a:rPr lang="tr-TR" sz="2000" dirty="0" smtClean="0">
                <a:latin typeface="Arial" panose="020B0604020202020204" pitchFamily="34" charset="0"/>
                <a:cs typeface="Arial" panose="020B0604020202020204" pitchFamily="34" charset="0"/>
              </a:rPr>
              <a:t>Devlet </a:t>
            </a:r>
            <a:r>
              <a:rPr lang="tr-TR" sz="2000" dirty="0">
                <a:latin typeface="Arial" panose="020B0604020202020204" pitchFamily="34" charset="0"/>
                <a:cs typeface="Arial" panose="020B0604020202020204" pitchFamily="34" charset="0"/>
              </a:rPr>
              <a:t>Organları (TKGM,TOKİ, Maliye Bakanlığı, Belediyeler…)</a:t>
            </a:r>
          </a:p>
          <a:p>
            <a:pPr algn="just" fontAlgn="base">
              <a:spcBef>
                <a:spcPts val="600"/>
              </a:spcBef>
              <a:spcAft>
                <a:spcPct val="0"/>
              </a:spcAft>
              <a:buClr>
                <a:srgbClr val="160093"/>
              </a:buClr>
              <a:buFont typeface="Wingdings" panose="05000000000000000000" pitchFamily="2" charset="2"/>
              <a:buChar char="q"/>
            </a:pPr>
            <a:r>
              <a:rPr lang="tr-TR" sz="2000" dirty="0" smtClean="0">
                <a:latin typeface="Arial" panose="020B0604020202020204" pitchFamily="34" charset="0"/>
                <a:cs typeface="Arial" panose="020B0604020202020204" pitchFamily="34" charset="0"/>
              </a:rPr>
              <a:t>Gayrimenkul </a:t>
            </a:r>
            <a:r>
              <a:rPr lang="tr-TR" sz="2000" dirty="0">
                <a:latin typeface="Arial" panose="020B0604020202020204" pitchFamily="34" charset="0"/>
                <a:cs typeface="Arial" panose="020B0604020202020204" pitchFamily="34" charset="0"/>
              </a:rPr>
              <a:t>Danışmanları</a:t>
            </a:r>
          </a:p>
          <a:p>
            <a:pPr algn="just" fontAlgn="base">
              <a:spcBef>
                <a:spcPts val="600"/>
              </a:spcBef>
              <a:spcAft>
                <a:spcPct val="0"/>
              </a:spcAft>
              <a:buClr>
                <a:srgbClr val="160093"/>
              </a:buClr>
              <a:buFont typeface="Wingdings" panose="05000000000000000000" pitchFamily="2" charset="2"/>
              <a:buChar char="q"/>
            </a:pPr>
            <a:r>
              <a:rPr lang="tr-TR" sz="2000" dirty="0" smtClean="0">
                <a:latin typeface="Arial" panose="020B0604020202020204" pitchFamily="34" charset="0"/>
                <a:cs typeface="Arial" panose="020B0604020202020204" pitchFamily="34" charset="0"/>
              </a:rPr>
              <a:t>Mülk </a:t>
            </a:r>
            <a:r>
              <a:rPr lang="tr-TR" sz="2000" dirty="0" smtClean="0">
                <a:latin typeface="Arial" panose="020B0604020202020204" pitchFamily="34" charset="0"/>
                <a:cs typeface="Arial" panose="020B0604020202020204" pitchFamily="34" charset="0"/>
              </a:rPr>
              <a:t>Yöneticileri (</a:t>
            </a:r>
            <a:r>
              <a:rPr lang="tr-TR" sz="2000" dirty="0" err="1" smtClean="0">
                <a:latin typeface="Arial" panose="020B0604020202020204" pitchFamily="34" charset="0"/>
                <a:cs typeface="Arial" panose="020B0604020202020204" pitchFamily="34" charset="0"/>
              </a:rPr>
              <a:t>Tanrıvermiş</a:t>
            </a:r>
            <a:r>
              <a:rPr lang="tr-TR" sz="2000" dirty="0" smtClean="0">
                <a:latin typeface="Arial" panose="020B0604020202020204" pitchFamily="34" charset="0"/>
                <a:cs typeface="Arial" panose="020B0604020202020204" pitchFamily="34" charset="0"/>
              </a:rPr>
              <a:t> 2016).</a:t>
            </a:r>
            <a:endParaRPr lang="tr-TR" sz="2000" dirty="0">
              <a:latin typeface="Arial" panose="020B0604020202020204" pitchFamily="34" charset="0"/>
              <a:cs typeface="Arial" panose="020B0604020202020204" pitchFamily="34" charset="0"/>
            </a:endParaRPr>
          </a:p>
          <a:p>
            <a:pPr algn="just" fontAlgn="base">
              <a:spcBef>
                <a:spcPts val="600"/>
              </a:spcBef>
              <a:spcAft>
                <a:spcPct val="0"/>
              </a:spcAft>
              <a:buClr>
                <a:srgbClr val="160093"/>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fontAlgn="base">
              <a:spcBef>
                <a:spcPts val="600"/>
              </a:spcBef>
              <a:spcAft>
                <a:spcPct val="0"/>
              </a:spcAft>
              <a:buClr>
                <a:srgbClr val="160093"/>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3" name="Dikdörtgen 2"/>
          <p:cNvSpPr/>
          <p:nvPr/>
        </p:nvSpPr>
        <p:spPr>
          <a:xfrm>
            <a:off x="356531" y="665257"/>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Gayrimenkul Piyasası Aktörleri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85398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6532" y="1065732"/>
            <a:ext cx="7837900" cy="3247043"/>
          </a:xfrm>
          <a:prstGeom prst="rect">
            <a:avLst/>
          </a:prstGeom>
        </p:spPr>
        <p:txBody>
          <a:bodyPr/>
          <a:lstStyle/>
          <a:p>
            <a:pPr algn="just" fontAlgn="base">
              <a:spcBef>
                <a:spcPts val="600"/>
              </a:spcBef>
              <a:spcAft>
                <a:spcPts val="600"/>
              </a:spcAft>
              <a:buClr>
                <a:srgbClr val="160093"/>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a:p>
            <a:pPr algn="just" fontAlgn="base">
              <a:spcBef>
                <a:spcPts val="600"/>
              </a:spcBef>
              <a:spcAft>
                <a:spcPts val="600"/>
              </a:spcAft>
              <a:buClr>
                <a:srgbClr val="160093"/>
              </a:buClr>
              <a:buFont typeface="Wingdings" panose="05000000000000000000" pitchFamily="2" charset="2"/>
              <a:buChar char="q"/>
            </a:pPr>
            <a:r>
              <a:rPr lang="tr-TR" sz="2000" dirty="0">
                <a:latin typeface="Arial" panose="020B0604020202020204" pitchFamily="34" charset="0"/>
                <a:cs typeface="Arial" panose="020B0604020202020204" pitchFamily="34" charset="0"/>
              </a:rPr>
              <a:t>Birçok kamu ve özel kurum farklı amaçlarla değerleme hizmeti </a:t>
            </a:r>
            <a:r>
              <a:rPr lang="tr-TR" sz="2000" dirty="0" smtClean="0">
                <a:latin typeface="Arial" panose="020B0604020202020204" pitchFamily="34" charset="0"/>
                <a:cs typeface="Arial" panose="020B0604020202020204" pitchFamily="34" charset="0"/>
              </a:rPr>
              <a:t>almaktadır.</a:t>
            </a:r>
          </a:p>
          <a:p>
            <a:pPr algn="just" fontAlgn="base">
              <a:spcBef>
                <a:spcPts val="600"/>
              </a:spcBef>
              <a:spcAft>
                <a:spcPts val="600"/>
              </a:spcAft>
              <a:buClr>
                <a:srgbClr val="160093"/>
              </a:buClr>
              <a:buFont typeface="Wingdings" panose="05000000000000000000" pitchFamily="2" charset="2"/>
              <a:buChar char="q"/>
            </a:pPr>
            <a:r>
              <a:rPr lang="tr-TR" sz="2000" dirty="0" smtClean="0">
                <a:latin typeface="Arial" panose="020B0604020202020204" pitchFamily="34" charset="0"/>
                <a:cs typeface="Arial" panose="020B0604020202020204" pitchFamily="34" charset="0"/>
              </a:rPr>
              <a:t>Konut </a:t>
            </a:r>
            <a:r>
              <a:rPr lang="tr-TR" sz="2000" dirty="0">
                <a:latin typeface="Arial" panose="020B0604020202020204" pitchFamily="34" charset="0"/>
                <a:cs typeface="Arial" panose="020B0604020202020204" pitchFamily="34" charset="0"/>
              </a:rPr>
              <a:t>ve </a:t>
            </a:r>
            <a:r>
              <a:rPr lang="tr-TR" sz="2000" dirty="0" smtClean="0">
                <a:latin typeface="Arial" panose="020B0604020202020204" pitchFamily="34" charset="0"/>
                <a:cs typeface="Arial" panose="020B0604020202020204" pitchFamily="34" charset="0"/>
              </a:rPr>
              <a:t>ticari kredi </a:t>
            </a:r>
            <a:r>
              <a:rPr lang="tr-TR" sz="2000" dirty="0">
                <a:latin typeface="Arial" panose="020B0604020202020204" pitchFamily="34" charset="0"/>
                <a:cs typeface="Arial" panose="020B0604020202020204" pitchFamily="34" charset="0"/>
              </a:rPr>
              <a:t>müşterilerinin bakış açılarından değerleme hizmeti ile taşınmazı kamulaştırılan malik </a:t>
            </a:r>
            <a:r>
              <a:rPr lang="tr-TR" sz="2000" dirty="0" smtClean="0">
                <a:latin typeface="Arial" panose="020B0604020202020204" pitchFamily="34" charset="0"/>
                <a:cs typeface="Arial" panose="020B0604020202020204" pitchFamily="34" charset="0"/>
              </a:rPr>
              <a:t>veya gecekondu </a:t>
            </a:r>
            <a:r>
              <a:rPr lang="tr-TR" sz="2000" dirty="0">
                <a:latin typeface="Arial" panose="020B0604020202020204" pitchFamily="34" charset="0"/>
                <a:cs typeface="Arial" panose="020B0604020202020204" pitchFamily="34" charset="0"/>
              </a:rPr>
              <a:t>önleme bölgesi ve kentsel dönüşüm alanında kalan hak sahibi için değerleme hizmeti </a:t>
            </a:r>
            <a:r>
              <a:rPr lang="tr-TR" sz="2000" dirty="0" smtClean="0">
                <a:latin typeface="Arial" panose="020B0604020202020204" pitchFamily="34" charset="0"/>
                <a:cs typeface="Arial" panose="020B0604020202020204" pitchFamily="34" charset="0"/>
              </a:rPr>
              <a:t>aynı anlam </a:t>
            </a:r>
            <a:r>
              <a:rPr lang="tr-TR" sz="2000" dirty="0">
                <a:latin typeface="Arial" panose="020B0604020202020204" pitchFamily="34" charset="0"/>
                <a:cs typeface="Arial" panose="020B0604020202020204" pitchFamily="34" charset="0"/>
              </a:rPr>
              <a:t>ve derecede önemli bulunmamaktadır. </a:t>
            </a:r>
            <a:endParaRPr lang="tr-TR" sz="2000" dirty="0" smtClean="0">
              <a:latin typeface="Arial" panose="020B0604020202020204" pitchFamily="34" charset="0"/>
              <a:cs typeface="Arial" panose="020B0604020202020204" pitchFamily="34" charset="0"/>
            </a:endParaRPr>
          </a:p>
          <a:p>
            <a:pPr algn="just" fontAlgn="base">
              <a:spcBef>
                <a:spcPts val="600"/>
              </a:spcBef>
              <a:spcAft>
                <a:spcPts val="600"/>
              </a:spcAft>
              <a:buClr>
                <a:srgbClr val="160093"/>
              </a:buClr>
              <a:buFont typeface="Wingdings" panose="05000000000000000000" pitchFamily="2" charset="2"/>
              <a:buChar char="q"/>
            </a:pPr>
            <a:r>
              <a:rPr lang="tr-TR" sz="2000" dirty="0" smtClean="0">
                <a:latin typeface="Arial" panose="020B0604020202020204" pitchFamily="34" charset="0"/>
                <a:cs typeface="Arial" panose="020B0604020202020204" pitchFamily="34" charset="0"/>
              </a:rPr>
              <a:t>Bununla </a:t>
            </a:r>
            <a:r>
              <a:rPr lang="tr-TR" sz="2000" dirty="0">
                <a:latin typeface="Arial" panose="020B0604020202020204" pitchFamily="34" charset="0"/>
                <a:cs typeface="Arial" panose="020B0604020202020204" pitchFamily="34" charset="0"/>
              </a:rPr>
              <a:t>birlikte yasal zorunluluk ve diğer </a:t>
            </a:r>
            <a:r>
              <a:rPr lang="tr-TR" sz="2000" dirty="0" smtClean="0">
                <a:latin typeface="Arial" panose="020B0604020202020204" pitchFamily="34" charset="0"/>
                <a:cs typeface="Arial" panose="020B0604020202020204" pitchFamily="34" charset="0"/>
              </a:rPr>
              <a:t>amaçlarla değerleme </a:t>
            </a:r>
            <a:r>
              <a:rPr lang="tr-TR" sz="2000" dirty="0">
                <a:latin typeface="Arial" panose="020B0604020202020204" pitchFamily="34" charset="0"/>
                <a:cs typeface="Arial" panose="020B0604020202020204" pitchFamily="34" charset="0"/>
              </a:rPr>
              <a:t>talebinde bulunanlar ve talep nedenlerinden bazıları </a:t>
            </a:r>
            <a:r>
              <a:rPr lang="tr-TR" sz="2000" dirty="0" smtClean="0">
                <a:latin typeface="Arial" panose="020B0604020202020204" pitchFamily="34" charset="0"/>
                <a:cs typeface="Arial" panose="020B0604020202020204" pitchFamily="34" charset="0"/>
              </a:rPr>
              <a:t>şu şekilde </a:t>
            </a:r>
            <a:r>
              <a:rPr lang="tr-TR" sz="2000" dirty="0">
                <a:latin typeface="Arial" panose="020B0604020202020204" pitchFamily="34" charset="0"/>
                <a:cs typeface="Arial" panose="020B0604020202020204" pitchFamily="34" charset="0"/>
              </a:rPr>
              <a:t>sıralanabilir:</a:t>
            </a:r>
          </a:p>
        </p:txBody>
      </p:sp>
      <p:sp>
        <p:nvSpPr>
          <p:cNvPr id="3" name="Dikdörtgen 2"/>
          <p:cNvSpPr/>
          <p:nvPr/>
        </p:nvSpPr>
        <p:spPr>
          <a:xfrm>
            <a:off x="356531" y="665257"/>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Gayrimenkul Piyasası Aktörleri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90641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6531" y="665257"/>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Gayrimenkul Piyasası Aktörleri</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6" name="Tablo 5"/>
          <p:cNvGraphicFramePr>
            <a:graphicFrameLocks noGrp="1"/>
          </p:cNvGraphicFramePr>
          <p:nvPr>
            <p:extLst>
              <p:ext uri="{D42A27DB-BD31-4B8C-83A1-F6EECF244321}">
                <p14:modId xmlns:p14="http://schemas.microsoft.com/office/powerpoint/2010/main" val="2240099700"/>
              </p:ext>
            </p:extLst>
          </p:nvPr>
        </p:nvGraphicFramePr>
        <p:xfrm>
          <a:off x="864513" y="1385082"/>
          <a:ext cx="7488000" cy="4356000"/>
        </p:xfrm>
        <a:graphic>
          <a:graphicData uri="http://schemas.openxmlformats.org/drawingml/2006/table">
            <a:tbl>
              <a:tblPr firstRow="1" bandRow="1">
                <a:tableStyleId>{D27102A9-8310-4765-A935-A1911B00CA55}</a:tableStyleId>
              </a:tblPr>
              <a:tblGrid>
                <a:gridCol w="3744000">
                  <a:extLst>
                    <a:ext uri="{9D8B030D-6E8A-4147-A177-3AD203B41FA5}">
                      <a16:colId xmlns:a16="http://schemas.microsoft.com/office/drawing/2014/main" val="2974923027"/>
                    </a:ext>
                  </a:extLst>
                </a:gridCol>
                <a:gridCol w="3744000">
                  <a:extLst>
                    <a:ext uri="{9D8B030D-6E8A-4147-A177-3AD203B41FA5}">
                      <a16:colId xmlns:a16="http://schemas.microsoft.com/office/drawing/2014/main" val="4179180251"/>
                    </a:ext>
                  </a:extLst>
                </a:gridCol>
              </a:tblGrid>
              <a:tr h="396000">
                <a:tc>
                  <a:txBody>
                    <a:bodyPr/>
                    <a:lstStyle/>
                    <a:p>
                      <a:pPr marL="0" indent="0">
                        <a:buFont typeface="Arial" panose="020B0604020202020204" pitchFamily="34" charset="0"/>
                        <a:buNone/>
                      </a:pPr>
                      <a:r>
                        <a:rPr lang="en-US" sz="1800" b="0" dirty="0" err="1" smtClean="0"/>
                        <a:t>Devlet</a:t>
                      </a:r>
                      <a:r>
                        <a:rPr lang="en-US" sz="1800" b="0" dirty="0" smtClean="0"/>
                        <a:t> :</a:t>
                      </a:r>
                    </a:p>
                  </a:txBody>
                  <a:tcPr/>
                </a:tc>
                <a:tc>
                  <a:txBody>
                    <a:bodyPr/>
                    <a:lstStyle/>
                    <a:p>
                      <a:r>
                        <a:rPr lang="en-US" sz="1800" b="0" dirty="0" err="1" smtClean="0"/>
                        <a:t>Vergi</a:t>
                      </a:r>
                      <a:endParaRPr lang="en-US" sz="1800" b="0" dirty="0"/>
                    </a:p>
                  </a:txBody>
                  <a:tcPr/>
                </a:tc>
                <a:extLst>
                  <a:ext uri="{0D108BD9-81ED-4DB2-BD59-A6C34878D82A}">
                    <a16:rowId xmlns:a16="http://schemas.microsoft.com/office/drawing/2014/main" val="3690295021"/>
                  </a:ext>
                </a:extLst>
              </a:tr>
              <a:tr h="396000">
                <a:tc>
                  <a:txBody>
                    <a:bodyPr/>
                    <a:lstStyle/>
                    <a:p>
                      <a:pPr marL="0" indent="0">
                        <a:buFont typeface="Arial" panose="020B0604020202020204" pitchFamily="34" charset="0"/>
                        <a:buNone/>
                      </a:pPr>
                      <a:r>
                        <a:rPr lang="en-US" sz="1800" dirty="0" err="1" smtClean="0"/>
                        <a:t>Alıcı</a:t>
                      </a:r>
                      <a:r>
                        <a:rPr lang="en-US" sz="1800" dirty="0" smtClean="0"/>
                        <a:t> : </a:t>
                      </a:r>
                      <a:endParaRPr lang="tr-TR" sz="1800" dirty="0" smtClean="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smtClean="0"/>
                        <a:t>Bilgilenme</a:t>
                      </a:r>
                      <a:r>
                        <a:rPr lang="en-US" sz="1800" dirty="0" smtClean="0"/>
                        <a:t>,</a:t>
                      </a:r>
                    </a:p>
                  </a:txBody>
                  <a:tcPr/>
                </a:tc>
                <a:extLst>
                  <a:ext uri="{0D108BD9-81ED-4DB2-BD59-A6C34878D82A}">
                    <a16:rowId xmlns:a16="http://schemas.microsoft.com/office/drawing/2014/main" val="2215244454"/>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smtClean="0"/>
                        <a:t>Satıcı</a:t>
                      </a:r>
                      <a:r>
                        <a:rPr lang="en-US" sz="1800" dirty="0" smtClean="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smtClean="0"/>
                        <a:t>Bilgilenme</a:t>
                      </a:r>
                      <a:r>
                        <a:rPr lang="en-US" sz="1800" dirty="0" smtClean="0"/>
                        <a:t> </a:t>
                      </a:r>
                      <a:r>
                        <a:rPr lang="en-US" sz="1800" dirty="0" err="1" smtClean="0"/>
                        <a:t>ve</a:t>
                      </a:r>
                      <a:r>
                        <a:rPr lang="en-US" sz="1800" dirty="0" smtClean="0"/>
                        <a:t> </a:t>
                      </a:r>
                      <a:r>
                        <a:rPr lang="en-US" sz="1800" dirty="0" err="1" smtClean="0"/>
                        <a:t>pazarlama</a:t>
                      </a:r>
                      <a:r>
                        <a:rPr lang="en-US" sz="1800" dirty="0" smtClean="0"/>
                        <a:t>,</a:t>
                      </a:r>
                    </a:p>
                  </a:txBody>
                  <a:tcPr/>
                </a:tc>
                <a:extLst>
                  <a:ext uri="{0D108BD9-81ED-4DB2-BD59-A6C34878D82A}">
                    <a16:rowId xmlns:a16="http://schemas.microsoft.com/office/drawing/2014/main" val="1722697124"/>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smtClean="0"/>
                        <a:t>İhale</a:t>
                      </a:r>
                      <a:r>
                        <a:rPr lang="en-US" sz="1800" dirty="0" smtClean="0"/>
                        <a:t> </a:t>
                      </a:r>
                      <a:r>
                        <a:rPr lang="en-US" sz="1800" dirty="0" err="1" smtClean="0"/>
                        <a:t>makamı</a:t>
                      </a:r>
                      <a:r>
                        <a:rPr lang="en-US" sz="1800" dirty="0" smtClean="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smtClean="0"/>
                        <a:t>Baz </a:t>
                      </a:r>
                      <a:r>
                        <a:rPr lang="en-US" sz="1800" dirty="0" err="1" smtClean="0"/>
                        <a:t>değer</a:t>
                      </a:r>
                      <a:r>
                        <a:rPr lang="en-US" sz="1800" dirty="0" smtClean="0"/>
                        <a:t> </a:t>
                      </a:r>
                      <a:r>
                        <a:rPr lang="en-US" sz="1800" dirty="0" err="1" smtClean="0"/>
                        <a:t>tespiti</a:t>
                      </a:r>
                      <a:r>
                        <a:rPr lang="en-US" sz="1800" dirty="0" smtClean="0"/>
                        <a:t>,</a:t>
                      </a:r>
                    </a:p>
                  </a:txBody>
                  <a:tcPr/>
                </a:tc>
                <a:extLst>
                  <a:ext uri="{0D108BD9-81ED-4DB2-BD59-A6C34878D82A}">
                    <a16:rowId xmlns:a16="http://schemas.microsoft.com/office/drawing/2014/main" val="1639207386"/>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smtClean="0"/>
                        <a:t>Borç</a:t>
                      </a:r>
                      <a:r>
                        <a:rPr lang="en-US" sz="1800" dirty="0" smtClean="0"/>
                        <a:t> </a:t>
                      </a:r>
                      <a:r>
                        <a:rPr lang="en-US" sz="1800" dirty="0" err="1" smtClean="0"/>
                        <a:t>verenler</a:t>
                      </a:r>
                      <a:r>
                        <a:rPr lang="en-US" sz="1800" dirty="0" smtClean="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smtClean="0"/>
                        <a:t>Teminat</a:t>
                      </a:r>
                      <a:r>
                        <a:rPr lang="en-US" sz="1800" dirty="0" smtClean="0"/>
                        <a:t>,</a:t>
                      </a:r>
                    </a:p>
                  </a:txBody>
                  <a:tcPr/>
                </a:tc>
                <a:extLst>
                  <a:ext uri="{0D108BD9-81ED-4DB2-BD59-A6C34878D82A}">
                    <a16:rowId xmlns:a16="http://schemas.microsoft.com/office/drawing/2014/main" val="2785729884"/>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smtClean="0"/>
                        <a:t>Yargı</a:t>
                      </a:r>
                      <a:r>
                        <a:rPr lang="en-US" sz="1800" dirty="0" smtClean="0"/>
                        <a:t> </a:t>
                      </a:r>
                      <a:r>
                        <a:rPr lang="en-US" sz="1800" dirty="0" err="1" smtClean="0"/>
                        <a:t>makamı</a:t>
                      </a:r>
                      <a:r>
                        <a:rPr lang="en-US" sz="1800" dirty="0" smtClean="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smtClean="0"/>
                        <a:t>Doğru</a:t>
                      </a:r>
                      <a:r>
                        <a:rPr lang="en-US" sz="1800" dirty="0" smtClean="0"/>
                        <a:t> </a:t>
                      </a:r>
                      <a:r>
                        <a:rPr lang="en-US" sz="1800" dirty="0" err="1" smtClean="0"/>
                        <a:t>karar</a:t>
                      </a:r>
                      <a:r>
                        <a:rPr lang="en-US" sz="1800" dirty="0" smtClean="0"/>
                        <a:t>,</a:t>
                      </a:r>
                    </a:p>
                  </a:txBody>
                  <a:tcPr/>
                </a:tc>
                <a:extLst>
                  <a:ext uri="{0D108BD9-81ED-4DB2-BD59-A6C34878D82A}">
                    <a16:rowId xmlns:a16="http://schemas.microsoft.com/office/drawing/2014/main" val="3988272130"/>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smtClean="0"/>
                        <a:t>Kamulaştırma</a:t>
                      </a:r>
                      <a:r>
                        <a:rPr lang="en-US" sz="1800" dirty="0" smtClean="0"/>
                        <a:t> </a:t>
                      </a:r>
                      <a:r>
                        <a:rPr lang="en-US" sz="1800" dirty="0" err="1" smtClean="0"/>
                        <a:t>idaresi</a:t>
                      </a:r>
                      <a:r>
                        <a:rPr lang="en-US" sz="1800" dirty="0" smtClean="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smtClean="0"/>
                        <a:t>Ödenecek</a:t>
                      </a:r>
                      <a:r>
                        <a:rPr lang="tr-TR" sz="1800" dirty="0" smtClean="0"/>
                        <a:t> </a:t>
                      </a:r>
                      <a:r>
                        <a:rPr lang="en-US" sz="1800" dirty="0" err="1" smtClean="0"/>
                        <a:t>kamulaştırma</a:t>
                      </a:r>
                      <a:r>
                        <a:rPr lang="en-US" sz="1800" dirty="0" smtClean="0"/>
                        <a:t> </a:t>
                      </a:r>
                      <a:r>
                        <a:rPr lang="en-US" sz="1800" dirty="0" err="1" smtClean="0"/>
                        <a:t>bedeli</a:t>
                      </a:r>
                      <a:r>
                        <a:rPr lang="en-US" sz="1800" dirty="0" smtClean="0"/>
                        <a:t>,</a:t>
                      </a:r>
                    </a:p>
                  </a:txBody>
                  <a:tcPr/>
                </a:tc>
                <a:extLst>
                  <a:ext uri="{0D108BD9-81ED-4DB2-BD59-A6C34878D82A}">
                    <a16:rowId xmlns:a16="http://schemas.microsoft.com/office/drawing/2014/main" val="1134516485"/>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smtClean="0"/>
                        <a:t>Özelleştirme</a:t>
                      </a:r>
                      <a:r>
                        <a:rPr lang="en-US" sz="1800" dirty="0" smtClean="0"/>
                        <a: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smtClean="0"/>
                        <a:t>Satış</a:t>
                      </a:r>
                      <a:r>
                        <a:rPr lang="en-US" sz="1800" dirty="0" smtClean="0"/>
                        <a:t> </a:t>
                      </a:r>
                      <a:r>
                        <a:rPr lang="en-US" sz="1800" dirty="0" err="1" smtClean="0"/>
                        <a:t>koşullarını</a:t>
                      </a:r>
                      <a:r>
                        <a:rPr lang="en-US" sz="1800" dirty="0" smtClean="0"/>
                        <a:t> </a:t>
                      </a:r>
                      <a:r>
                        <a:rPr lang="en-US" sz="1800" dirty="0" err="1" smtClean="0"/>
                        <a:t>belirleme</a:t>
                      </a:r>
                      <a:r>
                        <a:rPr lang="en-US" sz="1800" dirty="0" smtClean="0"/>
                        <a:t>,</a:t>
                      </a:r>
                    </a:p>
                  </a:txBody>
                  <a:tcPr/>
                </a:tc>
                <a:extLst>
                  <a:ext uri="{0D108BD9-81ED-4DB2-BD59-A6C34878D82A}">
                    <a16:rowId xmlns:a16="http://schemas.microsoft.com/office/drawing/2014/main" val="2496646537"/>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smtClean="0"/>
                        <a:t>Denetim</a:t>
                      </a:r>
                      <a:r>
                        <a:rPr lang="en-US" sz="1800" dirty="0" smtClean="0"/>
                        <a:t> </a:t>
                      </a:r>
                      <a:r>
                        <a:rPr lang="en-US" sz="1800" dirty="0" err="1" smtClean="0"/>
                        <a:t>ve</a:t>
                      </a:r>
                      <a:r>
                        <a:rPr lang="en-US" sz="1800" dirty="0" smtClean="0"/>
                        <a:t> </a:t>
                      </a:r>
                      <a:r>
                        <a:rPr lang="en-US" sz="1800" dirty="0" err="1" smtClean="0"/>
                        <a:t>onay</a:t>
                      </a:r>
                      <a:r>
                        <a:rPr lang="en-US" sz="1800" dirty="0" smtClean="0"/>
                        <a:t> </a:t>
                      </a:r>
                      <a:r>
                        <a:rPr lang="en-US" sz="1800" dirty="0" err="1" smtClean="0"/>
                        <a:t>makamları</a:t>
                      </a:r>
                      <a:r>
                        <a:rPr lang="en-US" sz="1800" dirty="0" smtClean="0"/>
                        <a:t> :</a:t>
                      </a:r>
                    </a:p>
                  </a:txBody>
                  <a:tcPr/>
                </a:tc>
                <a:tc>
                  <a:txBody>
                    <a:bodyPr/>
                    <a:lstStyle/>
                    <a:p>
                      <a:r>
                        <a:rPr lang="en-US" sz="1800" dirty="0" err="1" smtClean="0"/>
                        <a:t>Doğru</a:t>
                      </a:r>
                      <a:r>
                        <a:rPr lang="en-US" sz="1800" dirty="0" smtClean="0"/>
                        <a:t> </a:t>
                      </a:r>
                      <a:r>
                        <a:rPr lang="en-US" sz="1800" dirty="0" err="1" smtClean="0"/>
                        <a:t>denetim</a:t>
                      </a:r>
                      <a:r>
                        <a:rPr lang="en-US" sz="1800" dirty="0" smtClean="0"/>
                        <a:t> </a:t>
                      </a:r>
                      <a:r>
                        <a:rPr lang="en-US" sz="1800" dirty="0" err="1" smtClean="0"/>
                        <a:t>ve</a:t>
                      </a:r>
                      <a:r>
                        <a:rPr lang="en-US" sz="1800" dirty="0" smtClean="0"/>
                        <a:t> </a:t>
                      </a:r>
                      <a:r>
                        <a:rPr lang="en-US" sz="1800" dirty="0" err="1" smtClean="0"/>
                        <a:t>onay</a:t>
                      </a:r>
                      <a:r>
                        <a:rPr lang="en-US" sz="1800" dirty="0" smtClean="0"/>
                        <a:t>,</a:t>
                      </a:r>
                      <a:endParaRPr lang="en-US" sz="1800" dirty="0"/>
                    </a:p>
                  </a:txBody>
                  <a:tcPr/>
                </a:tc>
                <a:extLst>
                  <a:ext uri="{0D108BD9-81ED-4DB2-BD59-A6C34878D82A}">
                    <a16:rowId xmlns:a16="http://schemas.microsoft.com/office/drawing/2014/main" val="900277182"/>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smtClean="0"/>
                        <a:t>Şirket</a:t>
                      </a:r>
                      <a:r>
                        <a:rPr lang="en-US" sz="1800" dirty="0" smtClean="0"/>
                        <a:t> </a:t>
                      </a:r>
                      <a:r>
                        <a:rPr lang="en-US" sz="1800" dirty="0" err="1" smtClean="0"/>
                        <a:t>sahibi</a:t>
                      </a:r>
                      <a:r>
                        <a:rPr lang="en-US" sz="1800" dirty="0" smtClean="0"/>
                        <a:t> </a:t>
                      </a:r>
                      <a:r>
                        <a:rPr lang="en-US" sz="1800" dirty="0" err="1" smtClean="0"/>
                        <a:t>ve</a:t>
                      </a:r>
                      <a:r>
                        <a:rPr lang="en-US" sz="1800" dirty="0" smtClean="0"/>
                        <a:t> </a:t>
                      </a:r>
                      <a:r>
                        <a:rPr lang="en-US" sz="1800" dirty="0" err="1" smtClean="0"/>
                        <a:t>idarecileri</a:t>
                      </a:r>
                      <a:r>
                        <a:rPr lang="en-US" sz="1800" dirty="0" smtClean="0"/>
                        <a:t> :</a:t>
                      </a:r>
                    </a:p>
                  </a:txBody>
                  <a:tcPr/>
                </a:tc>
                <a:tc>
                  <a:txBody>
                    <a:bodyPr/>
                    <a:lstStyle/>
                    <a:p>
                      <a:r>
                        <a:rPr lang="en-US" sz="1800" dirty="0" err="1" smtClean="0"/>
                        <a:t>Finansal</a:t>
                      </a:r>
                      <a:r>
                        <a:rPr lang="en-US" sz="1800" dirty="0" smtClean="0"/>
                        <a:t> </a:t>
                      </a:r>
                      <a:r>
                        <a:rPr lang="en-US" sz="1800" dirty="0" err="1" smtClean="0"/>
                        <a:t>tablolar</a:t>
                      </a:r>
                      <a:r>
                        <a:rPr lang="en-US" sz="1800" dirty="0" smtClean="0"/>
                        <a:t>,</a:t>
                      </a:r>
                      <a:endParaRPr lang="en-US" sz="1800" dirty="0"/>
                    </a:p>
                  </a:txBody>
                  <a:tcPr/>
                </a:tc>
                <a:extLst>
                  <a:ext uri="{0D108BD9-81ED-4DB2-BD59-A6C34878D82A}">
                    <a16:rowId xmlns:a16="http://schemas.microsoft.com/office/drawing/2014/main" val="420703756"/>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err="1" smtClean="0"/>
                        <a:t>Yatırımcı</a:t>
                      </a:r>
                      <a:r>
                        <a:rPr lang="en-US" sz="1800" dirty="0" smtClean="0"/>
                        <a:t> :</a:t>
                      </a:r>
                    </a:p>
                  </a:txBody>
                  <a:tcPr/>
                </a:tc>
                <a:tc>
                  <a:txBody>
                    <a:bodyPr/>
                    <a:lstStyle/>
                    <a:p>
                      <a:r>
                        <a:rPr lang="en-US" sz="1800" dirty="0" err="1" smtClean="0"/>
                        <a:t>Karar</a:t>
                      </a:r>
                      <a:r>
                        <a:rPr lang="en-US" sz="1800" dirty="0" smtClean="0"/>
                        <a:t> </a:t>
                      </a:r>
                      <a:r>
                        <a:rPr lang="en-US" sz="1800" dirty="0" err="1" smtClean="0"/>
                        <a:t>verme</a:t>
                      </a:r>
                      <a:r>
                        <a:rPr lang="en-US" sz="1800" dirty="0" smtClean="0"/>
                        <a:t>.</a:t>
                      </a:r>
                      <a:endParaRPr lang="en-US" sz="1800" dirty="0"/>
                    </a:p>
                  </a:txBody>
                  <a:tcPr/>
                </a:tc>
                <a:extLst>
                  <a:ext uri="{0D108BD9-81ED-4DB2-BD59-A6C34878D82A}">
                    <a16:rowId xmlns:a16="http://schemas.microsoft.com/office/drawing/2014/main" val="4182406071"/>
                  </a:ext>
                </a:extLst>
              </a:tr>
            </a:tbl>
          </a:graphicData>
        </a:graphic>
      </p:graphicFrame>
    </p:spTree>
    <p:extLst>
      <p:ext uri="{BB962C8B-B14F-4D97-AF65-F5344CB8AC3E}">
        <p14:creationId xmlns:p14="http://schemas.microsoft.com/office/powerpoint/2010/main" val="1260184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6531" y="665257"/>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Gayrimenkul Alanında Görevli Kurumlar</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Dikdörtgen 1"/>
          <p:cNvSpPr/>
          <p:nvPr/>
        </p:nvSpPr>
        <p:spPr>
          <a:xfrm>
            <a:off x="356531" y="1468958"/>
            <a:ext cx="7995139" cy="1323439"/>
          </a:xfrm>
          <a:prstGeom prst="rect">
            <a:avLst/>
          </a:prstGeom>
        </p:spPr>
        <p:txBody>
          <a:bodyPr/>
          <a:lstStyle/>
          <a:p>
            <a:pPr algn="just" fontAlgn="base">
              <a:spcBef>
                <a:spcPts val="600"/>
              </a:spcBef>
              <a:spcAft>
                <a:spcPts val="600"/>
              </a:spcAft>
              <a:buClr>
                <a:srgbClr val="160093"/>
              </a:buClr>
              <a:buFont typeface="Wingdings" panose="05000000000000000000" pitchFamily="2" charset="2"/>
              <a:buChar char="q"/>
            </a:pPr>
            <a:r>
              <a:rPr lang="tr-TR"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Gayrimenkul</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alanında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farklı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kamu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özel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kurumların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faaliyette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bulunduğu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mevzuata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açıkça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görev</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yetkilerin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tanımlanmış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olduğu</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görülmektedir</a:t>
            </a:r>
            <a:r>
              <a:rPr lang="tr-TR" sz="2000" dirty="0" smtClean="0">
                <a:latin typeface="Arial" panose="020B0604020202020204" pitchFamily="34" charset="0"/>
                <a:cs typeface="Arial" panose="020B0604020202020204" pitchFamily="34" charset="0"/>
              </a:rPr>
              <a:t>.</a:t>
            </a:r>
          </a:p>
          <a:p>
            <a:pPr algn="just" fontAlgn="base">
              <a:spcBef>
                <a:spcPts val="600"/>
              </a:spcBef>
              <a:spcAft>
                <a:spcPts val="600"/>
              </a:spcAft>
              <a:buClr>
                <a:srgbClr val="160093"/>
              </a:buClr>
              <a:buFont typeface="Wingdings" panose="05000000000000000000" pitchFamily="2" charset="2"/>
              <a:buChar char="q"/>
            </a:pPr>
            <a:r>
              <a:rPr lang="tr-TR"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Gayrimenkul</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alanında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görev</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alan</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kurumlar</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800100" lvl="1" indent="-342900" algn="just" fontAlgn="base">
              <a:spcBef>
                <a:spcPts val="600"/>
              </a:spcBef>
              <a:spcAft>
                <a:spcPts val="600"/>
              </a:spcAft>
              <a:buClr>
                <a:srgbClr val="160093"/>
              </a:buClr>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kamu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kurumları</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800100" lvl="1" indent="-342900" algn="just" fontAlgn="base">
              <a:spcBef>
                <a:spcPts val="600"/>
              </a:spcBef>
              <a:spcAft>
                <a:spcPts val="600"/>
              </a:spcAft>
              <a:buClr>
                <a:srgbClr val="160093"/>
              </a:buClr>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meslek</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örgütleri</a:t>
            </a:r>
            <a:endParaRPr lang="tr-TR" sz="2000" dirty="0" smtClean="0">
              <a:latin typeface="Arial" panose="020B0604020202020204" pitchFamily="34" charset="0"/>
              <a:cs typeface="Arial" panose="020B0604020202020204" pitchFamily="34" charset="0"/>
            </a:endParaRPr>
          </a:p>
          <a:p>
            <a:pPr marL="800100" lvl="1" indent="-342900" algn="just" fontAlgn="base">
              <a:spcBef>
                <a:spcPts val="600"/>
              </a:spcBef>
              <a:spcAft>
                <a:spcPts val="600"/>
              </a:spcAft>
              <a:buClr>
                <a:srgbClr val="160093"/>
              </a:buClr>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özel</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kurumlar</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714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6531" y="665257"/>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Görevli ve Yetkili Kamu Kurumları</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Dikdörtgen 1"/>
          <p:cNvSpPr/>
          <p:nvPr/>
        </p:nvSpPr>
        <p:spPr>
          <a:xfrm>
            <a:off x="356531" y="1304835"/>
            <a:ext cx="7995139" cy="1323439"/>
          </a:xfrm>
          <a:prstGeom prst="rect">
            <a:avLst/>
          </a:prstGeom>
        </p:spPr>
        <p:txBody>
          <a:bodyPr/>
          <a:lstStyle/>
          <a:p>
            <a:pPr algn="just" fontAlgn="base">
              <a:spcBef>
                <a:spcPts val="600"/>
              </a:spcBef>
              <a:spcAft>
                <a:spcPts val="600"/>
              </a:spcAft>
              <a:buClr>
                <a:srgbClr val="160093"/>
              </a:buClr>
            </a:pPr>
            <a:r>
              <a:rPr lang="tr-TR"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Taşınmaz</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yönetimi</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800100" lvl="1" indent="-342900" algn="just" fontAlgn="base">
              <a:spcBef>
                <a:spcPts val="600"/>
              </a:spcBef>
              <a:buClr>
                <a:srgbClr val="160093"/>
              </a:buClr>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sürekli</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artan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nüfusu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destekleyecek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arazi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diğer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varlıkların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etkili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kullanımını</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sağlamak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800100" lvl="1" indent="-342900" algn="just" fontAlgn="base">
              <a:spcBef>
                <a:spcPts val="600"/>
              </a:spcBef>
              <a:buClr>
                <a:srgbClr val="160093"/>
              </a:buClr>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doğal</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kültürel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çevrenin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bozulmasını</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önlemek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800100" lvl="1" indent="-342900" algn="just" fontAlgn="base">
              <a:spcBef>
                <a:spcPts val="600"/>
              </a:spcBef>
              <a:buClr>
                <a:srgbClr val="160093"/>
              </a:buClr>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yeni</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yaşanabilir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yerleşim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alanları</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oluşturmak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800100" lvl="1" indent="-342900" algn="just" fontAlgn="base">
              <a:spcBef>
                <a:spcPts val="600"/>
              </a:spcBef>
              <a:buClr>
                <a:srgbClr val="160093"/>
              </a:buClr>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su</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havzalarını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sulak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alanları</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korunmak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800100" lvl="1" indent="-342900" algn="just" fontAlgn="base">
              <a:spcBef>
                <a:spcPts val="600"/>
              </a:spcBef>
              <a:buClr>
                <a:srgbClr val="160093"/>
              </a:buClr>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sosyal</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teknik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altyapı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alanları</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geliştirmek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800100" lvl="1" indent="-342900" algn="just" fontAlgn="base">
              <a:spcBef>
                <a:spcPts val="600"/>
              </a:spcBef>
              <a:buClr>
                <a:srgbClr val="160093"/>
              </a:buClr>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arazi</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gayrimenkul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piyasasının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ekonomik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getirilerine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eşit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erişim</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sağlamak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800100" lvl="1" indent="-342900" algn="just" fontAlgn="base">
              <a:spcBef>
                <a:spcPts val="600"/>
              </a:spcBef>
              <a:buClr>
                <a:srgbClr val="160093"/>
              </a:buClr>
              <a:buFont typeface="Wingdings" panose="05000000000000000000" pitchFamily="2" charset="2"/>
              <a:buChar char="§"/>
            </a:pPr>
            <a:r>
              <a:rPr lang="en-US" sz="2000" dirty="0" err="1" smtClean="0">
                <a:latin typeface="Arial" panose="020B0604020202020204" pitchFamily="34" charset="0"/>
                <a:cs typeface="Arial" panose="020B0604020202020204" pitchFamily="34" charset="0"/>
              </a:rPr>
              <a:t>arazi</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yapılarla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ilgili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vergi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harçlar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yoluyla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devlet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hizmetlerini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desteklemek</a:t>
            </a:r>
            <a:endParaRPr lang="tr-TR" sz="2000" dirty="0" smtClean="0">
              <a:latin typeface="Arial" panose="020B0604020202020204" pitchFamily="34" charset="0"/>
              <a:cs typeface="Arial" panose="020B0604020202020204" pitchFamily="34" charset="0"/>
            </a:endParaRPr>
          </a:p>
          <a:p>
            <a:pPr algn="just" fontAlgn="base">
              <a:spcBef>
                <a:spcPts val="600"/>
              </a:spcBef>
              <a:spcAft>
                <a:spcPts val="600"/>
              </a:spcAft>
              <a:buClr>
                <a:srgbClr val="160093"/>
              </a:buClr>
            </a:pPr>
            <a:r>
              <a:rPr lang="en-US" sz="2000" dirty="0" err="1" smtClean="0">
                <a:latin typeface="Arial" panose="020B0604020202020204" pitchFamily="34" charset="0"/>
                <a:cs typeface="Arial" panose="020B0604020202020204" pitchFamily="34" charset="0"/>
              </a:rPr>
              <a:t>gibi</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temel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politikalara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yönelik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karar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verme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süreçlerini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kapsar</a:t>
            </a:r>
            <a:r>
              <a:rPr lang="tr-TR" sz="2000" dirty="0" smtClean="0">
                <a:latin typeface="Arial" panose="020B0604020202020204" pitchFamily="34" charset="0"/>
                <a:cs typeface="Arial" panose="020B0604020202020204" pitchFamily="34" charset="0"/>
              </a:rPr>
              <a:t> (Anonim 2019)</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041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6531" y="665257"/>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Görevli ve Yetkili Kamu Kurumları</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Dikdörtgen 1"/>
          <p:cNvSpPr/>
          <p:nvPr/>
        </p:nvSpPr>
        <p:spPr>
          <a:xfrm>
            <a:off x="356531" y="1304835"/>
            <a:ext cx="7995139" cy="1323439"/>
          </a:xfrm>
          <a:prstGeom prst="rect">
            <a:avLst/>
          </a:prstGeom>
        </p:spPr>
        <p:txBody>
          <a:bodyPr/>
          <a:lstStyle/>
          <a:p>
            <a:pPr marL="342900" indent="-342900" algn="just" fontAlgn="base">
              <a:spcBef>
                <a:spcPts val="600"/>
              </a:spcBef>
              <a:spcAft>
                <a:spcPts val="600"/>
              </a:spcAft>
              <a:buClr>
                <a:srgbClr val="160093"/>
              </a:buClr>
              <a:buFont typeface="Wingdings" panose="05000000000000000000" pitchFamily="2" charset="2"/>
              <a:buChar char="q"/>
            </a:pPr>
            <a:r>
              <a:rPr lang="tr-TR" sz="2000" dirty="0">
                <a:latin typeface="Arial" panose="020B0604020202020204" pitchFamily="34" charset="0"/>
                <a:cs typeface="Arial" panose="020B0604020202020204" pitchFamily="34" charset="0"/>
              </a:rPr>
              <a:t>Arazi yönetimi birçok sosyal ve çevresel hedefi içermekle birlikte gelişmekte olan ülkelerin çoğunda ekonomik amaçlara öncelik </a:t>
            </a:r>
            <a:r>
              <a:rPr lang="tr-TR" sz="2000" dirty="0" smtClean="0">
                <a:latin typeface="Arial" panose="020B0604020202020204" pitchFamily="34" charset="0"/>
                <a:cs typeface="Arial" panose="020B0604020202020204" pitchFamily="34" charset="0"/>
              </a:rPr>
              <a:t>verilmektedir.</a:t>
            </a:r>
          </a:p>
          <a:p>
            <a:pPr marL="342900" indent="-342900" algn="just" fontAlgn="base">
              <a:spcBef>
                <a:spcPts val="600"/>
              </a:spcBef>
              <a:spcAft>
                <a:spcPts val="600"/>
              </a:spcAft>
              <a:buClr>
                <a:srgbClr val="160093"/>
              </a:buClr>
              <a:buFont typeface="Wingdings" panose="05000000000000000000" pitchFamily="2" charset="2"/>
              <a:buChar char="q"/>
            </a:pPr>
            <a:r>
              <a:rPr lang="tr-TR" sz="2000" dirty="0" smtClean="0">
                <a:latin typeface="Arial" panose="020B0604020202020204" pitchFamily="34" charset="0"/>
                <a:cs typeface="Arial" panose="020B0604020202020204" pitchFamily="34" charset="0"/>
              </a:rPr>
              <a:t>Günümüzde </a:t>
            </a:r>
            <a:r>
              <a:rPr lang="tr-TR" sz="2000" dirty="0">
                <a:latin typeface="Arial" panose="020B0604020202020204" pitchFamily="34" charset="0"/>
                <a:cs typeface="Arial" panose="020B0604020202020204" pitchFamily="34" charset="0"/>
              </a:rPr>
              <a:t>arazi </a:t>
            </a:r>
            <a:r>
              <a:rPr lang="tr-TR" sz="2000" dirty="0" smtClean="0">
                <a:latin typeface="Arial" panose="020B0604020202020204" pitchFamily="34" charset="0"/>
                <a:cs typeface="Arial" panose="020B0604020202020204" pitchFamily="34" charset="0"/>
              </a:rPr>
              <a:t>kaynakları </a:t>
            </a:r>
            <a:r>
              <a:rPr lang="tr-TR" sz="2000" dirty="0">
                <a:latin typeface="Arial" panose="020B0604020202020204" pitchFamily="34" charset="0"/>
                <a:cs typeface="Arial" panose="020B0604020202020204" pitchFamily="34" charset="0"/>
              </a:rPr>
              <a:t>ile ilgili mülkiyet haklarının kamu tarafından düzenlenip güvence altına alınmasına yönelik bir arazi yönetimi serbest piyasa ekonomisin ana bileşeni ve gelişmiş bir yaşam standartlarına erişimin öncelikli adımı olarak görülmektedir. </a:t>
            </a:r>
            <a:endParaRPr lang="tr-TR" sz="2000" dirty="0" smtClean="0">
              <a:latin typeface="Arial" panose="020B0604020202020204" pitchFamily="34" charset="0"/>
              <a:cs typeface="Arial" panose="020B0604020202020204" pitchFamily="34" charset="0"/>
            </a:endParaRPr>
          </a:p>
          <a:p>
            <a:pPr marL="342900" indent="-342900" algn="just" fontAlgn="base">
              <a:spcBef>
                <a:spcPts val="600"/>
              </a:spcBef>
              <a:spcAft>
                <a:spcPts val="600"/>
              </a:spcAft>
              <a:buClr>
                <a:srgbClr val="160093"/>
              </a:buClr>
              <a:buFont typeface="Wingdings" panose="05000000000000000000" pitchFamily="2" charset="2"/>
              <a:buChar char="q"/>
            </a:pPr>
            <a:r>
              <a:rPr lang="tr-TR" sz="2000" dirty="0" smtClean="0">
                <a:latin typeface="Arial" panose="020B0604020202020204" pitchFamily="34" charset="0"/>
                <a:cs typeface="Arial" panose="020B0604020202020204" pitchFamily="34" charset="0"/>
              </a:rPr>
              <a:t>Arazi </a:t>
            </a:r>
            <a:r>
              <a:rPr lang="tr-TR" sz="2000" dirty="0">
                <a:latin typeface="Arial" panose="020B0604020202020204" pitchFamily="34" charset="0"/>
                <a:cs typeface="Arial" panose="020B0604020202020204" pitchFamily="34" charset="0"/>
              </a:rPr>
              <a:t>bilgi yönetimi ve yönetim düzeneklerinin oluşturulmasının gerekliliği; bilgi toplamak için gerekli teknolojiyi sağlama, bilgilerin etkili biçimde kullanılması yollarının aranması, bilgi sistemlerinin oluşturulması ve geliştirilmesine neden olmuştur</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599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6531" y="665257"/>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Görevli ve Yetkili Kamu Kurumları</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Dikdörtgen 1"/>
          <p:cNvSpPr/>
          <p:nvPr/>
        </p:nvSpPr>
        <p:spPr>
          <a:xfrm>
            <a:off x="356531" y="1304835"/>
            <a:ext cx="7995139" cy="1323439"/>
          </a:xfrm>
          <a:prstGeom prst="rect">
            <a:avLst/>
          </a:prstGeom>
        </p:spPr>
        <p:txBody>
          <a:bodyPr/>
          <a:lstStyle/>
          <a:p>
            <a:pPr marL="342900" indent="-342900" algn="just" fontAlgn="base">
              <a:spcBef>
                <a:spcPts val="600"/>
              </a:spcBef>
              <a:spcAft>
                <a:spcPts val="600"/>
              </a:spcAft>
              <a:buClr>
                <a:srgbClr val="160093"/>
              </a:buClr>
              <a:buFont typeface="Wingdings" panose="05000000000000000000" pitchFamily="2" charset="2"/>
              <a:buChar char="q"/>
            </a:pPr>
            <a:r>
              <a:rPr lang="tr-TR" sz="2000" dirty="0">
                <a:latin typeface="Arial" panose="020B0604020202020204" pitchFamily="34" charset="0"/>
                <a:cs typeface="Arial" panose="020B0604020202020204" pitchFamily="34" charset="0"/>
              </a:rPr>
              <a:t>Arazi mülkiyet haklarının korunması ve arazi geliştirme çalışmaları </a:t>
            </a:r>
            <a:r>
              <a:rPr lang="tr-TR" sz="2000" dirty="0" smtClean="0">
                <a:latin typeface="Arial" panose="020B0604020202020204" pitchFamily="34" charset="0"/>
                <a:cs typeface="Arial" panose="020B0604020202020204" pitchFamily="34" charset="0"/>
              </a:rPr>
              <a:t>yönünden;</a:t>
            </a:r>
          </a:p>
          <a:p>
            <a:pPr marL="800100" lvl="1" indent="-342900" algn="just" fontAlgn="base">
              <a:spcBef>
                <a:spcPts val="600"/>
              </a:spcBef>
              <a:buClr>
                <a:srgbClr val="160093"/>
              </a:buClr>
              <a:buFont typeface="Arial" panose="020B0604020202020204" pitchFamily="34" charset="0"/>
              <a:buChar char="•"/>
            </a:pPr>
            <a:r>
              <a:rPr lang="tr-TR" sz="2000" dirty="0" smtClean="0">
                <a:latin typeface="Arial" panose="020B0604020202020204" pitchFamily="34" charset="0"/>
                <a:cs typeface="Arial" panose="020B0604020202020204" pitchFamily="34" charset="0"/>
              </a:rPr>
              <a:t>Tapu </a:t>
            </a:r>
            <a:r>
              <a:rPr lang="tr-TR" sz="2000" dirty="0">
                <a:latin typeface="Arial" panose="020B0604020202020204" pitchFamily="34" charset="0"/>
                <a:cs typeface="Arial" panose="020B0604020202020204" pitchFamily="34" charset="0"/>
              </a:rPr>
              <a:t>ve Kadastro Genel </a:t>
            </a:r>
            <a:r>
              <a:rPr lang="tr-TR" sz="2000" dirty="0" smtClean="0">
                <a:latin typeface="Arial" panose="020B0604020202020204" pitchFamily="34" charset="0"/>
                <a:cs typeface="Arial" panose="020B0604020202020204" pitchFamily="34" charset="0"/>
              </a:rPr>
              <a:t>Müdürlüğü,</a:t>
            </a:r>
          </a:p>
          <a:p>
            <a:pPr marL="800100" lvl="1" indent="-342900" algn="just" fontAlgn="base">
              <a:spcBef>
                <a:spcPts val="600"/>
              </a:spcBef>
              <a:buClr>
                <a:srgbClr val="160093"/>
              </a:buClr>
              <a:buFont typeface="Arial" panose="020B0604020202020204" pitchFamily="34" charset="0"/>
              <a:buChar char="•"/>
            </a:pPr>
            <a:r>
              <a:rPr lang="tr-TR" sz="2000" dirty="0" smtClean="0">
                <a:latin typeface="Arial" panose="020B0604020202020204" pitchFamily="34" charset="0"/>
                <a:cs typeface="Arial" panose="020B0604020202020204" pitchFamily="34" charset="0"/>
              </a:rPr>
              <a:t>Çevre </a:t>
            </a:r>
            <a:r>
              <a:rPr lang="tr-TR" sz="2000" dirty="0">
                <a:latin typeface="Arial" panose="020B0604020202020204" pitchFamily="34" charset="0"/>
                <a:cs typeface="Arial" panose="020B0604020202020204" pitchFamily="34" charset="0"/>
              </a:rPr>
              <a:t>ve Şehircilik </a:t>
            </a:r>
            <a:r>
              <a:rPr lang="tr-TR" sz="2000" dirty="0" smtClean="0">
                <a:latin typeface="Arial" panose="020B0604020202020204" pitchFamily="34" charset="0"/>
                <a:cs typeface="Arial" panose="020B0604020202020204" pitchFamily="34" charset="0"/>
              </a:rPr>
              <a:t>Bakanlığı,</a:t>
            </a:r>
          </a:p>
          <a:p>
            <a:pPr marL="800100" lvl="1" indent="-342900" algn="just" fontAlgn="base">
              <a:spcBef>
                <a:spcPts val="600"/>
              </a:spcBef>
              <a:buClr>
                <a:srgbClr val="160093"/>
              </a:buClr>
              <a:buFont typeface="Arial" panose="020B0604020202020204" pitchFamily="34" charset="0"/>
              <a:buChar char="•"/>
            </a:pPr>
            <a:r>
              <a:rPr lang="tr-TR" sz="2000" dirty="0" smtClean="0">
                <a:latin typeface="Arial" panose="020B0604020202020204" pitchFamily="34" charset="0"/>
                <a:cs typeface="Arial" panose="020B0604020202020204" pitchFamily="34" charset="0"/>
              </a:rPr>
              <a:t>Toplu </a:t>
            </a:r>
            <a:r>
              <a:rPr lang="tr-TR" sz="2000" dirty="0">
                <a:latin typeface="Arial" panose="020B0604020202020204" pitchFamily="34" charset="0"/>
                <a:cs typeface="Arial" panose="020B0604020202020204" pitchFamily="34" charset="0"/>
              </a:rPr>
              <a:t>Konut İdaresi </a:t>
            </a:r>
            <a:r>
              <a:rPr lang="tr-TR" sz="2000" dirty="0" smtClean="0">
                <a:latin typeface="Arial" panose="020B0604020202020204" pitchFamily="34" charset="0"/>
                <a:cs typeface="Arial" panose="020B0604020202020204" pitchFamily="34" charset="0"/>
              </a:rPr>
              <a:t>Başkanlığı </a:t>
            </a:r>
            <a:r>
              <a:rPr lang="tr-TR" sz="2000" dirty="0">
                <a:latin typeface="Arial" panose="020B0604020202020204" pitchFamily="34" charset="0"/>
                <a:cs typeface="Arial" panose="020B0604020202020204" pitchFamily="34" charset="0"/>
              </a:rPr>
              <a:t>gibi kurumlar öne </a:t>
            </a:r>
            <a:r>
              <a:rPr lang="tr-TR" sz="2000" dirty="0" smtClean="0">
                <a:latin typeface="Arial" panose="020B0604020202020204" pitchFamily="34" charset="0"/>
                <a:cs typeface="Arial" panose="020B0604020202020204" pitchFamily="34" charset="0"/>
              </a:rPr>
              <a:t>çıkmaktadır.</a:t>
            </a:r>
          </a:p>
          <a:p>
            <a:pPr algn="just" fontAlgn="base">
              <a:spcBef>
                <a:spcPts val="600"/>
              </a:spcBef>
              <a:buClr>
                <a:srgbClr val="160093"/>
              </a:buClr>
            </a:pPr>
            <a:endParaRPr lang="tr-TR" sz="2000" dirty="0">
              <a:latin typeface="Arial" panose="020B0604020202020204" pitchFamily="34" charset="0"/>
              <a:cs typeface="Arial" panose="020B0604020202020204" pitchFamily="34" charset="0"/>
            </a:endParaRPr>
          </a:p>
          <a:p>
            <a:pPr algn="just" fontAlgn="base">
              <a:spcBef>
                <a:spcPts val="600"/>
              </a:spcBef>
              <a:buClr>
                <a:srgbClr val="160093"/>
              </a:buClr>
            </a:pPr>
            <a:r>
              <a:rPr lang="en-US" sz="2000" dirty="0" err="1">
                <a:latin typeface="Arial" panose="020B0604020202020204" pitchFamily="34" charset="0"/>
                <a:cs typeface="Arial" panose="020B0604020202020204" pitchFamily="34" charset="0"/>
              </a:rPr>
              <a:t>Arazi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mülkiyeti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kullanımı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bunlardaki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değişime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ilişkin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veriler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kırsal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kentsel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düzenlemeleri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taşınmaz</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değerlemesi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yatırım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kararlarının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verilmesi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arazi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veya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mülkiyet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anlaşmazlıklarının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çözümü</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altyapı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tesislerinin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planlaması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büyük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ölçekli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projelerin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yapımı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korunması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gerekli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doğal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kültürel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alanların</a:t>
            </a:r>
            <a:r>
              <a:rPr lang="en-US" sz="2000" dirty="0">
                <a:latin typeface="Arial" panose="020B0604020202020204" pitchFamily="34" charset="0"/>
                <a:cs typeface="Arial" panose="020B0604020202020204" pitchFamily="34" charset="0"/>
              </a:rPr>
              <a:t> (sit </a:t>
            </a:r>
            <a:r>
              <a:rPr lang="en-US" sz="2000" dirty="0" err="1">
                <a:latin typeface="Arial" panose="020B0604020202020204" pitchFamily="34" charset="0"/>
                <a:cs typeface="Arial" panose="020B0604020202020204" pitchFamily="34" charset="0"/>
              </a:rPr>
              <a:t>alanları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milli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parklar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orman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havzaları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idaresi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gibi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konularda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açısından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yaşamsal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önem</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taşımaktadır</a:t>
            </a:r>
            <a:r>
              <a:rPr lang="tr-TR" sz="2000" dirty="0" smtClean="0">
                <a:latin typeface="Arial" panose="020B0604020202020204" pitchFamily="34" charset="0"/>
                <a:cs typeface="Arial" panose="020B0604020202020204" pitchFamily="34" charset="0"/>
              </a:rPr>
              <a:t> (</a:t>
            </a:r>
            <a:r>
              <a:rPr lang="tr-TR" sz="2000" dirty="0" err="1" smtClean="0">
                <a:latin typeface="Arial" panose="020B0604020202020204" pitchFamily="34" charset="0"/>
                <a:cs typeface="Arial" panose="020B0604020202020204" pitchFamily="34" charset="0"/>
              </a:rPr>
              <a:t>Yomralıoğlu</a:t>
            </a:r>
            <a:r>
              <a:rPr lang="tr-TR" sz="2000" dirty="0" smtClean="0">
                <a:latin typeface="Arial" panose="020B0604020202020204" pitchFamily="34" charset="0"/>
                <a:cs typeface="Arial" panose="020B0604020202020204" pitchFamily="34" charset="0"/>
              </a:rPr>
              <a:t> 2019).</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278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6531" y="339969"/>
            <a:ext cx="7802731" cy="750020"/>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Taşınmaz Yönetiminden Sorumlu Olan Düzenleyici ve Denetleyici Kurumlar</a:t>
            </a:r>
          </a:p>
        </p:txBody>
      </p:sp>
      <p:sp>
        <p:nvSpPr>
          <p:cNvPr id="2" name="Dikdörtgen 1"/>
          <p:cNvSpPr/>
          <p:nvPr/>
        </p:nvSpPr>
        <p:spPr>
          <a:xfrm>
            <a:off x="356531" y="1304835"/>
            <a:ext cx="7995139" cy="1323439"/>
          </a:xfrm>
          <a:prstGeom prst="rect">
            <a:avLst/>
          </a:prstGeom>
        </p:spPr>
        <p:txBody>
          <a:bodyPr/>
          <a:lstStyle/>
          <a:p>
            <a:pPr marL="342900" indent="-342900" algn="just" fontAlgn="base">
              <a:spcBef>
                <a:spcPts val="600"/>
              </a:spcBef>
              <a:spcAft>
                <a:spcPts val="600"/>
              </a:spcAft>
              <a:buClr>
                <a:srgbClr val="160093"/>
              </a:buClr>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p:txBody>
      </p:sp>
      <p:sp>
        <p:nvSpPr>
          <p:cNvPr id="5" name="Dikdörtgen 4"/>
          <p:cNvSpPr/>
          <p:nvPr/>
        </p:nvSpPr>
        <p:spPr>
          <a:xfrm>
            <a:off x="508931" y="1457235"/>
            <a:ext cx="7995139" cy="1323439"/>
          </a:xfrm>
          <a:prstGeom prst="rect">
            <a:avLst/>
          </a:prstGeom>
        </p:spPr>
        <p:txBody>
          <a:bodyPr/>
          <a:lstStyle/>
          <a:p>
            <a:pPr algn="just" fontAlgn="base">
              <a:spcBef>
                <a:spcPts val="600"/>
              </a:spcBef>
              <a:spcAft>
                <a:spcPts val="600"/>
              </a:spcAft>
              <a:buClr>
                <a:srgbClr val="160093"/>
              </a:buClr>
            </a:pPr>
            <a:r>
              <a:rPr lang="tr-TR" sz="2000" b="1" dirty="0" smtClean="0">
                <a:latin typeface="Arial" panose="020B0604020202020204" pitchFamily="34" charset="0"/>
                <a:cs typeface="Arial" panose="020B0604020202020204" pitchFamily="34" charset="0"/>
              </a:rPr>
              <a:t>Toplu Konut İdaresi Başkanlığı (TOKİ):</a:t>
            </a:r>
          </a:p>
          <a:p>
            <a:pPr algn="just" fontAlgn="base">
              <a:spcBef>
                <a:spcPts val="600"/>
              </a:spcBef>
              <a:spcAft>
                <a:spcPts val="600"/>
              </a:spcAft>
              <a:buClr>
                <a:srgbClr val="160093"/>
              </a:buClr>
            </a:pPr>
            <a:r>
              <a:rPr lang="tr-TR"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7" name="Dikdörtgen 6"/>
          <p:cNvSpPr/>
          <p:nvPr/>
        </p:nvSpPr>
        <p:spPr>
          <a:xfrm>
            <a:off x="425794" y="1801736"/>
            <a:ext cx="8365438" cy="4093428"/>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2985 </a:t>
            </a:r>
            <a:r>
              <a:rPr lang="en-US" sz="2000" dirty="0" err="1">
                <a:latin typeface="Arial" panose="020B0604020202020204" pitchFamily="34" charset="0"/>
                <a:cs typeface="Arial" panose="020B0604020202020204" pitchFamily="34" charset="0"/>
              </a:rPr>
              <a:t>sayılı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Kanun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tanımlanan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yetkiler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çerçevesinde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Toplu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Konut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İdaresi</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Başkanlığı</a:t>
            </a:r>
            <a:r>
              <a:rPr lang="tr-TR" sz="2000" dirty="0" smtClean="0">
                <a:latin typeface="Arial" panose="020B0604020202020204" pitchFamily="34" charset="0"/>
                <a:cs typeface="Arial" panose="020B0604020202020204" pitchFamily="34" charset="0"/>
              </a:rPr>
              <a:t> görevleri</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yurt </a:t>
            </a:r>
            <a:r>
              <a:rPr lang="en-US" sz="2000" dirty="0" err="1">
                <a:latin typeface="Arial" panose="020B0604020202020204" pitchFamily="34" charset="0"/>
                <a:cs typeface="Arial" panose="020B0604020202020204" pitchFamily="34" charset="0"/>
              </a:rPr>
              <a:t>içi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yurt </a:t>
            </a:r>
            <a:r>
              <a:rPr lang="en-US" sz="2000" dirty="0" err="1">
                <a:latin typeface="Arial" panose="020B0604020202020204" pitchFamily="34" charset="0"/>
                <a:cs typeface="Arial" panose="020B0604020202020204" pitchFamily="34" charset="0"/>
              </a:rPr>
              <a:t>dışında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doğrudan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veya</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iştirakleri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aracılığıyla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proje</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geliştirmek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pPr>
            <a:r>
              <a:rPr lang="en-US" sz="2000" dirty="0" err="1" smtClean="0">
                <a:latin typeface="Arial" panose="020B0604020202020204" pitchFamily="34" charset="0"/>
                <a:cs typeface="Arial" panose="020B0604020202020204" pitchFamily="34" charset="0"/>
              </a:rPr>
              <a:t>konut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altyapı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sosyal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donatı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uygulamaları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yapmak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veya</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yaptırmak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pPr>
            <a:r>
              <a:rPr lang="en-US" sz="2000" dirty="0" err="1" smtClean="0">
                <a:latin typeface="Arial" panose="020B0604020202020204" pitchFamily="34" charset="0"/>
                <a:cs typeface="Arial" panose="020B0604020202020204" pitchFamily="34" charset="0"/>
              </a:rPr>
              <a:t>konut</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sektörüyle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ilgili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şirketler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kurmak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veya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kurulmuş</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şirketlere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iştirak</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etmek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pPr>
            <a:r>
              <a:rPr lang="en-US" sz="2000" dirty="0" err="1" smtClean="0">
                <a:latin typeface="Arial" panose="020B0604020202020204" pitchFamily="34" charset="0"/>
                <a:cs typeface="Arial" panose="020B0604020202020204" pitchFamily="34" charset="0"/>
              </a:rPr>
              <a:t>konut</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inşaatı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ilgili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sanayii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veya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alanda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çalışanları</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desteklemek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pPr>
            <a:r>
              <a:rPr lang="en-US" sz="2000" dirty="0" err="1" smtClean="0">
                <a:latin typeface="Arial" panose="020B0604020202020204" pitchFamily="34" charset="0"/>
                <a:cs typeface="Arial" panose="020B0604020202020204" pitchFamily="34" charset="0"/>
              </a:rPr>
              <a:t>doğal</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afet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meydana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gelen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bölgelerde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gerek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görüldüğü</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takdirde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konut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sosyal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donatıları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altyapıları</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ile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birlikte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inşa</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etmek</a:t>
            </a:r>
            <a:r>
              <a:rPr lang="en-US" sz="2000" dirty="0" smtClean="0">
                <a:latin typeface="Arial" panose="020B0604020202020204" pitchFamily="34" charset="0"/>
                <a:cs typeface="Arial" panose="020B0604020202020204" pitchFamily="34" charset="0"/>
              </a:rPr>
              <a:t>,</a:t>
            </a:r>
            <a:r>
              <a:rPr lang="tr-TR"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teşvik</a:t>
            </a:r>
            <a:r>
              <a:rPr lang="en-US" sz="2000" dirty="0" smtClean="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etmek</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desteklemek</a:t>
            </a:r>
            <a:r>
              <a:rPr lang="en-US" sz="2000" dirty="0" smtClean="0">
                <a:latin typeface="Arial" panose="020B0604020202020204" pitchFamily="34" charset="0"/>
                <a:cs typeface="Arial" panose="020B0604020202020204" pitchFamily="34" charset="0"/>
              </a:rPr>
              <a:t>,</a:t>
            </a:r>
            <a:endParaRPr lang="tr-T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3850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13670</TotalTime>
  <Words>1396</Words>
  <Application>Microsoft Office PowerPoint</Application>
  <PresentationFormat>Ekran Gösterisi (4:3)</PresentationFormat>
  <Paragraphs>133</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19</vt:i4>
      </vt:variant>
    </vt:vector>
  </HeadingPairs>
  <TitlesOfParts>
    <vt:vector size="26" baseType="lpstr">
      <vt:lpstr>ＭＳ Ｐゴシック</vt:lpstr>
      <vt:lpstr>Arial</vt:lpstr>
      <vt:lpstr>Calibri</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729</cp:revision>
  <cp:lastPrinted>2016-10-24T07:53:35Z</cp:lastPrinted>
  <dcterms:created xsi:type="dcterms:W3CDTF">2016-09-18T09:35:24Z</dcterms:created>
  <dcterms:modified xsi:type="dcterms:W3CDTF">2020-02-13T13:22:56Z</dcterms:modified>
</cp:coreProperties>
</file>