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1422CB-6D47-47A4-AF0E-979DB4F0E706}" type="doc">
      <dgm:prSet loTypeId="urn:microsoft.com/office/officeart/2005/8/layout/venn2" loCatId="relationship" qsTypeId="urn:microsoft.com/office/officeart/2005/8/quickstyle/3d1" qsCatId="3D" csTypeId="urn:microsoft.com/office/officeart/2005/8/colors/colorful4" csCatId="colorful" phldr="1"/>
      <dgm:spPr/>
      <dgm:t>
        <a:bodyPr/>
        <a:lstStyle/>
        <a:p>
          <a:endParaRPr lang="tr-TR"/>
        </a:p>
      </dgm:t>
    </dgm:pt>
    <dgm:pt modelId="{C5269757-A074-4837-B9D1-641C03E7C753}">
      <dgm:prSet phldrT="[Metin]" custT="1"/>
      <dgm:spPr/>
      <dgm:t>
        <a:bodyPr/>
        <a:lstStyle/>
        <a:p>
          <a:r>
            <a:rPr lang="tr-TR" sz="2800" dirty="0" smtClean="0"/>
            <a:t>ÜLKE EKONOMİSİ</a:t>
          </a:r>
          <a:endParaRPr lang="tr-TR" sz="2800" dirty="0"/>
        </a:p>
      </dgm:t>
    </dgm:pt>
    <dgm:pt modelId="{37992E3B-1CAB-4925-85A5-878E4AE4DE89}" type="parTrans" cxnId="{E6613C70-873C-42D5-81E2-161E9053BC6E}">
      <dgm:prSet/>
      <dgm:spPr/>
      <dgm:t>
        <a:bodyPr/>
        <a:lstStyle/>
        <a:p>
          <a:endParaRPr lang="tr-TR"/>
        </a:p>
      </dgm:t>
    </dgm:pt>
    <dgm:pt modelId="{697901D7-4962-4689-BB08-908F247E177F}" type="sibTrans" cxnId="{E6613C70-873C-42D5-81E2-161E9053BC6E}">
      <dgm:prSet/>
      <dgm:spPr/>
      <dgm:t>
        <a:bodyPr/>
        <a:lstStyle/>
        <a:p>
          <a:endParaRPr lang="tr-TR"/>
        </a:p>
      </dgm:t>
    </dgm:pt>
    <dgm:pt modelId="{8CF3A04A-7B56-426E-BEB7-8C0A535A0C1D}">
      <dgm:prSet phldrT="[Metin]" custT="1"/>
      <dgm:spPr/>
      <dgm:t>
        <a:bodyPr/>
        <a:lstStyle/>
        <a:p>
          <a:r>
            <a:rPr lang="tr-TR" sz="2000" dirty="0" smtClean="0"/>
            <a:t>Diğer Sektörler</a:t>
          </a:r>
          <a:endParaRPr lang="tr-TR" sz="2000" dirty="0"/>
        </a:p>
      </dgm:t>
    </dgm:pt>
    <dgm:pt modelId="{73AA4FA8-B7BE-4CFA-90E4-422AC81DC13D}" type="parTrans" cxnId="{A34A6420-4F63-4AB2-B3DE-4D29896D6BC1}">
      <dgm:prSet/>
      <dgm:spPr/>
      <dgm:t>
        <a:bodyPr/>
        <a:lstStyle/>
        <a:p>
          <a:endParaRPr lang="tr-TR"/>
        </a:p>
      </dgm:t>
    </dgm:pt>
    <dgm:pt modelId="{AEE4AA3A-CDE3-47CD-94E6-AC272FEE9B9D}" type="sibTrans" cxnId="{A34A6420-4F63-4AB2-B3DE-4D29896D6BC1}">
      <dgm:prSet/>
      <dgm:spPr/>
      <dgm:t>
        <a:bodyPr/>
        <a:lstStyle/>
        <a:p>
          <a:endParaRPr lang="tr-TR"/>
        </a:p>
      </dgm:t>
    </dgm:pt>
    <dgm:pt modelId="{D602C3D5-66BA-4ED4-85A9-E41E0FA75687}">
      <dgm:prSet phldrT="[Metin]" custT="1"/>
      <dgm:spPr/>
      <dgm:t>
        <a:bodyPr/>
        <a:lstStyle/>
        <a:p>
          <a:r>
            <a:rPr lang="tr-TR" sz="2000" dirty="0" smtClean="0"/>
            <a:t>Hayvancılık Sektörü</a:t>
          </a:r>
          <a:endParaRPr lang="tr-TR" sz="2000" dirty="0"/>
        </a:p>
      </dgm:t>
    </dgm:pt>
    <dgm:pt modelId="{36134977-D012-4C70-BF1C-7A86D5C9E876}" type="parTrans" cxnId="{DF946E36-7064-44CD-874A-E29AF58909A3}">
      <dgm:prSet/>
      <dgm:spPr/>
      <dgm:t>
        <a:bodyPr/>
        <a:lstStyle/>
        <a:p>
          <a:endParaRPr lang="tr-TR"/>
        </a:p>
      </dgm:t>
    </dgm:pt>
    <dgm:pt modelId="{865CF980-5CA5-4185-9566-4E6D8857666C}" type="sibTrans" cxnId="{DF946E36-7064-44CD-874A-E29AF58909A3}">
      <dgm:prSet/>
      <dgm:spPr/>
      <dgm:t>
        <a:bodyPr/>
        <a:lstStyle/>
        <a:p>
          <a:endParaRPr lang="tr-TR"/>
        </a:p>
      </dgm:t>
    </dgm:pt>
    <dgm:pt modelId="{6FFC8477-231C-4325-B3C7-4AC07F663953}">
      <dgm:prSet phldrT="[Metin]" custT="1"/>
      <dgm:spPr/>
      <dgm:t>
        <a:bodyPr/>
        <a:lstStyle/>
        <a:p>
          <a:r>
            <a:rPr lang="tr-TR" sz="1600" b="1" dirty="0" smtClean="0"/>
            <a:t>-Süt Sığırcılığı İşletmeleri</a:t>
          </a:r>
        </a:p>
        <a:p>
          <a:r>
            <a:rPr lang="tr-TR" sz="1600" b="1" dirty="0" smtClean="0"/>
            <a:t>-Besi İşletmeleri</a:t>
          </a:r>
        </a:p>
        <a:p>
          <a:r>
            <a:rPr lang="tr-TR" sz="1600" b="1" dirty="0" smtClean="0"/>
            <a:t>-Küçükbaş H.İşletmeleri</a:t>
          </a:r>
        </a:p>
        <a:p>
          <a:r>
            <a:rPr lang="tr-TR" sz="1600" b="1" dirty="0" smtClean="0"/>
            <a:t>-Kanatlı İşletmeleri</a:t>
          </a:r>
        </a:p>
        <a:p>
          <a:r>
            <a:rPr lang="tr-TR" sz="1600" b="1" dirty="0" smtClean="0"/>
            <a:t>-Su ürünleri, Arıcılık İşletmeleri</a:t>
          </a:r>
          <a:endParaRPr lang="tr-TR" sz="1600" b="1" dirty="0"/>
        </a:p>
      </dgm:t>
    </dgm:pt>
    <dgm:pt modelId="{C2599D85-1921-4E10-B9DB-C766990DC25D}" type="parTrans" cxnId="{0CF6040B-76F6-4C84-83EB-FA79FD0D0F9A}">
      <dgm:prSet/>
      <dgm:spPr/>
      <dgm:t>
        <a:bodyPr/>
        <a:lstStyle/>
        <a:p>
          <a:endParaRPr lang="tr-TR"/>
        </a:p>
      </dgm:t>
    </dgm:pt>
    <dgm:pt modelId="{D6022436-A8DD-4AB4-B8CC-0CB7C1743E24}" type="sibTrans" cxnId="{0CF6040B-76F6-4C84-83EB-FA79FD0D0F9A}">
      <dgm:prSet/>
      <dgm:spPr/>
      <dgm:t>
        <a:bodyPr/>
        <a:lstStyle/>
        <a:p>
          <a:endParaRPr lang="tr-TR"/>
        </a:p>
      </dgm:t>
    </dgm:pt>
    <dgm:pt modelId="{A1049FE5-D2B4-4393-946B-D44D5A9D936E}" type="pres">
      <dgm:prSet presAssocID="{1D1422CB-6D47-47A4-AF0E-979DB4F0E706}" presName="Name0" presStyleCnt="0">
        <dgm:presLayoutVars>
          <dgm:chMax val="7"/>
          <dgm:resizeHandles val="exact"/>
        </dgm:presLayoutVars>
      </dgm:prSet>
      <dgm:spPr/>
      <dgm:t>
        <a:bodyPr/>
        <a:lstStyle/>
        <a:p>
          <a:endParaRPr lang="tr-TR"/>
        </a:p>
      </dgm:t>
    </dgm:pt>
    <dgm:pt modelId="{DFE5F7D4-637B-406C-A2E5-761DD01C7FAF}" type="pres">
      <dgm:prSet presAssocID="{1D1422CB-6D47-47A4-AF0E-979DB4F0E706}" presName="comp1" presStyleCnt="0"/>
      <dgm:spPr/>
    </dgm:pt>
    <dgm:pt modelId="{5708F331-9097-4452-B3C6-D782612FD06F}" type="pres">
      <dgm:prSet presAssocID="{1D1422CB-6D47-47A4-AF0E-979DB4F0E706}" presName="circle1" presStyleLbl="node1" presStyleIdx="0" presStyleCnt="4" custScaleX="178192"/>
      <dgm:spPr/>
      <dgm:t>
        <a:bodyPr/>
        <a:lstStyle/>
        <a:p>
          <a:endParaRPr lang="tr-TR"/>
        </a:p>
      </dgm:t>
    </dgm:pt>
    <dgm:pt modelId="{12EC33EB-9B3F-4C84-8DC7-5A6212F58D2D}" type="pres">
      <dgm:prSet presAssocID="{1D1422CB-6D47-47A4-AF0E-979DB4F0E706}" presName="c1text" presStyleLbl="node1" presStyleIdx="0" presStyleCnt="4">
        <dgm:presLayoutVars>
          <dgm:bulletEnabled val="1"/>
        </dgm:presLayoutVars>
      </dgm:prSet>
      <dgm:spPr/>
      <dgm:t>
        <a:bodyPr/>
        <a:lstStyle/>
        <a:p>
          <a:endParaRPr lang="tr-TR"/>
        </a:p>
      </dgm:t>
    </dgm:pt>
    <dgm:pt modelId="{074C43FB-0912-453A-AFDF-339A5694E69C}" type="pres">
      <dgm:prSet presAssocID="{1D1422CB-6D47-47A4-AF0E-979DB4F0E706}" presName="comp2" presStyleCnt="0"/>
      <dgm:spPr/>
    </dgm:pt>
    <dgm:pt modelId="{871D3C75-4145-478C-876B-E80410E6661D}" type="pres">
      <dgm:prSet presAssocID="{1D1422CB-6D47-47A4-AF0E-979DB4F0E706}" presName="circle2" presStyleLbl="node1" presStyleIdx="1" presStyleCnt="4" custScaleX="163077" custScaleY="100690" custLinFactNeighborX="-1989" custLinFactNeighborY="-767"/>
      <dgm:spPr/>
      <dgm:t>
        <a:bodyPr/>
        <a:lstStyle/>
        <a:p>
          <a:endParaRPr lang="tr-TR"/>
        </a:p>
      </dgm:t>
    </dgm:pt>
    <dgm:pt modelId="{C9DDD687-4360-4A76-A94D-04C560AC7F27}" type="pres">
      <dgm:prSet presAssocID="{1D1422CB-6D47-47A4-AF0E-979DB4F0E706}" presName="c2text" presStyleLbl="node1" presStyleIdx="1" presStyleCnt="4">
        <dgm:presLayoutVars>
          <dgm:bulletEnabled val="1"/>
        </dgm:presLayoutVars>
      </dgm:prSet>
      <dgm:spPr/>
      <dgm:t>
        <a:bodyPr/>
        <a:lstStyle/>
        <a:p>
          <a:endParaRPr lang="tr-TR"/>
        </a:p>
      </dgm:t>
    </dgm:pt>
    <dgm:pt modelId="{EBED63AC-7E41-4CD7-A465-418628D538A6}" type="pres">
      <dgm:prSet presAssocID="{1D1422CB-6D47-47A4-AF0E-979DB4F0E706}" presName="comp3" presStyleCnt="0"/>
      <dgm:spPr/>
    </dgm:pt>
    <dgm:pt modelId="{17B8A47C-3D52-44E9-ACA5-5EB5E29C3691}" type="pres">
      <dgm:prSet presAssocID="{1D1422CB-6D47-47A4-AF0E-979DB4F0E706}" presName="circle3" presStyleLbl="node1" presStyleIdx="2" presStyleCnt="4" custScaleX="206369"/>
      <dgm:spPr/>
      <dgm:t>
        <a:bodyPr/>
        <a:lstStyle/>
        <a:p>
          <a:endParaRPr lang="tr-TR"/>
        </a:p>
      </dgm:t>
    </dgm:pt>
    <dgm:pt modelId="{24FBF0CE-AF8E-4118-BF3F-7E7D00F20680}" type="pres">
      <dgm:prSet presAssocID="{1D1422CB-6D47-47A4-AF0E-979DB4F0E706}" presName="c3text" presStyleLbl="node1" presStyleIdx="2" presStyleCnt="4">
        <dgm:presLayoutVars>
          <dgm:bulletEnabled val="1"/>
        </dgm:presLayoutVars>
      </dgm:prSet>
      <dgm:spPr/>
      <dgm:t>
        <a:bodyPr/>
        <a:lstStyle/>
        <a:p>
          <a:endParaRPr lang="tr-TR"/>
        </a:p>
      </dgm:t>
    </dgm:pt>
    <dgm:pt modelId="{A8F55B7D-E12A-4B61-89A0-98B49E51674A}" type="pres">
      <dgm:prSet presAssocID="{1D1422CB-6D47-47A4-AF0E-979DB4F0E706}" presName="comp4" presStyleCnt="0"/>
      <dgm:spPr/>
    </dgm:pt>
    <dgm:pt modelId="{056E3F39-6487-42D3-B525-07759EEC6E38}" type="pres">
      <dgm:prSet presAssocID="{1D1422CB-6D47-47A4-AF0E-979DB4F0E706}" presName="circle4" presStyleLbl="node1" presStyleIdx="3" presStyleCnt="4" custScaleX="214785" custScaleY="109771"/>
      <dgm:spPr/>
      <dgm:t>
        <a:bodyPr/>
        <a:lstStyle/>
        <a:p>
          <a:endParaRPr lang="tr-TR"/>
        </a:p>
      </dgm:t>
    </dgm:pt>
    <dgm:pt modelId="{1CB34D97-A776-49BD-B324-A21EBD108E0B}" type="pres">
      <dgm:prSet presAssocID="{1D1422CB-6D47-47A4-AF0E-979DB4F0E706}" presName="c4text" presStyleLbl="node1" presStyleIdx="3" presStyleCnt="4">
        <dgm:presLayoutVars>
          <dgm:bulletEnabled val="1"/>
        </dgm:presLayoutVars>
      </dgm:prSet>
      <dgm:spPr/>
      <dgm:t>
        <a:bodyPr/>
        <a:lstStyle/>
        <a:p>
          <a:endParaRPr lang="tr-TR"/>
        </a:p>
      </dgm:t>
    </dgm:pt>
  </dgm:ptLst>
  <dgm:cxnLst>
    <dgm:cxn modelId="{E6613C70-873C-42D5-81E2-161E9053BC6E}" srcId="{1D1422CB-6D47-47A4-AF0E-979DB4F0E706}" destId="{C5269757-A074-4837-B9D1-641C03E7C753}" srcOrd="0" destOrd="0" parTransId="{37992E3B-1CAB-4925-85A5-878E4AE4DE89}" sibTransId="{697901D7-4962-4689-BB08-908F247E177F}"/>
    <dgm:cxn modelId="{3DCF39FB-977B-4718-BEC6-B4F036F7740D}" type="presOf" srcId="{6FFC8477-231C-4325-B3C7-4AC07F663953}" destId="{1CB34D97-A776-49BD-B324-A21EBD108E0B}" srcOrd="1" destOrd="0" presId="urn:microsoft.com/office/officeart/2005/8/layout/venn2"/>
    <dgm:cxn modelId="{ECB2019E-16B3-4E01-B588-1A65E8CE3931}" type="presOf" srcId="{1D1422CB-6D47-47A4-AF0E-979DB4F0E706}" destId="{A1049FE5-D2B4-4393-946B-D44D5A9D936E}" srcOrd="0" destOrd="0" presId="urn:microsoft.com/office/officeart/2005/8/layout/venn2"/>
    <dgm:cxn modelId="{3E7DA2CE-6670-4132-B5D2-1EAAEA7674EA}" type="presOf" srcId="{6FFC8477-231C-4325-B3C7-4AC07F663953}" destId="{056E3F39-6487-42D3-B525-07759EEC6E38}" srcOrd="0" destOrd="0" presId="urn:microsoft.com/office/officeart/2005/8/layout/venn2"/>
    <dgm:cxn modelId="{DF946E36-7064-44CD-874A-E29AF58909A3}" srcId="{1D1422CB-6D47-47A4-AF0E-979DB4F0E706}" destId="{D602C3D5-66BA-4ED4-85A9-E41E0FA75687}" srcOrd="2" destOrd="0" parTransId="{36134977-D012-4C70-BF1C-7A86D5C9E876}" sibTransId="{865CF980-5CA5-4185-9566-4E6D8857666C}"/>
    <dgm:cxn modelId="{03BF558F-06BC-45A0-83BB-D989A143468B}" type="presOf" srcId="{8CF3A04A-7B56-426E-BEB7-8C0A535A0C1D}" destId="{C9DDD687-4360-4A76-A94D-04C560AC7F27}" srcOrd="1" destOrd="0" presId="urn:microsoft.com/office/officeart/2005/8/layout/venn2"/>
    <dgm:cxn modelId="{306B5CD0-F8E3-4CFD-8A19-F5E6ED4A45D3}" type="presOf" srcId="{D602C3D5-66BA-4ED4-85A9-E41E0FA75687}" destId="{17B8A47C-3D52-44E9-ACA5-5EB5E29C3691}" srcOrd="0" destOrd="0" presId="urn:microsoft.com/office/officeart/2005/8/layout/venn2"/>
    <dgm:cxn modelId="{EA25C67C-4E3F-4E0B-969A-EF0A85B11968}" type="presOf" srcId="{C5269757-A074-4837-B9D1-641C03E7C753}" destId="{5708F331-9097-4452-B3C6-D782612FD06F}" srcOrd="0" destOrd="0" presId="urn:microsoft.com/office/officeart/2005/8/layout/venn2"/>
    <dgm:cxn modelId="{A34A6420-4F63-4AB2-B3DE-4D29896D6BC1}" srcId="{1D1422CB-6D47-47A4-AF0E-979DB4F0E706}" destId="{8CF3A04A-7B56-426E-BEB7-8C0A535A0C1D}" srcOrd="1" destOrd="0" parTransId="{73AA4FA8-B7BE-4CFA-90E4-422AC81DC13D}" sibTransId="{AEE4AA3A-CDE3-47CD-94E6-AC272FEE9B9D}"/>
    <dgm:cxn modelId="{CFA82B6D-EB8F-4BD6-8576-DEF58D0F29E4}" type="presOf" srcId="{C5269757-A074-4837-B9D1-641C03E7C753}" destId="{12EC33EB-9B3F-4C84-8DC7-5A6212F58D2D}" srcOrd="1" destOrd="0" presId="urn:microsoft.com/office/officeart/2005/8/layout/venn2"/>
    <dgm:cxn modelId="{03B928D2-42C9-4872-9A29-BA7216C11743}" type="presOf" srcId="{D602C3D5-66BA-4ED4-85A9-E41E0FA75687}" destId="{24FBF0CE-AF8E-4118-BF3F-7E7D00F20680}" srcOrd="1" destOrd="0" presId="urn:microsoft.com/office/officeart/2005/8/layout/venn2"/>
    <dgm:cxn modelId="{0CF6040B-76F6-4C84-83EB-FA79FD0D0F9A}" srcId="{1D1422CB-6D47-47A4-AF0E-979DB4F0E706}" destId="{6FFC8477-231C-4325-B3C7-4AC07F663953}" srcOrd="3" destOrd="0" parTransId="{C2599D85-1921-4E10-B9DB-C766990DC25D}" sibTransId="{D6022436-A8DD-4AB4-B8CC-0CB7C1743E24}"/>
    <dgm:cxn modelId="{28B68ED2-91D5-4A7E-AF9F-61E86F3DD36C}" type="presOf" srcId="{8CF3A04A-7B56-426E-BEB7-8C0A535A0C1D}" destId="{871D3C75-4145-478C-876B-E80410E6661D}" srcOrd="0" destOrd="0" presId="urn:microsoft.com/office/officeart/2005/8/layout/venn2"/>
    <dgm:cxn modelId="{66954B68-152B-4A34-852C-A124A96F6A2A}" type="presParOf" srcId="{A1049FE5-D2B4-4393-946B-D44D5A9D936E}" destId="{DFE5F7D4-637B-406C-A2E5-761DD01C7FAF}" srcOrd="0" destOrd="0" presId="urn:microsoft.com/office/officeart/2005/8/layout/venn2"/>
    <dgm:cxn modelId="{6AD342D2-3919-46BE-8CC9-2E75C1619E7E}" type="presParOf" srcId="{DFE5F7D4-637B-406C-A2E5-761DD01C7FAF}" destId="{5708F331-9097-4452-B3C6-D782612FD06F}" srcOrd="0" destOrd="0" presId="urn:microsoft.com/office/officeart/2005/8/layout/venn2"/>
    <dgm:cxn modelId="{913BF3CD-BE66-4261-9E09-ED44BA1D1240}" type="presParOf" srcId="{DFE5F7D4-637B-406C-A2E5-761DD01C7FAF}" destId="{12EC33EB-9B3F-4C84-8DC7-5A6212F58D2D}" srcOrd="1" destOrd="0" presId="urn:microsoft.com/office/officeart/2005/8/layout/venn2"/>
    <dgm:cxn modelId="{419168FD-B0FF-4173-8A72-B2BF4F0EBEE0}" type="presParOf" srcId="{A1049FE5-D2B4-4393-946B-D44D5A9D936E}" destId="{074C43FB-0912-453A-AFDF-339A5694E69C}" srcOrd="1" destOrd="0" presId="urn:microsoft.com/office/officeart/2005/8/layout/venn2"/>
    <dgm:cxn modelId="{67E83A13-CDE1-486D-8D59-00F49D77E7A3}" type="presParOf" srcId="{074C43FB-0912-453A-AFDF-339A5694E69C}" destId="{871D3C75-4145-478C-876B-E80410E6661D}" srcOrd="0" destOrd="0" presId="urn:microsoft.com/office/officeart/2005/8/layout/venn2"/>
    <dgm:cxn modelId="{373BAFCC-110D-47F5-BFCB-DDFEDBF148E8}" type="presParOf" srcId="{074C43FB-0912-453A-AFDF-339A5694E69C}" destId="{C9DDD687-4360-4A76-A94D-04C560AC7F27}" srcOrd="1" destOrd="0" presId="urn:microsoft.com/office/officeart/2005/8/layout/venn2"/>
    <dgm:cxn modelId="{2CB663EE-F1FD-4A49-8AAB-CD26F5F1FCF6}" type="presParOf" srcId="{A1049FE5-D2B4-4393-946B-D44D5A9D936E}" destId="{EBED63AC-7E41-4CD7-A465-418628D538A6}" srcOrd="2" destOrd="0" presId="urn:microsoft.com/office/officeart/2005/8/layout/venn2"/>
    <dgm:cxn modelId="{DFA385A3-2A2F-4298-9486-F805C4A80C6E}" type="presParOf" srcId="{EBED63AC-7E41-4CD7-A465-418628D538A6}" destId="{17B8A47C-3D52-44E9-ACA5-5EB5E29C3691}" srcOrd="0" destOrd="0" presId="urn:microsoft.com/office/officeart/2005/8/layout/venn2"/>
    <dgm:cxn modelId="{A3BBBE59-06AD-44F7-9A09-1B319712DF13}" type="presParOf" srcId="{EBED63AC-7E41-4CD7-A465-418628D538A6}" destId="{24FBF0CE-AF8E-4118-BF3F-7E7D00F20680}" srcOrd="1" destOrd="0" presId="urn:microsoft.com/office/officeart/2005/8/layout/venn2"/>
    <dgm:cxn modelId="{EFAAD8C2-8EA0-4823-B96B-F6C361E8F3B5}" type="presParOf" srcId="{A1049FE5-D2B4-4393-946B-D44D5A9D936E}" destId="{A8F55B7D-E12A-4B61-89A0-98B49E51674A}" srcOrd="3" destOrd="0" presId="urn:microsoft.com/office/officeart/2005/8/layout/venn2"/>
    <dgm:cxn modelId="{CEC6137C-9B21-47AA-9527-23628E49D9A0}" type="presParOf" srcId="{A8F55B7D-E12A-4B61-89A0-98B49E51674A}" destId="{056E3F39-6487-42D3-B525-07759EEC6E38}" srcOrd="0" destOrd="0" presId="urn:microsoft.com/office/officeart/2005/8/layout/venn2"/>
    <dgm:cxn modelId="{6FFB88C8-48CF-4D6E-A434-7FA88CA9D87F}" type="presParOf" srcId="{A8F55B7D-E12A-4B61-89A0-98B49E51674A}" destId="{1CB34D97-A776-49BD-B324-A21EBD108E0B}"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8F331-9097-4452-B3C6-D782612FD06F}">
      <dsp:nvSpPr>
        <dsp:cNvPr id="0" name=""/>
        <dsp:cNvSpPr/>
      </dsp:nvSpPr>
      <dsp:spPr>
        <a:xfrm>
          <a:off x="-148795" y="-46758"/>
          <a:ext cx="8527191" cy="4785395"/>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tr-TR" sz="2800" kern="1200" dirty="0" smtClean="0"/>
            <a:t>ÜLKE EKONOMİSİ</a:t>
          </a:r>
          <a:endParaRPr lang="tr-TR" sz="2800" kern="1200" dirty="0"/>
        </a:p>
      </dsp:txBody>
      <dsp:txXfrm>
        <a:off x="2922698" y="192511"/>
        <a:ext cx="2384202" cy="717809"/>
      </dsp:txXfrm>
    </dsp:sp>
    <dsp:sp modelId="{871D3C75-4145-478C-876B-E80410E6661D}">
      <dsp:nvSpPr>
        <dsp:cNvPr id="0" name=""/>
        <dsp:cNvSpPr/>
      </dsp:nvSpPr>
      <dsp:spPr>
        <a:xfrm>
          <a:off x="917103" y="867750"/>
          <a:ext cx="6243102" cy="3854731"/>
        </a:xfrm>
        <a:prstGeom prst="ellipse">
          <a:avLst/>
        </a:prstGeom>
        <a:gradFill rotWithShape="0">
          <a:gsLst>
            <a:gs pos="0">
              <a:schemeClr val="accent4">
                <a:hueOff val="3465231"/>
                <a:satOff val="-15989"/>
                <a:lumOff val="588"/>
                <a:alphaOff val="0"/>
                <a:satMod val="103000"/>
                <a:lumMod val="102000"/>
                <a:tint val="94000"/>
              </a:schemeClr>
            </a:gs>
            <a:gs pos="50000">
              <a:schemeClr val="accent4">
                <a:hueOff val="3465231"/>
                <a:satOff val="-15989"/>
                <a:lumOff val="588"/>
                <a:alphaOff val="0"/>
                <a:satMod val="110000"/>
                <a:lumMod val="100000"/>
                <a:shade val="100000"/>
              </a:schemeClr>
            </a:gs>
            <a:gs pos="100000">
              <a:schemeClr val="accent4">
                <a:hueOff val="3465231"/>
                <a:satOff val="-15989"/>
                <a:lumOff val="58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tr-TR" sz="2000" kern="1200" dirty="0" smtClean="0"/>
            <a:t>Diğer Sektörler</a:t>
          </a:r>
          <a:endParaRPr lang="tr-TR" sz="2000" kern="1200" dirty="0"/>
        </a:p>
      </dsp:txBody>
      <dsp:txXfrm>
        <a:off x="2947672" y="1099033"/>
        <a:ext cx="2181964" cy="693851"/>
      </dsp:txXfrm>
    </dsp:sp>
    <dsp:sp modelId="{17B8A47C-3D52-44E9-ACA5-5EB5E29C3691}">
      <dsp:nvSpPr>
        <dsp:cNvPr id="0" name=""/>
        <dsp:cNvSpPr/>
      </dsp:nvSpPr>
      <dsp:spPr>
        <a:xfrm>
          <a:off x="1152128" y="1867399"/>
          <a:ext cx="5925343" cy="2871237"/>
        </a:xfrm>
        <a:prstGeom prst="ellipse">
          <a:avLst/>
        </a:prstGeom>
        <a:gradFill rotWithShape="0">
          <a:gsLst>
            <a:gs pos="0">
              <a:schemeClr val="accent4">
                <a:hueOff val="6930461"/>
                <a:satOff val="-31979"/>
                <a:lumOff val="1177"/>
                <a:alphaOff val="0"/>
                <a:satMod val="103000"/>
                <a:lumMod val="102000"/>
                <a:tint val="94000"/>
              </a:schemeClr>
            </a:gs>
            <a:gs pos="50000">
              <a:schemeClr val="accent4">
                <a:hueOff val="6930461"/>
                <a:satOff val="-31979"/>
                <a:lumOff val="1177"/>
                <a:alphaOff val="0"/>
                <a:satMod val="110000"/>
                <a:lumMod val="100000"/>
                <a:shade val="100000"/>
              </a:schemeClr>
            </a:gs>
            <a:gs pos="100000">
              <a:schemeClr val="accent4">
                <a:hueOff val="6930461"/>
                <a:satOff val="-31979"/>
                <a:lumOff val="117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tr-TR" sz="2000" kern="1200" dirty="0" smtClean="0"/>
            <a:t>Hayvancılık Sektörü</a:t>
          </a:r>
          <a:endParaRPr lang="tr-TR" sz="2000" kern="1200" dirty="0"/>
        </a:p>
      </dsp:txBody>
      <dsp:txXfrm>
        <a:off x="2734195" y="2082742"/>
        <a:ext cx="2761209" cy="646028"/>
      </dsp:txXfrm>
    </dsp:sp>
    <dsp:sp modelId="{056E3F39-6487-42D3-B525-07759EEC6E38}">
      <dsp:nvSpPr>
        <dsp:cNvPr id="0" name=""/>
        <dsp:cNvSpPr/>
      </dsp:nvSpPr>
      <dsp:spPr>
        <a:xfrm>
          <a:off x="2059137" y="2730962"/>
          <a:ext cx="4111324" cy="2101190"/>
        </a:xfrm>
        <a:prstGeom prst="ellipse">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tr-TR" sz="1600" b="1" kern="1200" dirty="0" smtClean="0"/>
            <a:t>-Süt Sığırcılığı İşletmeleri</a:t>
          </a:r>
        </a:p>
        <a:p>
          <a:pPr lvl="0" algn="ctr" defTabSz="711200">
            <a:lnSpc>
              <a:spcPct val="90000"/>
            </a:lnSpc>
            <a:spcBef>
              <a:spcPct val="0"/>
            </a:spcBef>
            <a:spcAft>
              <a:spcPct val="35000"/>
            </a:spcAft>
          </a:pPr>
          <a:r>
            <a:rPr lang="tr-TR" sz="1600" b="1" kern="1200" dirty="0" smtClean="0"/>
            <a:t>-Besi İşletmeleri</a:t>
          </a:r>
        </a:p>
        <a:p>
          <a:pPr lvl="0" algn="ctr" defTabSz="711200">
            <a:lnSpc>
              <a:spcPct val="90000"/>
            </a:lnSpc>
            <a:spcBef>
              <a:spcPct val="0"/>
            </a:spcBef>
            <a:spcAft>
              <a:spcPct val="35000"/>
            </a:spcAft>
          </a:pPr>
          <a:r>
            <a:rPr lang="tr-TR" sz="1600" b="1" kern="1200" dirty="0" smtClean="0"/>
            <a:t>-Küçükbaş H.İşletmeleri</a:t>
          </a:r>
        </a:p>
        <a:p>
          <a:pPr lvl="0" algn="ctr" defTabSz="711200">
            <a:lnSpc>
              <a:spcPct val="90000"/>
            </a:lnSpc>
            <a:spcBef>
              <a:spcPct val="0"/>
            </a:spcBef>
            <a:spcAft>
              <a:spcPct val="35000"/>
            </a:spcAft>
          </a:pPr>
          <a:r>
            <a:rPr lang="tr-TR" sz="1600" b="1" kern="1200" dirty="0" smtClean="0"/>
            <a:t>-Kanatlı İşletmeleri</a:t>
          </a:r>
        </a:p>
        <a:p>
          <a:pPr lvl="0" algn="ctr" defTabSz="711200">
            <a:lnSpc>
              <a:spcPct val="90000"/>
            </a:lnSpc>
            <a:spcBef>
              <a:spcPct val="0"/>
            </a:spcBef>
            <a:spcAft>
              <a:spcPct val="35000"/>
            </a:spcAft>
          </a:pPr>
          <a:r>
            <a:rPr lang="tr-TR" sz="1600" b="1" kern="1200" dirty="0" smtClean="0"/>
            <a:t>-Su ürünleri, Arıcılık İşletmeleri</a:t>
          </a:r>
          <a:endParaRPr lang="tr-TR" sz="1600" b="1" kern="1200" dirty="0"/>
        </a:p>
      </dsp:txBody>
      <dsp:txXfrm>
        <a:off x="2661227" y="3256260"/>
        <a:ext cx="2907145" cy="1050595"/>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A0CD9B-93B0-47D3-B66C-9ECBDD24E01C}" type="datetimeFigureOut">
              <a:rPr lang="tr-TR" smtClean="0"/>
              <a:t>3.11.2017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82FADC-E01A-4706-9675-461B19EF397E}" type="slidenum">
              <a:rPr lang="tr-TR" smtClean="0"/>
              <a:t>‹#›</a:t>
            </a:fld>
            <a:endParaRPr lang="tr-TR"/>
          </a:p>
        </p:txBody>
      </p:sp>
    </p:spTree>
    <p:extLst>
      <p:ext uri="{BB962C8B-B14F-4D97-AF65-F5344CB8AC3E}">
        <p14:creationId xmlns:p14="http://schemas.microsoft.com/office/powerpoint/2010/main" val="351120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96B86C0-D669-4F41-B9B5-D403AF3CA8DD}" type="slidenum">
              <a:rPr lang="tr-TR" smtClean="0"/>
              <a:pPr/>
              <a:t>5</a:t>
            </a:fld>
            <a:endParaRPr lang="tr-TR"/>
          </a:p>
        </p:txBody>
      </p:sp>
    </p:spTree>
    <p:extLst>
      <p:ext uri="{BB962C8B-B14F-4D97-AF65-F5344CB8AC3E}">
        <p14:creationId xmlns:p14="http://schemas.microsoft.com/office/powerpoint/2010/main" val="3534554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DA5ACA5-C143-428D-97D2-C89A93FD19D5}"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3210214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A5ACA5-C143-428D-97D2-C89A93FD19D5}"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113108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A5ACA5-C143-428D-97D2-C89A93FD19D5}"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1015038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A5ACA5-C143-428D-97D2-C89A93FD19D5}"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2520412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DA5ACA5-C143-428D-97D2-C89A93FD19D5}"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250515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DA5ACA5-C143-428D-97D2-C89A93FD19D5}"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165423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DA5ACA5-C143-428D-97D2-C89A93FD19D5}" type="datetimeFigureOut">
              <a:rPr lang="tr-TR" smtClean="0"/>
              <a:t>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1672023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DA5ACA5-C143-428D-97D2-C89A93FD19D5}" type="datetimeFigureOut">
              <a:rPr lang="tr-TR" smtClean="0"/>
              <a:t>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4173428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DA5ACA5-C143-428D-97D2-C89A93FD19D5}" type="datetimeFigureOut">
              <a:rPr lang="tr-TR" smtClean="0"/>
              <a:t>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251922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DA5ACA5-C143-428D-97D2-C89A93FD19D5}"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2650370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DA5ACA5-C143-428D-97D2-C89A93FD19D5}"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7B73CA-B343-43A5-A3AF-493DEE237C35}" type="slidenum">
              <a:rPr lang="tr-TR" smtClean="0"/>
              <a:t>‹#›</a:t>
            </a:fld>
            <a:endParaRPr lang="tr-TR"/>
          </a:p>
        </p:txBody>
      </p:sp>
    </p:spTree>
    <p:extLst>
      <p:ext uri="{BB962C8B-B14F-4D97-AF65-F5344CB8AC3E}">
        <p14:creationId xmlns:p14="http://schemas.microsoft.com/office/powerpoint/2010/main" val="167160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A5ACA5-C143-428D-97D2-C89A93FD19D5}" type="datetimeFigureOut">
              <a:rPr lang="tr-TR" smtClean="0"/>
              <a:t>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7B73CA-B343-43A5-A3AF-493DEE237C35}" type="slidenum">
              <a:rPr lang="tr-TR" smtClean="0"/>
              <a:t>‹#›</a:t>
            </a:fld>
            <a:endParaRPr lang="tr-TR"/>
          </a:p>
        </p:txBody>
      </p:sp>
    </p:spTree>
    <p:extLst>
      <p:ext uri="{BB962C8B-B14F-4D97-AF65-F5344CB8AC3E}">
        <p14:creationId xmlns:p14="http://schemas.microsoft.com/office/powerpoint/2010/main" val="993771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rgbClr val="FF0000"/>
                </a:solidFill>
                <a:latin typeface="+mn-lt"/>
              </a:rPr>
              <a:t>İŞLETME</a:t>
            </a:r>
            <a:endParaRPr lang="tr-TR" sz="3200" b="1" dirty="0">
              <a:solidFill>
                <a:srgbClr val="FF0000"/>
              </a:solidFill>
              <a:latin typeface="+mn-lt"/>
            </a:endParaRPr>
          </a:p>
        </p:txBody>
      </p:sp>
      <p:sp>
        <p:nvSpPr>
          <p:cNvPr id="3" name="2 İçerik Yer Tutucusu"/>
          <p:cNvSpPr>
            <a:spLocks noGrp="1"/>
          </p:cNvSpPr>
          <p:nvPr>
            <p:ph idx="1"/>
          </p:nvPr>
        </p:nvSpPr>
        <p:spPr>
          <a:xfrm>
            <a:off x="1981200" y="1268761"/>
            <a:ext cx="8229600" cy="4857403"/>
          </a:xfrm>
        </p:spPr>
        <p:txBody>
          <a:bodyPr>
            <a:normAutofit/>
          </a:bodyPr>
          <a:lstStyle/>
          <a:p>
            <a:pPr algn="just">
              <a:buFont typeface="Wingdings" pitchFamily="2" charset="2"/>
              <a:buChar char="q"/>
            </a:pPr>
            <a:r>
              <a:rPr lang="tr-TR" b="1" dirty="0" smtClean="0">
                <a:solidFill>
                  <a:srgbClr val="FF0000"/>
                </a:solidFill>
                <a:latin typeface="+mn-lt"/>
              </a:rPr>
              <a:t>Bir Bilim Dalı Olarak İşletme</a:t>
            </a:r>
          </a:p>
          <a:p>
            <a:pPr algn="just">
              <a:buFont typeface="Wingdings" pitchFamily="2" charset="2"/>
              <a:buChar char="q"/>
            </a:pPr>
            <a:r>
              <a:rPr lang="tr-TR" b="1" dirty="0" smtClean="0">
                <a:solidFill>
                  <a:srgbClr val="FF0000"/>
                </a:solidFill>
                <a:latin typeface="+mn-lt"/>
              </a:rPr>
              <a:t>İktisadi Mal ve Hizmetlerin Üretildiği Birim Olarak İşletme</a:t>
            </a:r>
          </a:p>
          <a:p>
            <a:pPr algn="just">
              <a:buNone/>
            </a:pPr>
            <a:r>
              <a:rPr lang="tr-TR" dirty="0" smtClean="0">
                <a:latin typeface="+mn-lt"/>
              </a:rPr>
              <a:t>	</a:t>
            </a:r>
            <a:r>
              <a:rPr lang="tr-TR" b="1" u="sng" dirty="0" smtClean="0">
                <a:solidFill>
                  <a:srgbClr val="FF0000"/>
                </a:solidFill>
                <a:latin typeface="+mn-lt"/>
              </a:rPr>
              <a:t>Bir Bilim Dalı Olarak İşletme</a:t>
            </a:r>
          </a:p>
          <a:p>
            <a:pPr algn="just"/>
            <a:r>
              <a:rPr lang="tr-TR" dirty="0" smtClean="0">
                <a:latin typeface="+mn-lt"/>
              </a:rPr>
              <a:t>İşletme biliminin inceleme ve araştırma konusunu işletmeler oluşturur. İşletme bilimi işletmelerin iç ve dış çevresindeki olayları inceleme, bunların nedenlerini araştırma, açıklama ve belirli ilkeleri ortaya koyma amaçlarını taşımaktadır.</a:t>
            </a:r>
            <a:endParaRPr lang="tr-TR" dirty="0">
              <a:latin typeface="+mn-lt"/>
            </a:endParaRPr>
          </a:p>
        </p:txBody>
      </p:sp>
    </p:spTree>
    <p:extLst>
      <p:ext uri="{BB962C8B-B14F-4D97-AF65-F5344CB8AC3E}">
        <p14:creationId xmlns:p14="http://schemas.microsoft.com/office/powerpoint/2010/main" val="1730003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1544" y="620688"/>
            <a:ext cx="8229600" cy="4320480"/>
          </a:xfrm>
        </p:spPr>
        <p:txBody>
          <a:bodyPr>
            <a:normAutofit fontScale="92500" lnSpcReduction="20000"/>
          </a:bodyPr>
          <a:lstStyle/>
          <a:p>
            <a:pPr>
              <a:buNone/>
            </a:pPr>
            <a:r>
              <a:rPr lang="tr-TR" b="1" dirty="0" smtClean="0">
                <a:latin typeface="+mn-lt"/>
              </a:rPr>
              <a:t>	</a:t>
            </a:r>
            <a:endParaRPr lang="tr-TR" b="1" u="sng" dirty="0" smtClean="0">
              <a:solidFill>
                <a:srgbClr val="FF0000"/>
              </a:solidFill>
              <a:latin typeface="+mn-lt"/>
            </a:endParaRPr>
          </a:p>
          <a:p>
            <a:r>
              <a:rPr lang="tr-TR" dirty="0" smtClean="0">
                <a:latin typeface="+mn-lt"/>
              </a:rPr>
              <a:t>İşletmenin iç çevresi olarak işletme içinde bulunan aktörler kabul edilebilir. İşletme sahipleri, ortaklar, yöneticiler ve çalışanlar bu grup içinde yer alır. Bazı aile işletmelerinde, işletme sahibi ile yönetici aynı kişidir. Bu durumda girişimcilik ve yöneticilik görevleri aynı kişide toplanmıştır. </a:t>
            </a:r>
          </a:p>
          <a:p>
            <a:r>
              <a:rPr lang="tr-TR" dirty="0" smtClean="0">
                <a:latin typeface="+mn-lt"/>
              </a:rPr>
              <a:t>Nispeten küçük işletmelerde bu durum normal karşılansa da büyük, kurumsal, çok ortaklı işletmelerde yönetici ve girişimcinin “aynı” kişi olması doğru değildir. Nitekim </a:t>
            </a:r>
            <a:r>
              <a:rPr lang="tr-TR" b="1" u="sng" dirty="0" smtClean="0">
                <a:solidFill>
                  <a:srgbClr val="FF0000"/>
                </a:solidFill>
                <a:latin typeface="+mn-lt"/>
              </a:rPr>
              <a:t>kurumsal yönetim (</a:t>
            </a:r>
            <a:r>
              <a:rPr lang="tr-TR" b="1" u="sng" dirty="0" err="1" smtClean="0">
                <a:solidFill>
                  <a:srgbClr val="FF0000"/>
                </a:solidFill>
                <a:latin typeface="+mn-lt"/>
              </a:rPr>
              <a:t>corporate</a:t>
            </a:r>
            <a:r>
              <a:rPr lang="tr-TR" b="1" u="sng" dirty="0" smtClean="0">
                <a:solidFill>
                  <a:srgbClr val="FF0000"/>
                </a:solidFill>
                <a:latin typeface="+mn-lt"/>
              </a:rPr>
              <a:t> </a:t>
            </a:r>
            <a:r>
              <a:rPr lang="tr-TR" b="1" u="sng" dirty="0" err="1" smtClean="0">
                <a:solidFill>
                  <a:srgbClr val="FF0000"/>
                </a:solidFill>
                <a:latin typeface="+mn-lt"/>
              </a:rPr>
              <a:t>governance</a:t>
            </a:r>
            <a:r>
              <a:rPr lang="tr-TR" b="1" u="sng" dirty="0" smtClean="0">
                <a:solidFill>
                  <a:srgbClr val="FF0000"/>
                </a:solidFill>
                <a:latin typeface="+mn-lt"/>
              </a:rPr>
              <a:t>) anlayışına </a:t>
            </a:r>
            <a:r>
              <a:rPr lang="tr-TR" dirty="0" smtClean="0">
                <a:latin typeface="+mn-lt"/>
              </a:rPr>
              <a:t>göre; hesap verenle, hesap soranın farklı kişiler olması gerekir.</a:t>
            </a:r>
            <a:endParaRPr lang="tr-TR" dirty="0">
              <a:latin typeface="+mn-lt"/>
            </a:endParaRPr>
          </a:p>
        </p:txBody>
      </p:sp>
      <p:pic>
        <p:nvPicPr>
          <p:cNvPr id="5" name="Picture 2" descr="http://onsector.com/wp-content/uploads/2015/01/10689904_1494230140832125_5770097230171363422_n1.png"/>
          <p:cNvPicPr>
            <a:picLocks noChangeAspect="1" noChangeArrowheads="1"/>
          </p:cNvPicPr>
          <p:nvPr/>
        </p:nvPicPr>
        <p:blipFill>
          <a:blip r:embed="rId2" cstate="print"/>
          <a:srcRect b="12094"/>
          <a:stretch>
            <a:fillRect/>
          </a:stretch>
        </p:blipFill>
        <p:spPr bwMode="auto">
          <a:xfrm>
            <a:off x="2423592" y="4365105"/>
            <a:ext cx="6984776" cy="2220883"/>
          </a:xfrm>
          <a:prstGeom prst="rect">
            <a:avLst/>
          </a:prstGeom>
          <a:noFill/>
        </p:spPr>
      </p:pic>
      <p:sp>
        <p:nvSpPr>
          <p:cNvPr id="6" name="1 Başlık"/>
          <p:cNvSpPr>
            <a:spLocks noGrp="1"/>
          </p:cNvSpPr>
          <p:nvPr>
            <p:ph type="title"/>
          </p:nvPr>
        </p:nvSpPr>
        <p:spPr>
          <a:xfrm>
            <a:off x="1991544" y="188640"/>
            <a:ext cx="8003232" cy="778098"/>
          </a:xfrm>
        </p:spPr>
        <p:txBody>
          <a:bodyPr>
            <a:normAutofit/>
          </a:bodyPr>
          <a:lstStyle/>
          <a:p>
            <a:r>
              <a:rPr lang="tr-TR" sz="3200" b="1" u="sng" dirty="0">
                <a:solidFill>
                  <a:srgbClr val="FF0000"/>
                </a:solidFill>
                <a:latin typeface="+mn-lt"/>
              </a:rPr>
              <a:t>İşletmenin İç Çevresi</a:t>
            </a:r>
            <a:endParaRPr lang="tr-TR" sz="3200" dirty="0">
              <a:latin typeface="+mn-lt"/>
            </a:endParaRPr>
          </a:p>
        </p:txBody>
      </p:sp>
    </p:spTree>
    <p:extLst>
      <p:ext uri="{BB962C8B-B14F-4D97-AF65-F5344CB8AC3E}">
        <p14:creationId xmlns:p14="http://schemas.microsoft.com/office/powerpoint/2010/main" val="2837106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19536" y="1484785"/>
            <a:ext cx="8229600" cy="5073427"/>
          </a:xfrm>
        </p:spPr>
        <p:txBody>
          <a:bodyPr>
            <a:normAutofit fontScale="92500" lnSpcReduction="20000"/>
          </a:bodyPr>
          <a:lstStyle/>
          <a:p>
            <a:pPr>
              <a:buNone/>
            </a:pPr>
            <a:r>
              <a:rPr lang="tr-TR" b="1" dirty="0" smtClean="0">
                <a:latin typeface="+mn-lt"/>
              </a:rPr>
              <a:t>	</a:t>
            </a:r>
            <a:r>
              <a:rPr lang="tr-TR" b="1" u="sng" dirty="0" smtClean="0">
                <a:solidFill>
                  <a:srgbClr val="FF0000"/>
                </a:solidFill>
                <a:latin typeface="+mn-lt"/>
              </a:rPr>
              <a:t>İşletme Sahipleri, Ortaklar</a:t>
            </a:r>
          </a:p>
          <a:p>
            <a:pPr algn="just"/>
            <a:r>
              <a:rPr lang="tr-TR" dirty="0" smtClean="0">
                <a:latin typeface="+mn-lt"/>
              </a:rPr>
              <a:t>İşletme sahipleri ve hissedarları işletmenin kuruluşundan itibaren işletme ile etkileşim halindedirler ve beklentileri fazladır. İşletme sahipleri ve hissedarlar kuruluş aşamasında sağladıkları sermayenin kısa sürede kendilerine dönüşlerini beklerler. Bu nedenle sermayelerinin takibini sağlamak ve sermayelerinden kâr elde edebilmek için işletme ile sürekli bir etkileşim içinde bulunurlar.</a:t>
            </a:r>
          </a:p>
          <a:p>
            <a:pPr algn="just"/>
            <a:r>
              <a:rPr lang="tr-TR" dirty="0" smtClean="0">
                <a:latin typeface="+mn-lt"/>
              </a:rPr>
              <a:t>İşletme sahipleri ortak oldukları işletmenin verimli çalışmasını, işletme kaynaklarından yeterli düzeyde faydalanabilmeyi (ortaklıkları oranında kâr payı almak-temettü almak), işletme tarafından sürekli bilgilendirilmeyi ve işletmenin itibarının yüksek olmasını beklerler.</a:t>
            </a:r>
            <a:endParaRPr lang="tr-TR" dirty="0">
              <a:latin typeface="+mn-lt"/>
            </a:endParaRPr>
          </a:p>
        </p:txBody>
      </p:sp>
      <p:sp>
        <p:nvSpPr>
          <p:cNvPr id="4" name="1 Başlık"/>
          <p:cNvSpPr>
            <a:spLocks noGrp="1"/>
          </p:cNvSpPr>
          <p:nvPr>
            <p:ph type="title"/>
          </p:nvPr>
        </p:nvSpPr>
        <p:spPr>
          <a:xfrm>
            <a:off x="1991544" y="188640"/>
            <a:ext cx="8003232" cy="778098"/>
          </a:xfrm>
        </p:spPr>
        <p:txBody>
          <a:bodyPr>
            <a:normAutofit/>
          </a:bodyPr>
          <a:lstStyle/>
          <a:p>
            <a:r>
              <a:rPr lang="tr-TR" sz="3200" b="1" u="sng" dirty="0">
                <a:solidFill>
                  <a:srgbClr val="FF0000"/>
                </a:solidFill>
                <a:latin typeface="+mn-lt"/>
              </a:rPr>
              <a:t>İşletmenin İç Çevresi</a:t>
            </a:r>
            <a:endParaRPr lang="tr-TR" sz="3200" dirty="0">
              <a:latin typeface="+mn-lt"/>
            </a:endParaRPr>
          </a:p>
        </p:txBody>
      </p:sp>
      <p:pic>
        <p:nvPicPr>
          <p:cNvPr id="61442" name="Picture 2" descr="http://23daps42d4g822ubuj3etiws15ld.wpengine.netdna-cdn.com/wp-content/uploads/2011/12/Ortaklik-225x241.jpg"/>
          <p:cNvPicPr>
            <a:picLocks noChangeAspect="1" noChangeArrowheads="1"/>
          </p:cNvPicPr>
          <p:nvPr/>
        </p:nvPicPr>
        <p:blipFill>
          <a:blip r:embed="rId2" cstate="print"/>
          <a:srcRect/>
          <a:stretch>
            <a:fillRect/>
          </a:stretch>
        </p:blipFill>
        <p:spPr bwMode="auto">
          <a:xfrm>
            <a:off x="1847528" y="188640"/>
            <a:ext cx="1944216" cy="12221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444" name="Picture 4" descr="http://4.bp.blogspot.com/-CPEJBPTnTF0/T3qaJnfysaI/AAAAAAAAAr8/TeeUsNRpRXU/s1600/ortaklik_yapisi_img.gif"/>
          <p:cNvPicPr>
            <a:picLocks noChangeAspect="1" noChangeArrowheads="1"/>
          </p:cNvPicPr>
          <p:nvPr/>
        </p:nvPicPr>
        <p:blipFill>
          <a:blip r:embed="rId3" cstate="print"/>
          <a:srcRect/>
          <a:stretch>
            <a:fillRect/>
          </a:stretch>
        </p:blipFill>
        <p:spPr bwMode="auto">
          <a:xfrm>
            <a:off x="8112225" y="476672"/>
            <a:ext cx="2078511" cy="1125860"/>
          </a:xfrm>
          <a:prstGeom prst="rect">
            <a:avLst/>
          </a:prstGeom>
          <a:noFill/>
        </p:spPr>
      </p:pic>
    </p:spTree>
    <p:extLst>
      <p:ext uri="{BB962C8B-B14F-4D97-AF65-F5344CB8AC3E}">
        <p14:creationId xmlns:p14="http://schemas.microsoft.com/office/powerpoint/2010/main" val="3339250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351584" y="188640"/>
            <a:ext cx="8316416" cy="868958"/>
          </a:xfrm>
        </p:spPr>
        <p:txBody>
          <a:bodyPr>
            <a:normAutofit/>
          </a:bodyPr>
          <a:lstStyle/>
          <a:p>
            <a:pPr algn="l"/>
            <a:r>
              <a:rPr lang="tr-TR" sz="3200" b="1" u="sng" dirty="0">
                <a:solidFill>
                  <a:srgbClr val="FF0000"/>
                </a:solidFill>
                <a:latin typeface="+mn-lt"/>
              </a:rPr>
              <a:t>İşletmenin İç Çevresi</a:t>
            </a:r>
            <a:endParaRPr lang="tr-TR" sz="3200" dirty="0">
              <a:latin typeface="+mn-lt"/>
            </a:endParaRPr>
          </a:p>
        </p:txBody>
      </p:sp>
      <p:sp>
        <p:nvSpPr>
          <p:cNvPr id="3" name="2 İçerik Yer Tutucusu"/>
          <p:cNvSpPr>
            <a:spLocks noGrp="1"/>
          </p:cNvSpPr>
          <p:nvPr>
            <p:ph idx="1"/>
          </p:nvPr>
        </p:nvSpPr>
        <p:spPr>
          <a:xfrm>
            <a:off x="1981200" y="1268760"/>
            <a:ext cx="8229600" cy="5040560"/>
          </a:xfrm>
        </p:spPr>
        <p:txBody>
          <a:bodyPr>
            <a:normAutofit fontScale="85000" lnSpcReduction="20000"/>
          </a:bodyPr>
          <a:lstStyle/>
          <a:p>
            <a:pPr>
              <a:buNone/>
            </a:pPr>
            <a:r>
              <a:rPr lang="tr-TR" b="1" dirty="0" smtClean="0">
                <a:latin typeface="+mn-lt"/>
              </a:rPr>
              <a:t>	</a:t>
            </a:r>
            <a:r>
              <a:rPr lang="tr-TR" b="1" u="sng" dirty="0" smtClean="0">
                <a:solidFill>
                  <a:srgbClr val="FF0000"/>
                </a:solidFill>
                <a:latin typeface="+mn-lt"/>
              </a:rPr>
              <a:t>İşletme Çalışanları</a:t>
            </a:r>
          </a:p>
          <a:p>
            <a:pPr>
              <a:buNone/>
            </a:pPr>
            <a:endParaRPr lang="tr-TR" b="1" u="sng" dirty="0" smtClean="0">
              <a:solidFill>
                <a:srgbClr val="FF0000"/>
              </a:solidFill>
              <a:latin typeface="+mn-lt"/>
            </a:endParaRPr>
          </a:p>
          <a:p>
            <a:pPr algn="just"/>
            <a:r>
              <a:rPr lang="tr-TR" dirty="0" smtClean="0">
                <a:latin typeface="+mn-lt"/>
              </a:rPr>
              <a:t>İşletmelerin amaçlarına ulaşabilmeleri için farklı becerilere ve uzmanlıklara sahip çalışanlar istihdam etmeleri gerekir. işletmeler için iş gücü rekabette önemli bir koşuldur. İşletmeler deneyimli ve başarılı iş gücünü kullanarak rekabette üstünlük sağlamak isterler. Bu nedenle nitelikli çalışanların işletmeye kazandırılması önemlidir. İşletmeler eğitimler aracılığıyla hali hazırdaki çalışanlarının niteliklerini korumaya çalışırlar.</a:t>
            </a:r>
          </a:p>
          <a:p>
            <a:pPr algn="just"/>
            <a:r>
              <a:rPr lang="tr-TR" dirty="0" smtClean="0">
                <a:latin typeface="+mn-lt"/>
              </a:rPr>
              <a:t>Aslında işletmeyi işletme yapan çalışanlardır. Yoksa işletmenin binası, kullandığı teçhizatlar, makineler, bilgisayarlar kolayca değiştirilebilir. En azından uygun fonları bulan her girişimci istediği “modern” işletmeyi kurabilir. Ancak o işletmeyi rekabette öne geçiren çalışanların “hayal gücüdür”. Bu yüzden önemli olan işletmeyi bir yerlere getirecek, rekabette öne çıkaracak nitelikleri çalışanları bulmaktır.</a:t>
            </a:r>
            <a:endParaRPr lang="tr-TR" dirty="0">
              <a:latin typeface="+mn-lt"/>
            </a:endParaRPr>
          </a:p>
        </p:txBody>
      </p:sp>
      <p:pic>
        <p:nvPicPr>
          <p:cNvPr id="60418" name="Picture 2" descr="http://www.zirvedenhaber.com/wp-content/uploads/2015/02/s%C4%B1navs%C4%B1z-memuriyet-hakk%C4%B1.jpg"/>
          <p:cNvPicPr>
            <a:picLocks noChangeAspect="1" noChangeArrowheads="1"/>
          </p:cNvPicPr>
          <p:nvPr/>
        </p:nvPicPr>
        <p:blipFill>
          <a:blip r:embed="rId2" cstate="print"/>
          <a:srcRect/>
          <a:stretch>
            <a:fillRect/>
          </a:stretch>
        </p:blipFill>
        <p:spPr bwMode="auto">
          <a:xfrm>
            <a:off x="6168008" y="476673"/>
            <a:ext cx="4032448" cy="1200133"/>
          </a:xfrm>
          <a:prstGeom prst="rect">
            <a:avLst/>
          </a:prstGeom>
          <a:noFill/>
        </p:spPr>
      </p:pic>
    </p:spTree>
    <p:extLst>
      <p:ext uri="{BB962C8B-B14F-4D97-AF65-F5344CB8AC3E}">
        <p14:creationId xmlns:p14="http://schemas.microsoft.com/office/powerpoint/2010/main" val="2070931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412777"/>
            <a:ext cx="8229600" cy="4713387"/>
          </a:xfrm>
        </p:spPr>
        <p:txBody>
          <a:bodyPr>
            <a:normAutofit fontScale="70000" lnSpcReduction="20000"/>
          </a:bodyPr>
          <a:lstStyle/>
          <a:p>
            <a:pPr>
              <a:buNone/>
            </a:pPr>
            <a:r>
              <a:rPr lang="tr-TR" sz="3800" b="1" u="sng" dirty="0">
                <a:solidFill>
                  <a:srgbClr val="FF0000"/>
                </a:solidFill>
              </a:rPr>
              <a:t>Ücret ve İş Yaşamı Kalitesi</a:t>
            </a:r>
          </a:p>
          <a:p>
            <a:r>
              <a:rPr lang="tr-TR" dirty="0" smtClean="0">
                <a:latin typeface="+mn-lt"/>
              </a:rPr>
              <a:t>İşletmelerde çalışan ve işletme arasında en önemli ilişki “ücret” konusunda ortaya çıkmaktadır. Ücret ve iş koşulları ile ilgili ilişkiler yazılı olarak ve yasal düzenlemeler ile belirlenmiştir. işletme ve çalışanlar arası ilişkiler işletme beklentilerinin ve çalışan isteklerinin karşılandığı sürece sağlıklı biçimde devam eder. </a:t>
            </a:r>
          </a:p>
          <a:p>
            <a:r>
              <a:rPr lang="tr-TR" dirty="0" smtClean="0">
                <a:latin typeface="+mn-lt"/>
              </a:rPr>
              <a:t>Nitelikli çalışanlar iyi ücret ve iş güvencesinin yanında çalıştıkları yerin iş yaşamı kalitesinin yüksek olmasını isterler. iş yaşamı kalitesi yüksek bir işyerinde insanlar birbirine “Hanım, Bey” diye hitap eder, bir şey istediğinde “lütfen” der, “rica ederim” der, fiillerin sonuna “-misin, -mısın” eklerini getirir. Yıllık izin sürelerinin, </a:t>
            </a:r>
            <a:r>
              <a:rPr lang="da-DK" dirty="0" smtClean="0">
                <a:latin typeface="+mn-lt"/>
              </a:rPr>
              <a:t>her gün yiyecekleri yemeğin kalori miktarının, evlerine gidecekleri servisin</a:t>
            </a:r>
            <a:r>
              <a:rPr lang="tr-TR" dirty="0" smtClean="0">
                <a:latin typeface="+mn-lt"/>
              </a:rPr>
              <a:t> güzergâhının, hastalandıklarında tedavi olacakları yerin, fazla mesaiye kaldıklarında alacakları ek ücretin önceden belirli olması vb. konular iş yaşamı kalitesinin göstergeleri arasında sayılabilir.</a:t>
            </a:r>
          </a:p>
          <a:p>
            <a:r>
              <a:rPr lang="tr-TR" dirty="0" smtClean="0">
                <a:latin typeface="+mn-lt"/>
              </a:rPr>
              <a:t>Patron ve üst yöneticiler nitelikli çalışanları işletmelerine çekmek ve işletmelerinde tutmak için bu sayılan işletmelerindeki zemine, iş yaşamı kalitesine özen göstermek zorundadır.</a:t>
            </a:r>
            <a:endParaRPr lang="tr-TR" dirty="0">
              <a:latin typeface="+mn-lt"/>
            </a:endParaRPr>
          </a:p>
        </p:txBody>
      </p:sp>
      <p:sp>
        <p:nvSpPr>
          <p:cNvPr id="4" name="1 Başlık"/>
          <p:cNvSpPr>
            <a:spLocks noGrp="1"/>
          </p:cNvSpPr>
          <p:nvPr>
            <p:ph type="title"/>
          </p:nvPr>
        </p:nvSpPr>
        <p:spPr>
          <a:xfrm>
            <a:off x="2135560" y="332656"/>
            <a:ext cx="8229600" cy="1143000"/>
          </a:xfrm>
        </p:spPr>
        <p:txBody>
          <a:bodyPr>
            <a:normAutofit/>
          </a:bodyPr>
          <a:lstStyle/>
          <a:p>
            <a:r>
              <a:rPr lang="tr-TR" sz="3200" b="1" u="sng" dirty="0">
                <a:solidFill>
                  <a:srgbClr val="FF0000"/>
                </a:solidFill>
                <a:latin typeface="+mn-lt"/>
              </a:rPr>
              <a:t>İşletmenin İç Çevresi</a:t>
            </a:r>
            <a:endParaRPr lang="tr-TR" sz="3200" dirty="0">
              <a:latin typeface="+mn-lt"/>
            </a:endParaRPr>
          </a:p>
        </p:txBody>
      </p:sp>
      <p:pic>
        <p:nvPicPr>
          <p:cNvPr id="63490" name="Picture 2" descr="http://akademikperspektif.com/wp-content/uploads/2014/08/ucret-yonetimi.jpg"/>
          <p:cNvPicPr>
            <a:picLocks noChangeAspect="1" noChangeArrowheads="1"/>
          </p:cNvPicPr>
          <p:nvPr/>
        </p:nvPicPr>
        <p:blipFill>
          <a:blip r:embed="rId2" cstate="print"/>
          <a:srcRect/>
          <a:stretch>
            <a:fillRect/>
          </a:stretch>
        </p:blipFill>
        <p:spPr bwMode="auto">
          <a:xfrm>
            <a:off x="8184232" y="332656"/>
            <a:ext cx="2112354" cy="1080120"/>
          </a:xfrm>
          <a:prstGeom prst="rect">
            <a:avLst/>
          </a:prstGeom>
          <a:noFill/>
        </p:spPr>
      </p:pic>
      <p:pic>
        <p:nvPicPr>
          <p:cNvPr id="63492" name="Picture 4" descr="http://logojguarik.com/wp-content/uploads/2015/02/Ucret.jpg"/>
          <p:cNvPicPr>
            <a:picLocks noChangeAspect="1" noChangeArrowheads="1"/>
          </p:cNvPicPr>
          <p:nvPr/>
        </p:nvPicPr>
        <p:blipFill>
          <a:blip r:embed="rId3" cstate="print"/>
          <a:srcRect/>
          <a:stretch>
            <a:fillRect/>
          </a:stretch>
        </p:blipFill>
        <p:spPr bwMode="auto">
          <a:xfrm>
            <a:off x="1847529" y="188641"/>
            <a:ext cx="1351435" cy="11627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84253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692696"/>
            <a:ext cx="8229600" cy="5832648"/>
          </a:xfrm>
        </p:spPr>
        <p:txBody>
          <a:bodyPr>
            <a:noAutofit/>
          </a:bodyPr>
          <a:lstStyle/>
          <a:p>
            <a:pPr algn="just"/>
            <a:endParaRPr lang="tr-TR" sz="1800" dirty="0"/>
          </a:p>
          <a:p>
            <a:pPr algn="just">
              <a:buNone/>
            </a:pPr>
            <a:r>
              <a:rPr lang="tr-TR" sz="1800" dirty="0"/>
              <a:t>	</a:t>
            </a:r>
            <a:r>
              <a:rPr lang="tr-TR" sz="1800" b="1" u="sng" dirty="0">
                <a:solidFill>
                  <a:srgbClr val="FF0000"/>
                </a:solidFill>
              </a:rPr>
              <a:t>Yöneticiler</a:t>
            </a:r>
          </a:p>
          <a:p>
            <a:pPr algn="just"/>
            <a:r>
              <a:rPr lang="tr-TR" sz="1800" dirty="0"/>
              <a:t>Yöneticiler, işletmenin yönetimini üstlenmiş olan ancak girişimcinin isteğiyle ücret karşılığı çalışan kişilerdir. Bu nedenle yöneticiler girişimcilerin istekleri doğrultusunda hareket ederler ve girişimci - çalışan arası iletişimde aracılık yaparlar. Çalışanlar iş ile ilişkilerinde yöneticilerle iletişime geçerler. Çalışanlar ve tüketiciler açısından bakıldığında yöneticiler, isteklerini gerçekleştirebilecek kişiler gibi gözükseler de yöneticilerin sınırları ancak girişimcinin belirlediği kadar olduğu unutulmamalıdır.</a:t>
            </a:r>
          </a:p>
          <a:p>
            <a:pPr algn="just"/>
            <a:r>
              <a:rPr lang="tr-TR" sz="1800" dirty="0"/>
              <a:t>Yöneticiler de diğer çalışanlar gibi emeklerinin karşılığı olan ücret konusunda işletme sahipleri ile ilişki halindedirler. işletme sahipleri yöneticilerden etkili ve verimli çalışma beklerken, yöneticiler de iş sahiplerinin beklentilerini diğer çalışanları yönlendirerek ve koordine ederek yerine getirmeye çalışırlar. </a:t>
            </a:r>
          </a:p>
          <a:p>
            <a:pPr algn="just"/>
            <a:r>
              <a:rPr lang="tr-TR" sz="1800" dirty="0"/>
              <a:t>Bazen de özellikle küçük aile işletmelerinde girişimci olan kişi (patron), aynı zamanda işin başında olan yönetici olabilir. Ancak bu durumda hem yürütme, hem de denetim fonksiyonunu aynı kişinin yürütmesi sağlıklı bir durum değildir. işi yapanlarla, denetleyenlerin farklı otoriteler olmasına </a:t>
            </a:r>
            <a:r>
              <a:rPr lang="tr-TR" sz="1800" b="1" u="sng" dirty="0">
                <a:solidFill>
                  <a:srgbClr val="FF0000"/>
                </a:solidFill>
              </a:rPr>
              <a:t>“Kurumsal Yönetim” </a:t>
            </a:r>
            <a:r>
              <a:rPr lang="tr-TR" sz="1800" dirty="0"/>
              <a:t>adı verilir. Başka bir ifa</a:t>
            </a:r>
            <a:r>
              <a:rPr lang="en-US" sz="1800" dirty="0" err="1"/>
              <a:t>deyle</a:t>
            </a:r>
            <a:r>
              <a:rPr lang="en-US" sz="1800" dirty="0"/>
              <a:t> </a:t>
            </a:r>
            <a:r>
              <a:rPr lang="en-US" sz="1800" dirty="0" err="1"/>
              <a:t>kurumsal</a:t>
            </a:r>
            <a:r>
              <a:rPr lang="en-US" sz="1800" dirty="0"/>
              <a:t> </a:t>
            </a:r>
            <a:r>
              <a:rPr lang="en-US" sz="1800" dirty="0" err="1"/>
              <a:t>yönetim</a:t>
            </a:r>
            <a:r>
              <a:rPr lang="en-US" sz="1800" dirty="0"/>
              <a:t> (corporate governance) </a:t>
            </a:r>
            <a:r>
              <a:rPr lang="en-US" sz="1800" dirty="0" err="1"/>
              <a:t>işletmedeki</a:t>
            </a:r>
            <a:r>
              <a:rPr lang="en-US" sz="1800" dirty="0"/>
              <a:t> </a:t>
            </a:r>
            <a:r>
              <a:rPr lang="en-US" sz="1800" dirty="0" err="1"/>
              <a:t>söz</a:t>
            </a:r>
            <a:r>
              <a:rPr lang="en-US" sz="1800" dirty="0"/>
              <a:t> </a:t>
            </a:r>
            <a:r>
              <a:rPr lang="en-US" sz="1800" dirty="0" err="1"/>
              <a:t>sahipleri</a:t>
            </a:r>
            <a:r>
              <a:rPr lang="en-US" sz="1800" dirty="0"/>
              <a:t> </a:t>
            </a:r>
            <a:r>
              <a:rPr lang="en-US" sz="1800" dirty="0" err="1"/>
              <a:t>ile</a:t>
            </a:r>
            <a:r>
              <a:rPr lang="en-US" sz="1800" dirty="0"/>
              <a:t> </a:t>
            </a:r>
            <a:r>
              <a:rPr lang="en-US" sz="1800" dirty="0" err="1"/>
              <a:t>hak</a:t>
            </a:r>
            <a:r>
              <a:rPr lang="tr-TR" sz="1800" dirty="0"/>
              <a:t> sahipleri arasındaki ilişkilerin düzenlenmesidir.</a:t>
            </a:r>
            <a:endParaRPr lang="tr-TR" sz="1800" dirty="0"/>
          </a:p>
        </p:txBody>
      </p:sp>
      <p:sp>
        <p:nvSpPr>
          <p:cNvPr id="4" name="1 Başlık"/>
          <p:cNvSpPr>
            <a:spLocks noGrp="1"/>
          </p:cNvSpPr>
          <p:nvPr>
            <p:ph type="title"/>
          </p:nvPr>
        </p:nvSpPr>
        <p:spPr>
          <a:xfrm>
            <a:off x="1991544" y="332656"/>
            <a:ext cx="8229600" cy="648072"/>
          </a:xfrm>
        </p:spPr>
        <p:txBody>
          <a:bodyPr>
            <a:normAutofit/>
          </a:bodyPr>
          <a:lstStyle/>
          <a:p>
            <a:r>
              <a:rPr lang="tr-TR" sz="2800" b="1" u="sng" dirty="0">
                <a:solidFill>
                  <a:srgbClr val="FF0000"/>
                </a:solidFill>
                <a:latin typeface="+mn-lt"/>
              </a:rPr>
              <a:t>İşletmenin İç Çevresi</a:t>
            </a:r>
            <a:endParaRPr lang="tr-TR" sz="2800" dirty="0">
              <a:latin typeface="+mn-lt"/>
            </a:endParaRPr>
          </a:p>
        </p:txBody>
      </p:sp>
      <p:pic>
        <p:nvPicPr>
          <p:cNvPr id="33794" name="Picture 2" descr="http://www.designadinblogg.se/wp-content/uploads/2012/01/lumaxart-300x300.jpg"/>
          <p:cNvPicPr>
            <a:picLocks noChangeAspect="1" noChangeArrowheads="1"/>
          </p:cNvPicPr>
          <p:nvPr/>
        </p:nvPicPr>
        <p:blipFill>
          <a:blip r:embed="rId2" cstate="print"/>
          <a:srcRect/>
          <a:stretch>
            <a:fillRect/>
          </a:stretch>
        </p:blipFill>
        <p:spPr bwMode="auto">
          <a:xfrm>
            <a:off x="8688288" y="116632"/>
            <a:ext cx="1201316" cy="1201316"/>
          </a:xfrm>
          <a:prstGeom prst="rect">
            <a:avLst/>
          </a:prstGeom>
          <a:noFill/>
        </p:spPr>
      </p:pic>
    </p:spTree>
    <p:extLst>
      <p:ext uri="{BB962C8B-B14F-4D97-AF65-F5344CB8AC3E}">
        <p14:creationId xmlns:p14="http://schemas.microsoft.com/office/powerpoint/2010/main" val="13150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35560" y="332656"/>
            <a:ext cx="8229600" cy="1143000"/>
          </a:xfrm>
        </p:spPr>
        <p:txBody>
          <a:bodyPr>
            <a:normAutofit/>
          </a:bodyPr>
          <a:lstStyle/>
          <a:p>
            <a:r>
              <a:rPr lang="tr-TR" sz="3200" b="1" u="sng" dirty="0">
                <a:solidFill>
                  <a:srgbClr val="FF0000"/>
                </a:solidFill>
                <a:latin typeface="+mn-lt"/>
              </a:rPr>
              <a:t>İşletmenin </a:t>
            </a:r>
            <a:r>
              <a:rPr lang="tr-TR" sz="3200" b="1" u="sng" dirty="0" err="1">
                <a:solidFill>
                  <a:srgbClr val="FF0000"/>
                </a:solidFill>
                <a:latin typeface="+mn-lt"/>
              </a:rPr>
              <a:t>Sektörel</a:t>
            </a:r>
            <a:r>
              <a:rPr lang="tr-TR" sz="3200" b="1" u="sng" dirty="0">
                <a:solidFill>
                  <a:srgbClr val="FF0000"/>
                </a:solidFill>
                <a:latin typeface="+mn-lt"/>
              </a:rPr>
              <a:t> Çevresi</a:t>
            </a:r>
            <a:endParaRPr lang="tr-TR" sz="3200" dirty="0">
              <a:latin typeface="+mn-lt"/>
            </a:endParaRPr>
          </a:p>
        </p:txBody>
      </p:sp>
      <p:sp>
        <p:nvSpPr>
          <p:cNvPr id="3" name="2 İçerik Yer Tutucusu"/>
          <p:cNvSpPr>
            <a:spLocks noGrp="1"/>
          </p:cNvSpPr>
          <p:nvPr>
            <p:ph idx="1"/>
          </p:nvPr>
        </p:nvSpPr>
        <p:spPr>
          <a:xfrm>
            <a:off x="1981200" y="1600201"/>
            <a:ext cx="6851104" cy="4525963"/>
          </a:xfrm>
        </p:spPr>
        <p:txBody>
          <a:bodyPr>
            <a:normAutofit fontScale="85000" lnSpcReduction="20000"/>
          </a:bodyPr>
          <a:lstStyle/>
          <a:p>
            <a:pPr algn="just"/>
            <a:r>
              <a:rPr lang="tr-TR" dirty="0" smtClean="0">
                <a:latin typeface="+mn-lt"/>
              </a:rPr>
              <a:t>İşletmeler bir yandan kendilerine kurulma ve işleyiş imkânı veren kişilere, diğer yandan ise faaliyetlerinin yönlendirileceği kişi ve kurumlara karşı sorumluklarını yerine getirmek amacıyla ilişki kurmak mecburiyetindedirler.</a:t>
            </a:r>
          </a:p>
          <a:p>
            <a:pPr algn="just"/>
            <a:r>
              <a:rPr lang="tr-TR" dirty="0" smtClean="0">
                <a:latin typeface="+mn-lt"/>
              </a:rPr>
              <a:t>İşletmenin faaliyetlerini sürdürebilmesi ve uzun süreler var olabilmesi için </a:t>
            </a:r>
            <a:r>
              <a:rPr lang="tr-TR" dirty="0" err="1" smtClean="0">
                <a:latin typeface="+mn-lt"/>
              </a:rPr>
              <a:t>sektörel</a:t>
            </a:r>
            <a:r>
              <a:rPr lang="tr-TR" dirty="0" smtClean="0">
                <a:latin typeface="+mn-lt"/>
              </a:rPr>
              <a:t> çevreleri ile yakın ilişkiler kurması çok önemlidir. İşletmelerin </a:t>
            </a:r>
            <a:r>
              <a:rPr lang="tr-TR" dirty="0" err="1" smtClean="0">
                <a:latin typeface="+mn-lt"/>
              </a:rPr>
              <a:t>sektörel</a:t>
            </a:r>
            <a:r>
              <a:rPr lang="tr-TR" dirty="0" smtClean="0">
                <a:latin typeface="+mn-lt"/>
              </a:rPr>
              <a:t> çevresi dört başlık altında toplanabilir:</a:t>
            </a:r>
          </a:p>
          <a:p>
            <a:r>
              <a:rPr lang="tr-TR" b="1" dirty="0" smtClean="0">
                <a:solidFill>
                  <a:srgbClr val="FF0000"/>
                </a:solidFill>
                <a:latin typeface="+mn-lt"/>
              </a:rPr>
              <a:t>Tüketiciler,</a:t>
            </a:r>
          </a:p>
          <a:p>
            <a:r>
              <a:rPr lang="tr-TR" b="1" dirty="0" smtClean="0">
                <a:solidFill>
                  <a:srgbClr val="FF0000"/>
                </a:solidFill>
                <a:latin typeface="+mn-lt"/>
              </a:rPr>
              <a:t>Tedarikçi işletmeler,</a:t>
            </a:r>
          </a:p>
          <a:p>
            <a:r>
              <a:rPr lang="tr-TR" b="1" dirty="0" smtClean="0">
                <a:solidFill>
                  <a:srgbClr val="FF0000"/>
                </a:solidFill>
                <a:latin typeface="+mn-lt"/>
              </a:rPr>
              <a:t>İkame ürünler,</a:t>
            </a:r>
          </a:p>
          <a:p>
            <a:r>
              <a:rPr lang="tr-TR" b="1" dirty="0" smtClean="0">
                <a:solidFill>
                  <a:srgbClr val="FF0000"/>
                </a:solidFill>
                <a:latin typeface="+mn-lt"/>
              </a:rPr>
              <a:t>Rakipler.</a:t>
            </a:r>
            <a:endParaRPr lang="tr-TR" b="1" dirty="0">
              <a:solidFill>
                <a:srgbClr val="FF0000"/>
              </a:solidFill>
              <a:latin typeface="+mn-lt"/>
            </a:endParaRPr>
          </a:p>
        </p:txBody>
      </p:sp>
      <p:pic>
        <p:nvPicPr>
          <p:cNvPr id="64514" name="Picture 2"/>
          <p:cNvPicPr>
            <a:picLocks noChangeAspect="1" noChangeArrowheads="1"/>
          </p:cNvPicPr>
          <p:nvPr/>
        </p:nvPicPr>
        <p:blipFill>
          <a:blip r:embed="rId2" cstate="print"/>
          <a:srcRect r="23001"/>
          <a:stretch>
            <a:fillRect/>
          </a:stretch>
        </p:blipFill>
        <p:spPr bwMode="auto">
          <a:xfrm>
            <a:off x="8904312" y="908720"/>
            <a:ext cx="1584176" cy="5544616"/>
          </a:xfrm>
          <a:prstGeom prst="rect">
            <a:avLst/>
          </a:prstGeom>
          <a:noFill/>
          <a:ln w="9525">
            <a:noFill/>
            <a:miter lim="800000"/>
            <a:headEnd/>
            <a:tailEnd/>
          </a:ln>
        </p:spPr>
      </p:pic>
      <p:pic>
        <p:nvPicPr>
          <p:cNvPr id="32770" name="Picture 2" descr="http://img6.mynet.com/ha7/fin/teknoloji.jpg"/>
          <p:cNvPicPr>
            <a:picLocks noChangeAspect="1" noChangeArrowheads="1"/>
          </p:cNvPicPr>
          <p:nvPr/>
        </p:nvPicPr>
        <p:blipFill>
          <a:blip r:embed="rId3" cstate="print"/>
          <a:srcRect/>
          <a:stretch>
            <a:fillRect/>
          </a:stretch>
        </p:blipFill>
        <p:spPr bwMode="auto">
          <a:xfrm>
            <a:off x="1991544" y="260648"/>
            <a:ext cx="1653020" cy="10961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96900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340768"/>
            <a:ext cx="8229600" cy="5256584"/>
          </a:xfrm>
        </p:spPr>
        <p:txBody>
          <a:bodyPr>
            <a:normAutofit fontScale="70000" lnSpcReduction="20000"/>
          </a:bodyPr>
          <a:lstStyle/>
          <a:p>
            <a:pPr>
              <a:buNone/>
            </a:pPr>
            <a:r>
              <a:rPr lang="tr-TR" b="1" u="sng" dirty="0" smtClean="0">
                <a:solidFill>
                  <a:srgbClr val="FF0000"/>
                </a:solidFill>
                <a:latin typeface="+mn-lt"/>
              </a:rPr>
              <a:t>Tüketiciler</a:t>
            </a:r>
          </a:p>
          <a:p>
            <a:pPr algn="just"/>
            <a:r>
              <a:rPr lang="tr-TR" dirty="0" smtClean="0">
                <a:latin typeface="+mn-lt"/>
              </a:rPr>
              <a:t>Tüketiciler, piyasada işletmeler tarafından sunulan ürünlerin potansiyel kullanıcılarıdır. Tüketiciler belirli ihtiyaçlarını ve isteklerini karşılamaya yönelik hareket ederler.</a:t>
            </a:r>
          </a:p>
          <a:p>
            <a:pPr algn="just"/>
            <a:r>
              <a:rPr lang="tr-TR" dirty="0" smtClean="0">
                <a:latin typeface="+mn-lt"/>
              </a:rPr>
              <a:t>Tüketiciler ürünü satın aldıklarında ise o işletmenin tüketicisi ve aynı zamanda müşterisi olurlar. </a:t>
            </a:r>
          </a:p>
          <a:p>
            <a:pPr algn="just"/>
            <a:r>
              <a:rPr lang="tr-TR" dirty="0" smtClean="0">
                <a:latin typeface="+mn-lt"/>
              </a:rPr>
              <a:t>Tüketiciler, bireysel tüketiciler olabileceği gibi endüstriyel tüketiciler de olabilir.</a:t>
            </a:r>
          </a:p>
          <a:p>
            <a:pPr algn="just"/>
            <a:r>
              <a:rPr lang="tr-TR" dirty="0" smtClean="0">
                <a:latin typeface="+mn-lt"/>
              </a:rPr>
              <a:t>Tüketiciler ile kurulacak ilişkiler işletmenin başarısını belirleyici olacaktır. </a:t>
            </a:r>
          </a:p>
          <a:p>
            <a:pPr algn="just"/>
            <a:r>
              <a:rPr lang="tr-TR" dirty="0" smtClean="0">
                <a:latin typeface="+mn-lt"/>
              </a:rPr>
              <a:t>Tüketiciler açısından işletme ile iletişim ürün veya hizmet satın alma ile oluşurken; işletme açısından ise iletişim tüketici ihtiyaç ve isteklerini saptamak ve değişimlerini belirleyerek yeni pazarlara yönelmek şeklinde olacaktır.</a:t>
            </a:r>
          </a:p>
          <a:p>
            <a:pPr algn="just"/>
            <a:r>
              <a:rPr lang="tr-TR" dirty="0" smtClean="0">
                <a:latin typeface="+mn-lt"/>
              </a:rPr>
              <a:t>Tüketiciler işletmelerden ihtiyaç ve isteklerine uygun ürün ve hizmet sunmasını beklerler. İşletme ise tüketicilerin bu ihtiyaç ve isteklerini karşılayarak pazarda yer sahibi olur. Bu nedenle işletme ve tüketici arasında iki taraf için de olumlu sonuçlar oluşturacak ilişkiler kurulması önemlidir .Genel olarak tüketicilerin işletmeden beklentisi kaliteli ürün ya da hizmeti ucuza almaktır.</a:t>
            </a:r>
            <a:endParaRPr lang="tr-TR" dirty="0">
              <a:latin typeface="+mn-lt"/>
            </a:endParaRPr>
          </a:p>
        </p:txBody>
      </p:sp>
      <p:sp>
        <p:nvSpPr>
          <p:cNvPr id="4" name="1 Başlık"/>
          <p:cNvSpPr>
            <a:spLocks noGrp="1"/>
          </p:cNvSpPr>
          <p:nvPr>
            <p:ph type="title"/>
          </p:nvPr>
        </p:nvSpPr>
        <p:spPr/>
        <p:txBody>
          <a:bodyPr>
            <a:normAutofit/>
          </a:bodyPr>
          <a:lstStyle/>
          <a:p>
            <a:r>
              <a:rPr lang="tr-TR" sz="3200" b="1" u="sng" dirty="0">
                <a:solidFill>
                  <a:srgbClr val="FF0000"/>
                </a:solidFill>
                <a:latin typeface="+mn-lt"/>
              </a:rPr>
              <a:t>İşletmenin </a:t>
            </a:r>
            <a:r>
              <a:rPr lang="tr-TR" sz="3200" b="1" u="sng" dirty="0" err="1">
                <a:solidFill>
                  <a:srgbClr val="FF0000"/>
                </a:solidFill>
                <a:latin typeface="+mn-lt"/>
              </a:rPr>
              <a:t>Sektörel</a:t>
            </a:r>
            <a:r>
              <a:rPr lang="tr-TR" sz="3200" b="1" u="sng" dirty="0">
                <a:solidFill>
                  <a:srgbClr val="FF0000"/>
                </a:solidFill>
                <a:latin typeface="+mn-lt"/>
              </a:rPr>
              <a:t> Çevresi</a:t>
            </a:r>
            <a:endParaRPr lang="tr-TR" sz="3200" dirty="0">
              <a:latin typeface="+mn-lt"/>
            </a:endParaRPr>
          </a:p>
        </p:txBody>
      </p:sp>
      <p:pic>
        <p:nvPicPr>
          <p:cNvPr id="31746" name="Picture 2" descr="http://tuketimdergisi.com/wp-content/uploads/2013/03/tuketici-haklari-kurumu.jpg"/>
          <p:cNvPicPr>
            <a:picLocks noChangeAspect="1" noChangeArrowheads="1"/>
          </p:cNvPicPr>
          <p:nvPr/>
        </p:nvPicPr>
        <p:blipFill>
          <a:blip r:embed="rId2" cstate="print"/>
          <a:srcRect/>
          <a:stretch>
            <a:fillRect/>
          </a:stretch>
        </p:blipFill>
        <p:spPr bwMode="auto">
          <a:xfrm>
            <a:off x="1775520" y="188640"/>
            <a:ext cx="1440160" cy="1080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93024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buNone/>
            </a:pPr>
            <a:r>
              <a:rPr lang="tr-TR" b="1" dirty="0" smtClean="0">
                <a:solidFill>
                  <a:srgbClr val="FF0000"/>
                </a:solidFill>
                <a:latin typeface="+mn-lt"/>
              </a:rPr>
              <a:t>	</a:t>
            </a:r>
            <a:r>
              <a:rPr lang="tr-TR" b="1" u="sng" dirty="0" smtClean="0">
                <a:solidFill>
                  <a:srgbClr val="FF0000"/>
                </a:solidFill>
                <a:latin typeface="+mn-lt"/>
              </a:rPr>
              <a:t>Tedarikçiler</a:t>
            </a:r>
          </a:p>
          <a:p>
            <a:r>
              <a:rPr lang="tr-TR" dirty="0" smtClean="0">
                <a:latin typeface="+mn-lt"/>
              </a:rPr>
              <a:t>Tedarikçiler, işletmelerin üretimde kullanacakları ham madde, yarı mamul, madde, finans, enerji, insan kaynağı, danışmanlık, bilgi vb. ihtiyaçlarını karşılayan kurumlardır. </a:t>
            </a:r>
          </a:p>
          <a:p>
            <a:r>
              <a:rPr lang="tr-TR" dirty="0" smtClean="0">
                <a:latin typeface="+mn-lt"/>
              </a:rPr>
              <a:t>Üretilecek ürünlerin kalitesi işletmelerin dışarıdan tedarik edeceği ürünlerin kalitesi ile doğru orantılıdır. Üretici ve tedarikçi arasında kurulacak ilişki, kalitenin korunması, zamanında ürünlerin pazara sunulması çok önemlidir.</a:t>
            </a:r>
          </a:p>
          <a:p>
            <a:r>
              <a:rPr lang="tr-TR" dirty="0" smtClean="0">
                <a:latin typeface="+mn-lt"/>
              </a:rPr>
              <a:t>İşletmelerin üretim yapabilmeleri için ucuz ve kaliteli ham maddeye zamanında ulaşabilmeleri gerekmektedir. Tedarikçi işletmeler açısından ise sipariş aldıkları işletmelerle olan ilişkilerinin sürekliliği önem taşımaktadır. Başka bir deyişle tedarikçiler uzun süreli iş ilişkileri kurmak isterler. Bu nedenle iki kesimin arasında kurulacak iyi ilişkiler, iki tarafa da fayda sağlayacaktır.</a:t>
            </a:r>
            <a:endParaRPr lang="tr-TR" dirty="0">
              <a:latin typeface="+mn-lt"/>
            </a:endParaRPr>
          </a:p>
        </p:txBody>
      </p:sp>
      <p:sp>
        <p:nvSpPr>
          <p:cNvPr id="4" name="1 Başlık"/>
          <p:cNvSpPr>
            <a:spLocks noGrp="1"/>
          </p:cNvSpPr>
          <p:nvPr>
            <p:ph type="title"/>
          </p:nvPr>
        </p:nvSpPr>
        <p:spPr/>
        <p:txBody>
          <a:bodyPr>
            <a:normAutofit/>
          </a:bodyPr>
          <a:lstStyle/>
          <a:p>
            <a:r>
              <a:rPr lang="tr-TR" sz="3200" b="1" u="sng" dirty="0">
                <a:solidFill>
                  <a:srgbClr val="FF0000"/>
                </a:solidFill>
                <a:latin typeface="+mn-lt"/>
              </a:rPr>
              <a:t>İşletmenin </a:t>
            </a:r>
            <a:r>
              <a:rPr lang="tr-TR" sz="3200" b="1" u="sng" dirty="0" err="1">
                <a:solidFill>
                  <a:srgbClr val="FF0000"/>
                </a:solidFill>
                <a:latin typeface="+mn-lt"/>
              </a:rPr>
              <a:t>Sektörel</a:t>
            </a:r>
            <a:r>
              <a:rPr lang="tr-TR" sz="3200" b="1" u="sng" dirty="0">
                <a:solidFill>
                  <a:srgbClr val="FF0000"/>
                </a:solidFill>
                <a:latin typeface="+mn-lt"/>
              </a:rPr>
              <a:t> Çevresi</a:t>
            </a:r>
            <a:endParaRPr lang="tr-TR" sz="3200" dirty="0">
              <a:latin typeface="+mn-lt"/>
            </a:endParaRPr>
          </a:p>
        </p:txBody>
      </p:sp>
      <p:pic>
        <p:nvPicPr>
          <p:cNvPr id="30722" name="Picture 2" descr="http://www.zahiridunya.net/wp-content/uploads/2014/10/erisilebilir.png"/>
          <p:cNvPicPr>
            <a:picLocks noChangeAspect="1" noChangeArrowheads="1"/>
          </p:cNvPicPr>
          <p:nvPr/>
        </p:nvPicPr>
        <p:blipFill>
          <a:blip r:embed="rId2" cstate="print"/>
          <a:srcRect/>
          <a:stretch>
            <a:fillRect/>
          </a:stretch>
        </p:blipFill>
        <p:spPr bwMode="auto">
          <a:xfrm>
            <a:off x="2063552" y="332656"/>
            <a:ext cx="1547664" cy="10712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53923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600200"/>
            <a:ext cx="8229600" cy="4781128"/>
          </a:xfrm>
        </p:spPr>
        <p:txBody>
          <a:bodyPr>
            <a:normAutofit fontScale="92500" lnSpcReduction="20000"/>
          </a:bodyPr>
          <a:lstStyle/>
          <a:p>
            <a:pPr>
              <a:buNone/>
            </a:pPr>
            <a:r>
              <a:rPr lang="tr-TR" b="1" dirty="0" smtClean="0">
                <a:solidFill>
                  <a:srgbClr val="FF0000"/>
                </a:solidFill>
                <a:latin typeface="+mn-lt"/>
              </a:rPr>
              <a:t>	</a:t>
            </a:r>
            <a:r>
              <a:rPr lang="tr-TR" b="1" u="sng" dirty="0" smtClean="0">
                <a:solidFill>
                  <a:srgbClr val="FF0000"/>
                </a:solidFill>
                <a:latin typeface="+mn-lt"/>
              </a:rPr>
              <a:t>İkame Ürünler</a:t>
            </a:r>
          </a:p>
          <a:p>
            <a:pPr algn="just"/>
            <a:r>
              <a:rPr lang="tr-TR" dirty="0" smtClean="0">
                <a:latin typeface="+mn-lt"/>
              </a:rPr>
              <a:t>İkame ürünler, işletmenin ürünlerinin yerini alabilecek ürün ve hizmetlerdir. </a:t>
            </a:r>
          </a:p>
          <a:p>
            <a:pPr algn="just"/>
            <a:r>
              <a:rPr lang="tr-TR" dirty="0" smtClean="0">
                <a:latin typeface="+mn-lt"/>
              </a:rPr>
              <a:t>Yöneticiler, rekabet açısından rakiplerin ürünlerini, faaliyetlerini ve ataklarını izlemenin yanında ikame ürün tehdidini de izlemek zorundadır. Çünkü tüketici beklentilerinde meydana gelebilecek değişiklikler tüketicileri ikame ürüne yönlendirme ihtimalini yükseltir. Klasik ikamelere örnek olarak şunlar verilebilir: dana eti yerine kuzu eti, karayolu yerine demir yolu ulaşımı. </a:t>
            </a:r>
          </a:p>
          <a:p>
            <a:pPr algn="just"/>
            <a:r>
              <a:rPr lang="tr-TR" dirty="0" smtClean="0">
                <a:latin typeface="+mn-lt"/>
              </a:rPr>
              <a:t>Bir de bazı hizmetler, başka hizmetlerle ikame edilebilir. Örneğin güvenlik hizmeti olarak bekçilerin yerine elektronik alarm sistemi kullanmak ya da toplantı amacıyla video konferans teknolojisi kullanımı gibi.</a:t>
            </a:r>
            <a:endParaRPr lang="tr-TR" dirty="0">
              <a:latin typeface="+mn-lt"/>
            </a:endParaRPr>
          </a:p>
        </p:txBody>
      </p:sp>
      <p:sp>
        <p:nvSpPr>
          <p:cNvPr id="4" name="1 Başlık"/>
          <p:cNvSpPr>
            <a:spLocks noGrp="1"/>
          </p:cNvSpPr>
          <p:nvPr>
            <p:ph type="title"/>
          </p:nvPr>
        </p:nvSpPr>
        <p:spPr/>
        <p:txBody>
          <a:bodyPr>
            <a:normAutofit/>
          </a:bodyPr>
          <a:lstStyle/>
          <a:p>
            <a:r>
              <a:rPr lang="tr-TR" sz="2800" b="1" u="sng" dirty="0">
                <a:solidFill>
                  <a:srgbClr val="FF0000"/>
                </a:solidFill>
                <a:latin typeface="+mn-lt"/>
              </a:rPr>
              <a:t>İşletmenin </a:t>
            </a:r>
            <a:r>
              <a:rPr lang="tr-TR" sz="2800" b="1" u="sng" dirty="0" err="1">
                <a:solidFill>
                  <a:srgbClr val="FF0000"/>
                </a:solidFill>
                <a:latin typeface="+mn-lt"/>
              </a:rPr>
              <a:t>Sektörel</a:t>
            </a:r>
            <a:r>
              <a:rPr lang="tr-TR" sz="2800" b="1" u="sng" dirty="0">
                <a:solidFill>
                  <a:srgbClr val="FF0000"/>
                </a:solidFill>
                <a:latin typeface="+mn-lt"/>
              </a:rPr>
              <a:t> Çevresi</a:t>
            </a:r>
            <a:endParaRPr lang="tr-TR" sz="2800" dirty="0">
              <a:latin typeface="+mn-lt"/>
            </a:endParaRPr>
          </a:p>
        </p:txBody>
      </p:sp>
      <p:pic>
        <p:nvPicPr>
          <p:cNvPr id="29698" name="Picture 2" descr="http://i00.i.aliimg.com/photo/v3/120222030/Halal_Bone_in_Lamb_Carcass.jpg"/>
          <p:cNvPicPr>
            <a:picLocks noChangeAspect="1" noChangeArrowheads="1"/>
          </p:cNvPicPr>
          <p:nvPr/>
        </p:nvPicPr>
        <p:blipFill>
          <a:blip r:embed="rId2" cstate="print"/>
          <a:srcRect/>
          <a:stretch>
            <a:fillRect/>
          </a:stretch>
        </p:blipFill>
        <p:spPr bwMode="auto">
          <a:xfrm>
            <a:off x="1847528" y="188640"/>
            <a:ext cx="1728192" cy="12961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9700" name="Picture 4" descr="https://encrypted-tbn2.gstatic.com/images?q=tbn:ANd9GcSw0OJcfKEsktfpl2cUgxEyFAq8pZ5pfIpWpZ76jbGc9ZAtETZ9SQ"/>
          <p:cNvPicPr>
            <a:picLocks noChangeAspect="1" noChangeArrowheads="1"/>
          </p:cNvPicPr>
          <p:nvPr/>
        </p:nvPicPr>
        <p:blipFill>
          <a:blip r:embed="rId3" cstate="print"/>
          <a:srcRect l="5684" t="7958" r="6212" b="8486"/>
          <a:stretch>
            <a:fillRect/>
          </a:stretch>
        </p:blipFill>
        <p:spPr bwMode="auto">
          <a:xfrm>
            <a:off x="8328248" y="188641"/>
            <a:ext cx="2193632" cy="14860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27693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188640"/>
            <a:ext cx="8229600" cy="922114"/>
          </a:xfrm>
        </p:spPr>
        <p:txBody>
          <a:bodyPr>
            <a:normAutofit/>
          </a:bodyPr>
          <a:lstStyle/>
          <a:p>
            <a:r>
              <a:rPr lang="tr-TR" sz="3200" b="1" u="sng" dirty="0">
                <a:solidFill>
                  <a:srgbClr val="FF0000"/>
                </a:solidFill>
                <a:latin typeface="+mn-lt"/>
              </a:rPr>
              <a:t>İşletmenin </a:t>
            </a:r>
            <a:r>
              <a:rPr lang="tr-TR" sz="3200" b="1" u="sng" dirty="0" err="1">
                <a:solidFill>
                  <a:srgbClr val="FF0000"/>
                </a:solidFill>
                <a:latin typeface="+mn-lt"/>
              </a:rPr>
              <a:t>Sektörel</a:t>
            </a:r>
            <a:r>
              <a:rPr lang="tr-TR" sz="3200" b="1" u="sng" dirty="0">
                <a:solidFill>
                  <a:srgbClr val="FF0000"/>
                </a:solidFill>
                <a:latin typeface="+mn-lt"/>
              </a:rPr>
              <a:t> Çevresi</a:t>
            </a:r>
            <a:endParaRPr lang="tr-TR" sz="3200" dirty="0">
              <a:latin typeface="+mn-lt"/>
            </a:endParaRPr>
          </a:p>
        </p:txBody>
      </p:sp>
      <p:sp>
        <p:nvSpPr>
          <p:cNvPr id="3" name="2 İçerik Yer Tutucusu"/>
          <p:cNvSpPr>
            <a:spLocks noGrp="1"/>
          </p:cNvSpPr>
          <p:nvPr>
            <p:ph idx="1"/>
          </p:nvPr>
        </p:nvSpPr>
        <p:spPr>
          <a:xfrm>
            <a:off x="1919536" y="1196753"/>
            <a:ext cx="8229600" cy="5217443"/>
          </a:xfrm>
        </p:spPr>
        <p:txBody>
          <a:bodyPr>
            <a:normAutofit fontScale="70000" lnSpcReduction="20000"/>
          </a:bodyPr>
          <a:lstStyle/>
          <a:p>
            <a:pPr>
              <a:buNone/>
            </a:pPr>
            <a:r>
              <a:rPr lang="tr-TR" b="1" dirty="0" smtClean="0">
                <a:latin typeface="+mn-lt"/>
              </a:rPr>
              <a:t>	</a:t>
            </a:r>
            <a:r>
              <a:rPr lang="tr-TR" b="1" u="sng" dirty="0" smtClean="0">
                <a:solidFill>
                  <a:srgbClr val="FF0000"/>
                </a:solidFill>
                <a:latin typeface="+mn-lt"/>
              </a:rPr>
              <a:t>Rakip Firmalar</a:t>
            </a:r>
          </a:p>
          <a:p>
            <a:pPr>
              <a:buNone/>
            </a:pPr>
            <a:endParaRPr lang="tr-TR" b="1" u="sng" dirty="0" smtClean="0">
              <a:solidFill>
                <a:srgbClr val="FF0000"/>
              </a:solidFill>
              <a:latin typeface="+mn-lt"/>
            </a:endParaRPr>
          </a:p>
          <a:p>
            <a:pPr algn="just"/>
            <a:r>
              <a:rPr lang="tr-TR" dirty="0" smtClean="0">
                <a:latin typeface="+mn-lt"/>
              </a:rPr>
              <a:t>Rakipler, aynı sektör içerisinde ve aynı hedef kitle için benzer ürün veya hizmet üreten işletmelerdir. İşletmeler aynı sektörde daha fazla paya sahip olmak daha fazla satış geliri elde etmek amacıyla diğer işletmelerle rekabet içine girerler. </a:t>
            </a:r>
          </a:p>
          <a:p>
            <a:pPr algn="just"/>
            <a:r>
              <a:rPr lang="tr-TR" dirty="0" smtClean="0">
                <a:latin typeface="+mn-lt"/>
              </a:rPr>
              <a:t>Rakipler birbirlerini sürekli olarak izler ve birbirlerinin yaptıkları hamlelere karşılık verme çabasındadırlar. Tüm bunların yanında günümüzdeki küresel rekabetten dolayı bazı işletmeler rekabet yerine birlikte hareket etmektedirler. Rakipler işletmeden centilmence rekabet etmesini ister. Aynı futboldaki (</a:t>
            </a:r>
            <a:r>
              <a:rPr lang="tr-TR" dirty="0" err="1" smtClean="0">
                <a:latin typeface="+mn-lt"/>
              </a:rPr>
              <a:t>fairplay</a:t>
            </a:r>
            <a:r>
              <a:rPr lang="tr-TR" dirty="0" smtClean="0">
                <a:latin typeface="+mn-lt"/>
              </a:rPr>
              <a:t>) yaklaşımı gibi. Ancak bu şekilde yapılan ticaret anlamlıdır. Aksi halde bir işletme faturasız ürün alıp faturasız satıyorsa ya da sigortasız işçi çalıştırıyorsa (maliyetleri düşünmek için) rekabette rakiplerin karşısında avantaj sağlayabilir. </a:t>
            </a:r>
          </a:p>
          <a:p>
            <a:pPr algn="just"/>
            <a:r>
              <a:rPr lang="tr-TR" dirty="0" smtClean="0">
                <a:latin typeface="+mn-lt"/>
              </a:rPr>
              <a:t>Devlet farklı mekanizmalarla (teftiş vb.) haksız rekabeti önlemeye çalışır. Çünkü haksız rekabet vergi kaybı da doğurduğu gibi yatırımcıların o ülkeyi terk etmesini hızlandırır. İşletmelerin haksız rekabet ortamına girmeleri işletmeler için olumsuz bir izlenim yaratmaktadır. İşletmeler rakiplerine üstünlük sağlayabilmek için etik dışı davranışlar sergilemektedirler. Ancak bu gibi durumlarda devletin müdahalesi de söz konusu olabilmektedir.</a:t>
            </a:r>
            <a:endParaRPr lang="tr-TR" dirty="0">
              <a:latin typeface="+mn-lt"/>
            </a:endParaRPr>
          </a:p>
        </p:txBody>
      </p:sp>
      <p:pic>
        <p:nvPicPr>
          <p:cNvPr id="28674" name="Picture 2" descr="http://img03.imgsinemalar.com/images/haber_anasayfa/Arabalar-2-Rekor-Hizla-Geri-Dondu-1314168627.jpg"/>
          <p:cNvPicPr>
            <a:picLocks noChangeAspect="1" noChangeArrowheads="1"/>
          </p:cNvPicPr>
          <p:nvPr/>
        </p:nvPicPr>
        <p:blipFill>
          <a:blip r:embed="rId2" cstate="print"/>
          <a:srcRect l="11283" t="21446" r="10861" b="11533"/>
          <a:stretch>
            <a:fillRect/>
          </a:stretch>
        </p:blipFill>
        <p:spPr bwMode="auto">
          <a:xfrm>
            <a:off x="4583833" y="836712"/>
            <a:ext cx="2583647" cy="936104"/>
          </a:xfrm>
          <a:prstGeom prst="rect">
            <a:avLst/>
          </a:prstGeom>
          <a:noFill/>
        </p:spPr>
      </p:pic>
    </p:spTree>
    <p:extLst>
      <p:ext uri="{BB962C8B-B14F-4D97-AF65-F5344CB8AC3E}">
        <p14:creationId xmlns:p14="http://schemas.microsoft.com/office/powerpoint/2010/main" val="3601249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703512" y="332656"/>
            <a:ext cx="5545138" cy="366712"/>
          </a:xfrm>
          <a:prstGeom prst="rect">
            <a:avLst/>
          </a:prstGeom>
          <a:noFill/>
          <a:ln w="9525">
            <a:noFill/>
            <a:miter lim="800000"/>
            <a:headEnd/>
            <a:tailEnd/>
          </a:ln>
        </p:spPr>
        <p:txBody>
          <a:bodyPr>
            <a:spAutoFit/>
          </a:bodyPr>
          <a:lstStyle/>
          <a:p>
            <a:pPr>
              <a:spcBef>
                <a:spcPct val="50000"/>
              </a:spcBef>
            </a:pPr>
            <a:r>
              <a:rPr lang="tr-TR" b="1" u="sng" dirty="0">
                <a:solidFill>
                  <a:schemeClr val="hlink"/>
                </a:solidFill>
              </a:rPr>
              <a:t>İşletme Biliminin Diğer </a:t>
            </a:r>
            <a:r>
              <a:rPr lang="tr-TR" b="1" u="sng" dirty="0">
                <a:solidFill>
                  <a:schemeClr val="hlink"/>
                </a:solidFill>
              </a:rPr>
              <a:t>Bilimlerle İlişkisi </a:t>
            </a:r>
          </a:p>
        </p:txBody>
      </p:sp>
      <p:sp>
        <p:nvSpPr>
          <p:cNvPr id="17411" name="Text Box 3"/>
          <p:cNvSpPr txBox="1">
            <a:spLocks noChangeArrowheads="1"/>
          </p:cNvSpPr>
          <p:nvPr/>
        </p:nvSpPr>
        <p:spPr bwMode="auto">
          <a:xfrm>
            <a:off x="5122864" y="3357564"/>
            <a:ext cx="1800225" cy="461665"/>
          </a:xfrm>
          <a:prstGeom prst="rect">
            <a:avLst/>
          </a:prstGeom>
          <a:noFill/>
          <a:ln w="57150">
            <a:solidFill>
              <a:srgbClr val="66CCFF"/>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tr-TR" sz="2400" b="1" dirty="0">
                <a:solidFill>
                  <a:srgbClr val="66CCFF"/>
                </a:solidFill>
              </a:rPr>
              <a:t>İŞLETME</a:t>
            </a:r>
            <a:endParaRPr lang="tr-TR" sz="2400" b="1" dirty="0">
              <a:solidFill>
                <a:srgbClr val="66CCFF"/>
              </a:solidFill>
            </a:endParaRPr>
          </a:p>
        </p:txBody>
      </p:sp>
      <p:grpSp>
        <p:nvGrpSpPr>
          <p:cNvPr id="2" name="Group 10"/>
          <p:cNvGrpSpPr>
            <a:grpSpLocks/>
          </p:cNvGrpSpPr>
          <p:nvPr/>
        </p:nvGrpSpPr>
        <p:grpSpPr bwMode="auto">
          <a:xfrm>
            <a:off x="2279651" y="1989138"/>
            <a:ext cx="1800225" cy="444500"/>
            <a:chOff x="476" y="1253"/>
            <a:chExt cx="1134" cy="280"/>
          </a:xfrm>
        </p:grpSpPr>
        <p:sp>
          <p:nvSpPr>
            <p:cNvPr id="12331" name="Rectangle 8"/>
            <p:cNvSpPr>
              <a:spLocks noChangeArrowheads="1"/>
            </p:cNvSpPr>
            <p:nvPr/>
          </p:nvSpPr>
          <p:spPr bwMode="auto">
            <a:xfrm>
              <a:off x="476" y="1261"/>
              <a:ext cx="1134" cy="272"/>
            </a:xfrm>
            <a:prstGeom prst="rect">
              <a:avLst/>
            </a:prstGeom>
            <a:noFill/>
            <a:ln w="12700">
              <a:solidFill>
                <a:srgbClr val="66CCFF"/>
              </a:solidFill>
              <a:miter lim="800000"/>
              <a:headEnd/>
              <a:tailEnd/>
            </a:ln>
          </p:spPr>
          <p:txBody>
            <a:bodyPr wrap="none" anchor="ctr"/>
            <a:lstStyle/>
            <a:p>
              <a:endParaRPr lang="tr-TR"/>
            </a:p>
          </p:txBody>
        </p:sp>
        <p:sp>
          <p:nvSpPr>
            <p:cNvPr id="17417" name="Text Box 9"/>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tr-TR" b="1" dirty="0">
                  <a:solidFill>
                    <a:schemeClr val="hlink"/>
                  </a:solidFill>
                </a:rPr>
                <a:t>MATEMATİK</a:t>
              </a:r>
            </a:p>
          </p:txBody>
        </p:sp>
      </p:grpSp>
      <p:grpSp>
        <p:nvGrpSpPr>
          <p:cNvPr id="3" name="Group 11"/>
          <p:cNvGrpSpPr>
            <a:grpSpLocks/>
          </p:cNvGrpSpPr>
          <p:nvPr/>
        </p:nvGrpSpPr>
        <p:grpSpPr bwMode="auto">
          <a:xfrm>
            <a:off x="5122864" y="1989138"/>
            <a:ext cx="1800225" cy="444500"/>
            <a:chOff x="476" y="1253"/>
            <a:chExt cx="1134" cy="280"/>
          </a:xfrm>
        </p:grpSpPr>
        <p:sp>
          <p:nvSpPr>
            <p:cNvPr id="12329" name="Rectangle 12"/>
            <p:cNvSpPr>
              <a:spLocks noChangeArrowheads="1"/>
            </p:cNvSpPr>
            <p:nvPr/>
          </p:nvSpPr>
          <p:spPr bwMode="auto">
            <a:xfrm>
              <a:off x="476" y="1261"/>
              <a:ext cx="1134" cy="272"/>
            </a:xfrm>
            <a:prstGeom prst="rect">
              <a:avLst/>
            </a:prstGeom>
            <a:noFill/>
            <a:ln w="12700">
              <a:solidFill>
                <a:srgbClr val="66CCFF"/>
              </a:solidFill>
              <a:miter lim="800000"/>
              <a:headEnd/>
              <a:tailEnd/>
            </a:ln>
          </p:spPr>
          <p:txBody>
            <a:bodyPr wrap="none" anchor="ctr"/>
            <a:lstStyle/>
            <a:p>
              <a:endParaRPr lang="tr-TR"/>
            </a:p>
          </p:txBody>
        </p:sp>
        <p:sp>
          <p:nvSpPr>
            <p:cNvPr id="17421" name="Text Box 13"/>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tr-TR" b="1">
                  <a:solidFill>
                    <a:schemeClr val="hlink"/>
                  </a:solidFill>
                </a:rPr>
                <a:t>İSTATİSTİK</a:t>
              </a:r>
            </a:p>
          </p:txBody>
        </p:sp>
      </p:grpSp>
      <p:grpSp>
        <p:nvGrpSpPr>
          <p:cNvPr id="4" name="Group 14"/>
          <p:cNvGrpSpPr>
            <a:grpSpLocks/>
          </p:cNvGrpSpPr>
          <p:nvPr/>
        </p:nvGrpSpPr>
        <p:grpSpPr bwMode="auto">
          <a:xfrm>
            <a:off x="7967664" y="1989138"/>
            <a:ext cx="1800225" cy="444500"/>
            <a:chOff x="476" y="1253"/>
            <a:chExt cx="1134" cy="280"/>
          </a:xfrm>
        </p:grpSpPr>
        <p:sp>
          <p:nvSpPr>
            <p:cNvPr id="12327" name="Rectangle 15"/>
            <p:cNvSpPr>
              <a:spLocks noChangeArrowheads="1"/>
            </p:cNvSpPr>
            <p:nvPr/>
          </p:nvSpPr>
          <p:spPr bwMode="auto">
            <a:xfrm>
              <a:off x="476" y="1261"/>
              <a:ext cx="1134" cy="272"/>
            </a:xfrm>
            <a:prstGeom prst="rect">
              <a:avLst/>
            </a:prstGeom>
            <a:noFill/>
            <a:ln w="12700">
              <a:solidFill>
                <a:srgbClr val="66CCFF"/>
              </a:solidFill>
              <a:miter lim="800000"/>
              <a:headEnd/>
              <a:tailEnd/>
            </a:ln>
          </p:spPr>
          <p:txBody>
            <a:bodyPr wrap="none" anchor="ctr"/>
            <a:lstStyle/>
            <a:p>
              <a:endParaRPr lang="tr-TR"/>
            </a:p>
          </p:txBody>
        </p:sp>
        <p:sp>
          <p:nvSpPr>
            <p:cNvPr id="17424" name="Text Box 16"/>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tr-TR" b="1">
                  <a:solidFill>
                    <a:schemeClr val="hlink"/>
                  </a:solidFill>
                </a:rPr>
                <a:t>SOSYOLOJİ</a:t>
              </a:r>
            </a:p>
          </p:txBody>
        </p:sp>
      </p:grpSp>
      <p:grpSp>
        <p:nvGrpSpPr>
          <p:cNvPr id="5" name="Group 17"/>
          <p:cNvGrpSpPr>
            <a:grpSpLocks/>
          </p:cNvGrpSpPr>
          <p:nvPr/>
        </p:nvGrpSpPr>
        <p:grpSpPr bwMode="auto">
          <a:xfrm>
            <a:off x="2279651" y="3386138"/>
            <a:ext cx="1800225" cy="444500"/>
            <a:chOff x="476" y="1253"/>
            <a:chExt cx="1134" cy="280"/>
          </a:xfrm>
        </p:grpSpPr>
        <p:sp>
          <p:nvSpPr>
            <p:cNvPr id="12325" name="Rectangle 18"/>
            <p:cNvSpPr>
              <a:spLocks noChangeArrowheads="1"/>
            </p:cNvSpPr>
            <p:nvPr/>
          </p:nvSpPr>
          <p:spPr bwMode="auto">
            <a:xfrm>
              <a:off x="476" y="1261"/>
              <a:ext cx="1134" cy="272"/>
            </a:xfrm>
            <a:prstGeom prst="rect">
              <a:avLst/>
            </a:prstGeom>
            <a:noFill/>
            <a:ln w="12700">
              <a:solidFill>
                <a:srgbClr val="66CCFF"/>
              </a:solidFill>
              <a:miter lim="800000"/>
              <a:headEnd/>
              <a:tailEnd/>
            </a:ln>
          </p:spPr>
          <p:txBody>
            <a:bodyPr wrap="none" anchor="ctr"/>
            <a:lstStyle/>
            <a:p>
              <a:endParaRPr lang="tr-TR"/>
            </a:p>
          </p:txBody>
        </p:sp>
        <p:sp>
          <p:nvSpPr>
            <p:cNvPr id="17427" name="Text Box 19"/>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tr-TR" b="1">
                  <a:solidFill>
                    <a:schemeClr val="hlink"/>
                  </a:solidFill>
                </a:rPr>
                <a:t>MANTIK</a:t>
              </a:r>
            </a:p>
          </p:txBody>
        </p:sp>
      </p:grpSp>
      <p:grpSp>
        <p:nvGrpSpPr>
          <p:cNvPr id="6" name="Group 20"/>
          <p:cNvGrpSpPr>
            <a:grpSpLocks/>
          </p:cNvGrpSpPr>
          <p:nvPr/>
        </p:nvGrpSpPr>
        <p:grpSpPr bwMode="auto">
          <a:xfrm>
            <a:off x="7967664" y="3392488"/>
            <a:ext cx="1800225" cy="444500"/>
            <a:chOff x="476" y="1253"/>
            <a:chExt cx="1134" cy="280"/>
          </a:xfrm>
        </p:grpSpPr>
        <p:sp>
          <p:nvSpPr>
            <p:cNvPr id="12323" name="Rectangle 21"/>
            <p:cNvSpPr>
              <a:spLocks noChangeArrowheads="1"/>
            </p:cNvSpPr>
            <p:nvPr/>
          </p:nvSpPr>
          <p:spPr bwMode="auto">
            <a:xfrm>
              <a:off x="476" y="1261"/>
              <a:ext cx="1134" cy="272"/>
            </a:xfrm>
            <a:prstGeom prst="rect">
              <a:avLst/>
            </a:prstGeom>
            <a:noFill/>
            <a:ln w="12700">
              <a:solidFill>
                <a:srgbClr val="66CCFF"/>
              </a:solidFill>
              <a:miter lim="800000"/>
              <a:headEnd/>
              <a:tailEnd/>
            </a:ln>
          </p:spPr>
          <p:txBody>
            <a:bodyPr wrap="none" anchor="ctr"/>
            <a:lstStyle/>
            <a:p>
              <a:endParaRPr lang="tr-TR"/>
            </a:p>
          </p:txBody>
        </p:sp>
        <p:sp>
          <p:nvSpPr>
            <p:cNvPr id="17430" name="Text Box 22"/>
            <p:cNvSpPr txBox="1">
              <a:spLocks noChangeArrowheads="1"/>
            </p:cNvSpPr>
            <p:nvPr/>
          </p:nvSpPr>
          <p:spPr bwMode="auto">
            <a:xfrm>
              <a:off x="476" y="1253"/>
              <a:ext cx="1134" cy="233"/>
            </a:xfrm>
            <a:prstGeom prst="rect">
              <a:avLst/>
            </a:prstGeom>
            <a:noFill/>
            <a:ln w="57150">
              <a:solidFill>
                <a:schemeClr val="hlink"/>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tr-TR" b="1">
                  <a:solidFill>
                    <a:schemeClr val="hlink"/>
                  </a:solidFill>
                </a:rPr>
                <a:t>HUKUK</a:t>
              </a:r>
            </a:p>
          </p:txBody>
        </p:sp>
      </p:grpSp>
      <p:grpSp>
        <p:nvGrpSpPr>
          <p:cNvPr id="7" name="Group 51"/>
          <p:cNvGrpSpPr>
            <a:grpSpLocks/>
          </p:cNvGrpSpPr>
          <p:nvPr/>
        </p:nvGrpSpPr>
        <p:grpSpPr bwMode="auto">
          <a:xfrm>
            <a:off x="2279650" y="4784725"/>
            <a:ext cx="7488238" cy="457200"/>
            <a:chOff x="476" y="3014"/>
            <a:chExt cx="4717" cy="288"/>
          </a:xfrm>
        </p:grpSpPr>
        <p:grpSp>
          <p:nvGrpSpPr>
            <p:cNvPr id="8" name="Group 26"/>
            <p:cNvGrpSpPr>
              <a:grpSpLocks/>
            </p:cNvGrpSpPr>
            <p:nvPr/>
          </p:nvGrpSpPr>
          <p:grpSpPr bwMode="auto">
            <a:xfrm>
              <a:off x="476" y="3014"/>
              <a:ext cx="1134" cy="280"/>
              <a:chOff x="612" y="3014"/>
              <a:chExt cx="1134" cy="280"/>
            </a:xfrm>
          </p:grpSpPr>
          <p:sp>
            <p:nvSpPr>
              <p:cNvPr id="12321" name="Rectangle 24"/>
              <p:cNvSpPr>
                <a:spLocks noChangeArrowheads="1"/>
              </p:cNvSpPr>
              <p:nvPr/>
            </p:nvSpPr>
            <p:spPr bwMode="auto">
              <a:xfrm>
                <a:off x="612" y="3022"/>
                <a:ext cx="1134" cy="272"/>
              </a:xfrm>
              <a:prstGeom prst="rect">
                <a:avLst/>
              </a:prstGeom>
              <a:noFill/>
              <a:ln w="12700">
                <a:solidFill>
                  <a:srgbClr val="66CCFF"/>
                </a:solidFill>
                <a:miter lim="800000"/>
                <a:headEnd/>
                <a:tailEnd/>
              </a:ln>
            </p:spPr>
            <p:txBody>
              <a:bodyPr wrap="none" anchor="ctr"/>
              <a:lstStyle/>
              <a:p>
                <a:endParaRPr lang="tr-TR"/>
              </a:p>
            </p:txBody>
          </p:sp>
          <p:sp>
            <p:nvSpPr>
              <p:cNvPr id="17433" name="Text Box 25"/>
              <p:cNvSpPr txBox="1">
                <a:spLocks noChangeArrowheads="1"/>
              </p:cNvSpPr>
              <p:nvPr/>
            </p:nvSpPr>
            <p:spPr bwMode="auto">
              <a:xfrm>
                <a:off x="612" y="3014"/>
                <a:ext cx="1134" cy="233"/>
              </a:xfrm>
              <a:prstGeom prst="rect">
                <a:avLst/>
              </a:prstGeom>
              <a:noFill/>
              <a:ln w="57150">
                <a:solidFill>
                  <a:schemeClr val="accent1"/>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tr-TR" b="1">
                    <a:solidFill>
                      <a:schemeClr val="accent1"/>
                    </a:solidFill>
                  </a:rPr>
                  <a:t>PSİKOLOJİ</a:t>
                </a:r>
              </a:p>
            </p:txBody>
          </p:sp>
        </p:grpSp>
        <p:sp>
          <p:nvSpPr>
            <p:cNvPr id="17437" name="Text Box 29"/>
            <p:cNvSpPr txBox="1">
              <a:spLocks noChangeArrowheads="1"/>
            </p:cNvSpPr>
            <p:nvPr/>
          </p:nvSpPr>
          <p:spPr bwMode="auto">
            <a:xfrm>
              <a:off x="2267" y="3022"/>
              <a:ext cx="1134" cy="213"/>
            </a:xfrm>
            <a:prstGeom prst="rect">
              <a:avLst/>
            </a:prstGeom>
            <a:noFill/>
            <a:ln w="57150">
              <a:solidFill>
                <a:schemeClr val="accent1"/>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tr-TR" sz="1600" b="1" dirty="0">
                  <a:solidFill>
                    <a:schemeClr val="accent1"/>
                  </a:solidFill>
                </a:rPr>
                <a:t>EKONOMİ</a:t>
              </a:r>
              <a:endParaRPr lang="tr-TR" sz="1600" b="1" dirty="0">
                <a:solidFill>
                  <a:schemeClr val="accent1"/>
                </a:solidFill>
              </a:endParaRPr>
            </a:p>
          </p:txBody>
        </p:sp>
        <p:grpSp>
          <p:nvGrpSpPr>
            <p:cNvPr id="9" name="Group 30"/>
            <p:cNvGrpSpPr>
              <a:grpSpLocks/>
            </p:cNvGrpSpPr>
            <p:nvPr/>
          </p:nvGrpSpPr>
          <p:grpSpPr bwMode="auto">
            <a:xfrm>
              <a:off x="4059" y="3022"/>
              <a:ext cx="1134" cy="280"/>
              <a:chOff x="612" y="3014"/>
              <a:chExt cx="1134" cy="280"/>
            </a:xfrm>
          </p:grpSpPr>
          <p:sp>
            <p:nvSpPr>
              <p:cNvPr id="12319" name="Rectangle 31"/>
              <p:cNvSpPr>
                <a:spLocks noChangeArrowheads="1"/>
              </p:cNvSpPr>
              <p:nvPr/>
            </p:nvSpPr>
            <p:spPr bwMode="auto">
              <a:xfrm>
                <a:off x="612" y="3022"/>
                <a:ext cx="1134" cy="272"/>
              </a:xfrm>
              <a:prstGeom prst="rect">
                <a:avLst/>
              </a:prstGeom>
              <a:noFill/>
              <a:ln w="12700">
                <a:solidFill>
                  <a:srgbClr val="66CCFF"/>
                </a:solidFill>
                <a:miter lim="800000"/>
                <a:headEnd/>
                <a:tailEnd/>
              </a:ln>
            </p:spPr>
            <p:txBody>
              <a:bodyPr wrap="none" anchor="ctr"/>
              <a:lstStyle/>
              <a:p>
                <a:endParaRPr lang="tr-TR"/>
              </a:p>
            </p:txBody>
          </p:sp>
          <p:sp>
            <p:nvSpPr>
              <p:cNvPr id="17440" name="Text Box 32"/>
              <p:cNvSpPr txBox="1">
                <a:spLocks noChangeArrowheads="1"/>
              </p:cNvSpPr>
              <p:nvPr/>
            </p:nvSpPr>
            <p:spPr bwMode="auto">
              <a:xfrm>
                <a:off x="612" y="3014"/>
                <a:ext cx="1134" cy="233"/>
              </a:xfrm>
              <a:prstGeom prst="rect">
                <a:avLst/>
              </a:prstGeom>
              <a:noFill/>
              <a:ln w="57150">
                <a:solidFill>
                  <a:schemeClr val="accent1"/>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tr-TR" b="1">
                    <a:solidFill>
                      <a:schemeClr val="accent1"/>
                    </a:solidFill>
                  </a:rPr>
                  <a:t>TARİH</a:t>
                </a:r>
              </a:p>
            </p:txBody>
          </p:sp>
        </p:grpSp>
      </p:grpSp>
      <p:sp>
        <p:nvSpPr>
          <p:cNvPr id="17441" name="Line 33"/>
          <p:cNvSpPr>
            <a:spLocks noChangeShapeType="1"/>
          </p:cNvSpPr>
          <p:nvPr/>
        </p:nvSpPr>
        <p:spPr bwMode="auto">
          <a:xfrm flipH="1" flipV="1">
            <a:off x="4151314" y="2565401"/>
            <a:ext cx="865187" cy="792163"/>
          </a:xfrm>
          <a:prstGeom prst="line">
            <a:avLst/>
          </a:prstGeom>
          <a:noFill/>
          <a:ln w="38100">
            <a:solidFill>
              <a:srgbClr val="66CCFF"/>
            </a:solidFill>
            <a:round/>
            <a:headEnd/>
            <a:tailEnd type="triangle" w="med" len="med"/>
          </a:ln>
        </p:spPr>
        <p:txBody>
          <a:bodyPr/>
          <a:lstStyle/>
          <a:p>
            <a:endParaRPr lang="tr-TR"/>
          </a:p>
        </p:txBody>
      </p:sp>
      <p:sp>
        <p:nvSpPr>
          <p:cNvPr id="17442" name="Line 34"/>
          <p:cNvSpPr>
            <a:spLocks noChangeShapeType="1"/>
          </p:cNvSpPr>
          <p:nvPr/>
        </p:nvSpPr>
        <p:spPr bwMode="auto">
          <a:xfrm>
            <a:off x="4295775" y="2492376"/>
            <a:ext cx="863600" cy="792163"/>
          </a:xfrm>
          <a:prstGeom prst="line">
            <a:avLst/>
          </a:prstGeom>
          <a:noFill/>
          <a:ln w="38100">
            <a:solidFill>
              <a:schemeClr val="hlink"/>
            </a:solidFill>
            <a:round/>
            <a:headEnd/>
            <a:tailEnd type="triangle" w="med" len="med"/>
          </a:ln>
        </p:spPr>
        <p:txBody>
          <a:bodyPr/>
          <a:lstStyle/>
          <a:p>
            <a:endParaRPr lang="tr-TR"/>
          </a:p>
        </p:txBody>
      </p:sp>
      <p:sp>
        <p:nvSpPr>
          <p:cNvPr id="17443" name="Line 35"/>
          <p:cNvSpPr>
            <a:spLocks noChangeShapeType="1"/>
          </p:cNvSpPr>
          <p:nvPr/>
        </p:nvSpPr>
        <p:spPr bwMode="auto">
          <a:xfrm flipH="1" flipV="1">
            <a:off x="5951538" y="2493964"/>
            <a:ext cx="0" cy="790575"/>
          </a:xfrm>
          <a:prstGeom prst="line">
            <a:avLst/>
          </a:prstGeom>
          <a:noFill/>
          <a:ln w="38100">
            <a:solidFill>
              <a:srgbClr val="66CCFF"/>
            </a:solidFill>
            <a:round/>
            <a:headEnd/>
            <a:tailEnd type="triangle" w="med" len="med"/>
          </a:ln>
        </p:spPr>
        <p:txBody>
          <a:bodyPr/>
          <a:lstStyle/>
          <a:p>
            <a:endParaRPr lang="tr-TR"/>
          </a:p>
        </p:txBody>
      </p:sp>
      <p:sp>
        <p:nvSpPr>
          <p:cNvPr id="17444" name="Line 36"/>
          <p:cNvSpPr>
            <a:spLocks noChangeShapeType="1"/>
          </p:cNvSpPr>
          <p:nvPr/>
        </p:nvSpPr>
        <p:spPr bwMode="auto">
          <a:xfrm>
            <a:off x="6096000" y="2492376"/>
            <a:ext cx="0" cy="792163"/>
          </a:xfrm>
          <a:prstGeom prst="line">
            <a:avLst/>
          </a:prstGeom>
          <a:noFill/>
          <a:ln w="38100">
            <a:solidFill>
              <a:schemeClr val="hlink"/>
            </a:solidFill>
            <a:round/>
            <a:headEnd/>
            <a:tailEnd type="triangle" w="med" len="med"/>
          </a:ln>
        </p:spPr>
        <p:txBody>
          <a:bodyPr/>
          <a:lstStyle/>
          <a:p>
            <a:endParaRPr lang="tr-TR"/>
          </a:p>
        </p:txBody>
      </p:sp>
      <p:sp>
        <p:nvSpPr>
          <p:cNvPr id="17445" name="Line 37"/>
          <p:cNvSpPr>
            <a:spLocks noChangeShapeType="1"/>
          </p:cNvSpPr>
          <p:nvPr/>
        </p:nvSpPr>
        <p:spPr bwMode="auto">
          <a:xfrm flipV="1">
            <a:off x="6888164" y="2420938"/>
            <a:ext cx="936625" cy="863600"/>
          </a:xfrm>
          <a:prstGeom prst="line">
            <a:avLst/>
          </a:prstGeom>
          <a:noFill/>
          <a:ln w="38100">
            <a:solidFill>
              <a:srgbClr val="66CCFF"/>
            </a:solidFill>
            <a:round/>
            <a:headEnd/>
            <a:tailEnd type="triangle" w="med" len="med"/>
          </a:ln>
        </p:spPr>
        <p:txBody>
          <a:bodyPr/>
          <a:lstStyle/>
          <a:p>
            <a:endParaRPr lang="tr-TR"/>
          </a:p>
        </p:txBody>
      </p:sp>
      <p:sp>
        <p:nvSpPr>
          <p:cNvPr id="17446" name="Line 38"/>
          <p:cNvSpPr>
            <a:spLocks noChangeShapeType="1"/>
          </p:cNvSpPr>
          <p:nvPr/>
        </p:nvSpPr>
        <p:spPr bwMode="auto">
          <a:xfrm flipH="1">
            <a:off x="7032625" y="2565401"/>
            <a:ext cx="863600" cy="792163"/>
          </a:xfrm>
          <a:prstGeom prst="line">
            <a:avLst/>
          </a:prstGeom>
          <a:noFill/>
          <a:ln w="38100">
            <a:solidFill>
              <a:schemeClr val="hlink"/>
            </a:solidFill>
            <a:round/>
            <a:headEnd/>
            <a:tailEnd type="triangle" w="med" len="med"/>
          </a:ln>
        </p:spPr>
        <p:txBody>
          <a:bodyPr/>
          <a:lstStyle/>
          <a:p>
            <a:endParaRPr lang="tr-TR"/>
          </a:p>
        </p:txBody>
      </p:sp>
      <p:sp>
        <p:nvSpPr>
          <p:cNvPr id="17447" name="Line 39"/>
          <p:cNvSpPr>
            <a:spLocks noChangeShapeType="1"/>
          </p:cNvSpPr>
          <p:nvPr/>
        </p:nvSpPr>
        <p:spPr bwMode="auto">
          <a:xfrm flipH="1" flipV="1">
            <a:off x="4224338" y="3643313"/>
            <a:ext cx="792162" cy="0"/>
          </a:xfrm>
          <a:prstGeom prst="line">
            <a:avLst/>
          </a:prstGeom>
          <a:noFill/>
          <a:ln w="38100">
            <a:solidFill>
              <a:srgbClr val="66CCFF"/>
            </a:solidFill>
            <a:round/>
            <a:headEnd/>
            <a:tailEnd type="triangle" w="med" len="med"/>
          </a:ln>
        </p:spPr>
        <p:txBody>
          <a:bodyPr/>
          <a:lstStyle/>
          <a:p>
            <a:endParaRPr lang="tr-TR"/>
          </a:p>
        </p:txBody>
      </p:sp>
      <p:sp>
        <p:nvSpPr>
          <p:cNvPr id="17448" name="Line 40"/>
          <p:cNvSpPr>
            <a:spLocks noChangeShapeType="1"/>
          </p:cNvSpPr>
          <p:nvPr/>
        </p:nvSpPr>
        <p:spPr bwMode="auto">
          <a:xfrm>
            <a:off x="4224338" y="3500438"/>
            <a:ext cx="792162" cy="0"/>
          </a:xfrm>
          <a:prstGeom prst="line">
            <a:avLst/>
          </a:prstGeom>
          <a:noFill/>
          <a:ln w="38100">
            <a:solidFill>
              <a:schemeClr val="hlink"/>
            </a:solidFill>
            <a:round/>
            <a:headEnd/>
            <a:tailEnd type="triangle" w="med" len="med"/>
          </a:ln>
        </p:spPr>
        <p:txBody>
          <a:bodyPr/>
          <a:lstStyle/>
          <a:p>
            <a:endParaRPr lang="tr-TR"/>
          </a:p>
        </p:txBody>
      </p:sp>
      <p:sp>
        <p:nvSpPr>
          <p:cNvPr id="17449" name="Line 41"/>
          <p:cNvSpPr>
            <a:spLocks noChangeShapeType="1"/>
          </p:cNvSpPr>
          <p:nvPr/>
        </p:nvSpPr>
        <p:spPr bwMode="auto">
          <a:xfrm flipV="1">
            <a:off x="7032625" y="3500438"/>
            <a:ext cx="863600" cy="0"/>
          </a:xfrm>
          <a:prstGeom prst="line">
            <a:avLst/>
          </a:prstGeom>
          <a:noFill/>
          <a:ln w="38100">
            <a:solidFill>
              <a:srgbClr val="66CCFF"/>
            </a:solidFill>
            <a:round/>
            <a:headEnd/>
            <a:tailEnd type="triangle" w="med" len="med"/>
          </a:ln>
        </p:spPr>
        <p:txBody>
          <a:bodyPr/>
          <a:lstStyle/>
          <a:p>
            <a:endParaRPr lang="tr-TR"/>
          </a:p>
        </p:txBody>
      </p:sp>
      <p:sp>
        <p:nvSpPr>
          <p:cNvPr id="17450" name="Line 42"/>
          <p:cNvSpPr>
            <a:spLocks noChangeShapeType="1"/>
          </p:cNvSpPr>
          <p:nvPr/>
        </p:nvSpPr>
        <p:spPr bwMode="auto">
          <a:xfrm flipH="1">
            <a:off x="7032625" y="3644900"/>
            <a:ext cx="863600" cy="0"/>
          </a:xfrm>
          <a:prstGeom prst="line">
            <a:avLst/>
          </a:prstGeom>
          <a:noFill/>
          <a:ln w="38100">
            <a:solidFill>
              <a:schemeClr val="hlink"/>
            </a:solidFill>
            <a:round/>
            <a:headEnd/>
            <a:tailEnd type="triangle" w="med" len="med"/>
          </a:ln>
        </p:spPr>
        <p:txBody>
          <a:bodyPr/>
          <a:lstStyle/>
          <a:p>
            <a:endParaRPr lang="tr-TR"/>
          </a:p>
        </p:txBody>
      </p:sp>
      <p:grpSp>
        <p:nvGrpSpPr>
          <p:cNvPr id="10" name="Group 50"/>
          <p:cNvGrpSpPr>
            <a:grpSpLocks/>
          </p:cNvGrpSpPr>
          <p:nvPr/>
        </p:nvGrpSpPr>
        <p:grpSpPr bwMode="auto">
          <a:xfrm>
            <a:off x="4224338" y="3933825"/>
            <a:ext cx="3600450" cy="863600"/>
            <a:chOff x="1701" y="2478"/>
            <a:chExt cx="2268" cy="544"/>
          </a:xfrm>
        </p:grpSpPr>
        <p:sp>
          <p:nvSpPr>
            <p:cNvPr id="12313" name="Line 44"/>
            <p:cNvSpPr>
              <a:spLocks noChangeShapeType="1"/>
            </p:cNvSpPr>
            <p:nvPr/>
          </p:nvSpPr>
          <p:spPr bwMode="auto">
            <a:xfrm flipV="1">
              <a:off x="1701" y="2478"/>
              <a:ext cx="544" cy="498"/>
            </a:xfrm>
            <a:prstGeom prst="line">
              <a:avLst/>
            </a:prstGeom>
            <a:noFill/>
            <a:ln w="38100">
              <a:solidFill>
                <a:schemeClr val="accent1"/>
              </a:solidFill>
              <a:round/>
              <a:headEnd/>
              <a:tailEnd type="triangle" w="med" len="med"/>
            </a:ln>
          </p:spPr>
          <p:txBody>
            <a:bodyPr/>
            <a:lstStyle/>
            <a:p>
              <a:endParaRPr lang="tr-TR"/>
            </a:p>
          </p:txBody>
        </p:sp>
        <p:sp>
          <p:nvSpPr>
            <p:cNvPr id="12314" name="Line 46"/>
            <p:cNvSpPr>
              <a:spLocks noChangeShapeType="1"/>
            </p:cNvSpPr>
            <p:nvPr/>
          </p:nvSpPr>
          <p:spPr bwMode="auto">
            <a:xfrm flipV="1">
              <a:off x="2880" y="2523"/>
              <a:ext cx="0" cy="408"/>
            </a:xfrm>
            <a:prstGeom prst="line">
              <a:avLst/>
            </a:prstGeom>
            <a:noFill/>
            <a:ln w="38100">
              <a:solidFill>
                <a:schemeClr val="accent1"/>
              </a:solidFill>
              <a:round/>
              <a:headEnd/>
              <a:tailEnd type="triangle" w="med" len="med"/>
            </a:ln>
          </p:spPr>
          <p:txBody>
            <a:bodyPr/>
            <a:lstStyle/>
            <a:p>
              <a:endParaRPr lang="tr-TR"/>
            </a:p>
          </p:txBody>
        </p:sp>
        <p:sp>
          <p:nvSpPr>
            <p:cNvPr id="12315" name="Line 47"/>
            <p:cNvSpPr>
              <a:spLocks noChangeShapeType="1"/>
            </p:cNvSpPr>
            <p:nvPr/>
          </p:nvSpPr>
          <p:spPr bwMode="auto">
            <a:xfrm flipH="1" flipV="1">
              <a:off x="3424" y="2523"/>
              <a:ext cx="545" cy="499"/>
            </a:xfrm>
            <a:prstGeom prst="line">
              <a:avLst/>
            </a:prstGeom>
            <a:noFill/>
            <a:ln w="38100">
              <a:solidFill>
                <a:schemeClr val="accent1"/>
              </a:solidFill>
              <a:round/>
              <a:headEnd/>
              <a:tailEnd type="triangle" w="med" len="med"/>
            </a:ln>
          </p:spPr>
          <p:txBody>
            <a:bodyPr/>
            <a:lstStyle/>
            <a:p>
              <a:endParaRPr lang="tr-TR"/>
            </a:p>
          </p:txBody>
        </p:sp>
      </p:grpSp>
      <p:grpSp>
        <p:nvGrpSpPr>
          <p:cNvPr id="11" name="Group 49"/>
          <p:cNvGrpSpPr>
            <a:grpSpLocks/>
          </p:cNvGrpSpPr>
          <p:nvPr/>
        </p:nvGrpSpPr>
        <p:grpSpPr bwMode="auto">
          <a:xfrm>
            <a:off x="4079875" y="3860800"/>
            <a:ext cx="3887788" cy="863600"/>
            <a:chOff x="1610" y="2432"/>
            <a:chExt cx="2449" cy="544"/>
          </a:xfrm>
        </p:grpSpPr>
        <p:sp>
          <p:nvSpPr>
            <p:cNvPr id="12310" name="Line 43"/>
            <p:cNvSpPr>
              <a:spLocks noChangeShapeType="1"/>
            </p:cNvSpPr>
            <p:nvPr/>
          </p:nvSpPr>
          <p:spPr bwMode="auto">
            <a:xfrm flipH="1">
              <a:off x="1610" y="2432"/>
              <a:ext cx="544" cy="499"/>
            </a:xfrm>
            <a:prstGeom prst="line">
              <a:avLst/>
            </a:prstGeom>
            <a:noFill/>
            <a:ln w="38100">
              <a:solidFill>
                <a:srgbClr val="66CCFF"/>
              </a:solidFill>
              <a:round/>
              <a:headEnd/>
              <a:tailEnd type="triangle" w="med" len="med"/>
            </a:ln>
          </p:spPr>
          <p:txBody>
            <a:bodyPr/>
            <a:lstStyle/>
            <a:p>
              <a:endParaRPr lang="tr-TR"/>
            </a:p>
          </p:txBody>
        </p:sp>
        <p:sp>
          <p:nvSpPr>
            <p:cNvPr id="12311" name="Line 45"/>
            <p:cNvSpPr>
              <a:spLocks noChangeShapeType="1"/>
            </p:cNvSpPr>
            <p:nvPr/>
          </p:nvSpPr>
          <p:spPr bwMode="auto">
            <a:xfrm flipH="1">
              <a:off x="2789" y="2523"/>
              <a:ext cx="0" cy="408"/>
            </a:xfrm>
            <a:prstGeom prst="line">
              <a:avLst/>
            </a:prstGeom>
            <a:noFill/>
            <a:ln w="38100">
              <a:solidFill>
                <a:srgbClr val="66CCFF"/>
              </a:solidFill>
              <a:round/>
              <a:headEnd/>
              <a:tailEnd type="triangle" w="med" len="med"/>
            </a:ln>
          </p:spPr>
          <p:txBody>
            <a:bodyPr/>
            <a:lstStyle/>
            <a:p>
              <a:endParaRPr lang="tr-TR"/>
            </a:p>
          </p:txBody>
        </p:sp>
        <p:sp>
          <p:nvSpPr>
            <p:cNvPr id="12312" name="Line 48"/>
            <p:cNvSpPr>
              <a:spLocks noChangeShapeType="1"/>
            </p:cNvSpPr>
            <p:nvPr/>
          </p:nvSpPr>
          <p:spPr bwMode="auto">
            <a:xfrm>
              <a:off x="3515" y="2477"/>
              <a:ext cx="544" cy="499"/>
            </a:xfrm>
            <a:prstGeom prst="line">
              <a:avLst/>
            </a:prstGeom>
            <a:noFill/>
            <a:ln w="38100">
              <a:solidFill>
                <a:srgbClr val="66CCFF"/>
              </a:solidFill>
              <a:round/>
              <a:headEnd/>
              <a:tailEnd type="triangle" w="med" len="med"/>
            </a:ln>
          </p:spPr>
          <p:txBody>
            <a:bodyPr/>
            <a:lstStyle/>
            <a:p>
              <a:endParaRPr lang="tr-TR"/>
            </a:p>
          </p:txBody>
        </p:sp>
      </p:grpSp>
    </p:spTree>
    <p:extLst>
      <p:ext uri="{BB962C8B-B14F-4D97-AF65-F5344CB8AC3E}">
        <p14:creationId xmlns:p14="http://schemas.microsoft.com/office/powerpoint/2010/main" val="312186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slide(fromTop)">
                                      <p:cBhvr>
                                        <p:cTn id="7" dur="5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box(out)">
                                      <p:cBhvr>
                                        <p:cTn id="12" dur="1000"/>
                                        <p:tgtEl>
                                          <p:spTgt spid="174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441"/>
                                        </p:tgtEl>
                                        <p:attrNameLst>
                                          <p:attrName>style.visibility</p:attrName>
                                        </p:attrNameLst>
                                      </p:cBhvr>
                                      <p:to>
                                        <p:strVal val="visible"/>
                                      </p:to>
                                    </p:set>
                                    <p:animEffect transition="in" filter="wipe(down)">
                                      <p:cBhvr>
                                        <p:cTn id="17" dur="500"/>
                                        <p:tgtEl>
                                          <p:spTgt spid="17441"/>
                                        </p:tgtEl>
                                      </p:cBhvr>
                                    </p:animEffect>
                                  </p:childTnLst>
                                </p:cTn>
                              </p:par>
                            </p:childTnLst>
                          </p:cTn>
                        </p:par>
                        <p:par>
                          <p:cTn id="18" fill="hold">
                            <p:stCondLst>
                              <p:cond delay="500"/>
                            </p:stCondLst>
                            <p:childTnLst>
                              <p:par>
                                <p:cTn id="19" presetID="22" presetClass="entr" presetSubtype="4"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childTnLst>
                          </p:cTn>
                        </p:par>
                        <p:par>
                          <p:cTn id="22" fill="hold">
                            <p:stCondLst>
                              <p:cond delay="1000"/>
                            </p:stCondLst>
                            <p:childTnLst>
                              <p:par>
                                <p:cTn id="23" presetID="22" presetClass="entr" presetSubtype="1" fill="hold" grpId="0" nodeType="afterEffect">
                                  <p:stCondLst>
                                    <p:cond delay="0"/>
                                  </p:stCondLst>
                                  <p:childTnLst>
                                    <p:set>
                                      <p:cBhvr>
                                        <p:cTn id="24" dur="1" fill="hold">
                                          <p:stCondLst>
                                            <p:cond delay="0"/>
                                          </p:stCondLst>
                                        </p:cTn>
                                        <p:tgtEl>
                                          <p:spTgt spid="17442"/>
                                        </p:tgtEl>
                                        <p:attrNameLst>
                                          <p:attrName>style.visibility</p:attrName>
                                        </p:attrNameLst>
                                      </p:cBhvr>
                                      <p:to>
                                        <p:strVal val="visible"/>
                                      </p:to>
                                    </p:set>
                                    <p:animEffect transition="in" filter="wipe(up)">
                                      <p:cBhvr>
                                        <p:cTn id="25" dur="500"/>
                                        <p:tgtEl>
                                          <p:spTgt spid="1744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7443"/>
                                        </p:tgtEl>
                                        <p:attrNameLst>
                                          <p:attrName>style.visibility</p:attrName>
                                        </p:attrNameLst>
                                      </p:cBhvr>
                                      <p:to>
                                        <p:strVal val="visible"/>
                                      </p:to>
                                    </p:set>
                                    <p:animEffect transition="in" filter="wipe(down)">
                                      <p:cBhvr>
                                        <p:cTn id="30" dur="500"/>
                                        <p:tgtEl>
                                          <p:spTgt spid="17443"/>
                                        </p:tgtEl>
                                      </p:cBhvr>
                                    </p:animEffect>
                                  </p:childTnLst>
                                </p:cTn>
                              </p:par>
                            </p:childTnLst>
                          </p:cTn>
                        </p:par>
                        <p:par>
                          <p:cTn id="31" fill="hold">
                            <p:stCondLst>
                              <p:cond delay="500"/>
                            </p:stCondLst>
                            <p:childTnLst>
                              <p:par>
                                <p:cTn id="32" presetID="22" presetClass="entr" presetSubtype="4"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down)">
                                      <p:cBhvr>
                                        <p:cTn id="34" dur="500"/>
                                        <p:tgtEl>
                                          <p:spTgt spid="3"/>
                                        </p:tgtEl>
                                      </p:cBhvr>
                                    </p:animEffect>
                                  </p:childTnLst>
                                </p:cTn>
                              </p:par>
                            </p:childTnLst>
                          </p:cTn>
                        </p:par>
                        <p:par>
                          <p:cTn id="35" fill="hold">
                            <p:stCondLst>
                              <p:cond delay="1000"/>
                            </p:stCondLst>
                            <p:childTnLst>
                              <p:par>
                                <p:cTn id="36" presetID="22" presetClass="entr" presetSubtype="1" fill="hold" grpId="0" nodeType="afterEffect">
                                  <p:stCondLst>
                                    <p:cond delay="0"/>
                                  </p:stCondLst>
                                  <p:childTnLst>
                                    <p:set>
                                      <p:cBhvr>
                                        <p:cTn id="37" dur="1" fill="hold">
                                          <p:stCondLst>
                                            <p:cond delay="0"/>
                                          </p:stCondLst>
                                        </p:cTn>
                                        <p:tgtEl>
                                          <p:spTgt spid="17444"/>
                                        </p:tgtEl>
                                        <p:attrNameLst>
                                          <p:attrName>style.visibility</p:attrName>
                                        </p:attrNameLst>
                                      </p:cBhvr>
                                      <p:to>
                                        <p:strVal val="visible"/>
                                      </p:to>
                                    </p:set>
                                    <p:animEffect transition="in" filter="wipe(up)">
                                      <p:cBhvr>
                                        <p:cTn id="38" dur="500"/>
                                        <p:tgtEl>
                                          <p:spTgt spid="1744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7445"/>
                                        </p:tgtEl>
                                        <p:attrNameLst>
                                          <p:attrName>style.visibility</p:attrName>
                                        </p:attrNameLst>
                                      </p:cBhvr>
                                      <p:to>
                                        <p:strVal val="visible"/>
                                      </p:to>
                                    </p:set>
                                    <p:animEffect transition="in" filter="wipe(left)">
                                      <p:cBhvr>
                                        <p:cTn id="43" dur="500"/>
                                        <p:tgtEl>
                                          <p:spTgt spid="17445"/>
                                        </p:tgtEl>
                                      </p:cBhvr>
                                    </p:animEffect>
                                  </p:childTnLst>
                                </p:cTn>
                              </p:par>
                            </p:childTnLst>
                          </p:cTn>
                        </p:par>
                        <p:par>
                          <p:cTn id="44" fill="hold">
                            <p:stCondLst>
                              <p:cond delay="500"/>
                            </p:stCondLst>
                            <p:childTnLst>
                              <p:par>
                                <p:cTn id="45" presetID="22" presetClass="entr" presetSubtype="8"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par>
                          <p:cTn id="48" fill="hold">
                            <p:stCondLst>
                              <p:cond delay="1000"/>
                            </p:stCondLst>
                            <p:childTnLst>
                              <p:par>
                                <p:cTn id="49" presetID="22" presetClass="entr" presetSubtype="2" fill="hold" grpId="0" nodeType="afterEffect">
                                  <p:stCondLst>
                                    <p:cond delay="0"/>
                                  </p:stCondLst>
                                  <p:childTnLst>
                                    <p:set>
                                      <p:cBhvr>
                                        <p:cTn id="50" dur="1" fill="hold">
                                          <p:stCondLst>
                                            <p:cond delay="0"/>
                                          </p:stCondLst>
                                        </p:cTn>
                                        <p:tgtEl>
                                          <p:spTgt spid="17446"/>
                                        </p:tgtEl>
                                        <p:attrNameLst>
                                          <p:attrName>style.visibility</p:attrName>
                                        </p:attrNameLst>
                                      </p:cBhvr>
                                      <p:to>
                                        <p:strVal val="visible"/>
                                      </p:to>
                                    </p:set>
                                    <p:animEffect transition="in" filter="wipe(right)">
                                      <p:cBhvr>
                                        <p:cTn id="51" dur="500"/>
                                        <p:tgtEl>
                                          <p:spTgt spid="1744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7449"/>
                                        </p:tgtEl>
                                        <p:attrNameLst>
                                          <p:attrName>style.visibility</p:attrName>
                                        </p:attrNameLst>
                                      </p:cBhvr>
                                      <p:to>
                                        <p:strVal val="visible"/>
                                      </p:to>
                                    </p:set>
                                    <p:animEffect transition="in" filter="wipe(left)">
                                      <p:cBhvr>
                                        <p:cTn id="56" dur="500"/>
                                        <p:tgtEl>
                                          <p:spTgt spid="17449"/>
                                        </p:tgtEl>
                                      </p:cBhvr>
                                    </p:animEffect>
                                  </p:childTnLst>
                                </p:cTn>
                              </p:par>
                            </p:childTnLst>
                          </p:cTn>
                        </p:par>
                        <p:par>
                          <p:cTn id="57" fill="hold">
                            <p:stCondLst>
                              <p:cond delay="500"/>
                            </p:stCondLst>
                            <p:childTnLst>
                              <p:par>
                                <p:cTn id="58" presetID="22" presetClass="entr" presetSubtype="8" fill="hold" nodeType="after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wipe(left)">
                                      <p:cBhvr>
                                        <p:cTn id="60" dur="500"/>
                                        <p:tgtEl>
                                          <p:spTgt spid="6"/>
                                        </p:tgtEl>
                                      </p:cBhvr>
                                    </p:animEffect>
                                  </p:childTnLst>
                                </p:cTn>
                              </p:par>
                            </p:childTnLst>
                          </p:cTn>
                        </p:par>
                        <p:par>
                          <p:cTn id="61" fill="hold">
                            <p:stCondLst>
                              <p:cond delay="1000"/>
                            </p:stCondLst>
                            <p:childTnLst>
                              <p:par>
                                <p:cTn id="62" presetID="22" presetClass="entr" presetSubtype="2" fill="hold" grpId="0" nodeType="afterEffect">
                                  <p:stCondLst>
                                    <p:cond delay="0"/>
                                  </p:stCondLst>
                                  <p:childTnLst>
                                    <p:set>
                                      <p:cBhvr>
                                        <p:cTn id="63" dur="1" fill="hold">
                                          <p:stCondLst>
                                            <p:cond delay="0"/>
                                          </p:stCondLst>
                                        </p:cTn>
                                        <p:tgtEl>
                                          <p:spTgt spid="17450"/>
                                        </p:tgtEl>
                                        <p:attrNameLst>
                                          <p:attrName>style.visibility</p:attrName>
                                        </p:attrNameLst>
                                      </p:cBhvr>
                                      <p:to>
                                        <p:strVal val="visible"/>
                                      </p:to>
                                    </p:set>
                                    <p:animEffect transition="in" filter="wipe(right)">
                                      <p:cBhvr>
                                        <p:cTn id="64" dur="500"/>
                                        <p:tgtEl>
                                          <p:spTgt spid="1745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2" fill="hold" grpId="0" nodeType="clickEffect">
                                  <p:stCondLst>
                                    <p:cond delay="0"/>
                                  </p:stCondLst>
                                  <p:childTnLst>
                                    <p:set>
                                      <p:cBhvr>
                                        <p:cTn id="68" dur="1" fill="hold">
                                          <p:stCondLst>
                                            <p:cond delay="0"/>
                                          </p:stCondLst>
                                        </p:cTn>
                                        <p:tgtEl>
                                          <p:spTgt spid="17447"/>
                                        </p:tgtEl>
                                        <p:attrNameLst>
                                          <p:attrName>style.visibility</p:attrName>
                                        </p:attrNameLst>
                                      </p:cBhvr>
                                      <p:to>
                                        <p:strVal val="visible"/>
                                      </p:to>
                                    </p:set>
                                    <p:animEffect transition="in" filter="wipe(right)">
                                      <p:cBhvr>
                                        <p:cTn id="69" dur="500"/>
                                        <p:tgtEl>
                                          <p:spTgt spid="17447"/>
                                        </p:tgtEl>
                                      </p:cBhvr>
                                    </p:animEffect>
                                  </p:childTnLst>
                                </p:cTn>
                              </p:par>
                            </p:childTnLst>
                          </p:cTn>
                        </p:par>
                        <p:par>
                          <p:cTn id="70" fill="hold">
                            <p:stCondLst>
                              <p:cond delay="500"/>
                            </p:stCondLst>
                            <p:childTnLst>
                              <p:par>
                                <p:cTn id="71" presetID="22" presetClass="entr" presetSubtype="2" fill="hold" nodeType="afterEffect">
                                  <p:stCondLst>
                                    <p:cond delay="0"/>
                                  </p:stCondLst>
                                  <p:childTnLst>
                                    <p:set>
                                      <p:cBhvr>
                                        <p:cTn id="72" dur="1" fill="hold">
                                          <p:stCondLst>
                                            <p:cond delay="0"/>
                                          </p:stCondLst>
                                        </p:cTn>
                                        <p:tgtEl>
                                          <p:spTgt spid="5"/>
                                        </p:tgtEl>
                                        <p:attrNameLst>
                                          <p:attrName>style.visibility</p:attrName>
                                        </p:attrNameLst>
                                      </p:cBhvr>
                                      <p:to>
                                        <p:strVal val="visible"/>
                                      </p:to>
                                    </p:set>
                                    <p:animEffect transition="in" filter="wipe(right)">
                                      <p:cBhvr>
                                        <p:cTn id="73" dur="500"/>
                                        <p:tgtEl>
                                          <p:spTgt spid="5"/>
                                        </p:tgtEl>
                                      </p:cBhvr>
                                    </p:animEffect>
                                  </p:childTnLst>
                                </p:cTn>
                              </p:par>
                            </p:childTnLst>
                          </p:cTn>
                        </p:par>
                        <p:par>
                          <p:cTn id="74" fill="hold">
                            <p:stCondLst>
                              <p:cond delay="1000"/>
                            </p:stCondLst>
                            <p:childTnLst>
                              <p:par>
                                <p:cTn id="75" presetID="22" presetClass="entr" presetSubtype="8" fill="hold" grpId="0" nodeType="afterEffect">
                                  <p:stCondLst>
                                    <p:cond delay="0"/>
                                  </p:stCondLst>
                                  <p:childTnLst>
                                    <p:set>
                                      <p:cBhvr>
                                        <p:cTn id="76" dur="1" fill="hold">
                                          <p:stCondLst>
                                            <p:cond delay="0"/>
                                          </p:stCondLst>
                                        </p:cTn>
                                        <p:tgtEl>
                                          <p:spTgt spid="17448"/>
                                        </p:tgtEl>
                                        <p:attrNameLst>
                                          <p:attrName>style.visibility</p:attrName>
                                        </p:attrNameLst>
                                      </p:cBhvr>
                                      <p:to>
                                        <p:strVal val="visible"/>
                                      </p:to>
                                    </p:set>
                                    <p:animEffect transition="in" filter="wipe(left)">
                                      <p:cBhvr>
                                        <p:cTn id="77" dur="500"/>
                                        <p:tgtEl>
                                          <p:spTgt spid="17448"/>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wipe(up)">
                                      <p:cBhvr>
                                        <p:cTn id="82" dur="500"/>
                                        <p:tgtEl>
                                          <p:spTgt spid="11"/>
                                        </p:tgtEl>
                                      </p:cBhvr>
                                    </p:animEffect>
                                  </p:childTnLst>
                                </p:cTn>
                              </p:par>
                            </p:childTnLst>
                          </p:cTn>
                        </p:par>
                        <p:par>
                          <p:cTn id="83" fill="hold">
                            <p:stCondLst>
                              <p:cond delay="500"/>
                            </p:stCondLst>
                            <p:childTnLst>
                              <p:par>
                                <p:cTn id="84" presetID="22" presetClass="entr" presetSubtype="1" fill="hold" nodeType="afterEffect">
                                  <p:stCondLst>
                                    <p:cond delay="0"/>
                                  </p:stCondLst>
                                  <p:childTnLst>
                                    <p:set>
                                      <p:cBhvr>
                                        <p:cTn id="85" dur="1" fill="hold">
                                          <p:stCondLst>
                                            <p:cond delay="0"/>
                                          </p:stCondLst>
                                        </p:cTn>
                                        <p:tgtEl>
                                          <p:spTgt spid="7"/>
                                        </p:tgtEl>
                                        <p:attrNameLst>
                                          <p:attrName>style.visibility</p:attrName>
                                        </p:attrNameLst>
                                      </p:cBhvr>
                                      <p:to>
                                        <p:strVal val="visible"/>
                                      </p:to>
                                    </p:set>
                                    <p:animEffect transition="in" filter="wipe(up)">
                                      <p:cBhvr>
                                        <p:cTn id="86" dur="500"/>
                                        <p:tgtEl>
                                          <p:spTgt spid="7"/>
                                        </p:tgtEl>
                                      </p:cBhvr>
                                    </p:animEffect>
                                  </p:childTnLst>
                                </p:cTn>
                              </p:par>
                            </p:childTnLst>
                          </p:cTn>
                        </p:par>
                        <p:par>
                          <p:cTn id="87" fill="hold">
                            <p:stCondLst>
                              <p:cond delay="1000"/>
                            </p:stCondLst>
                            <p:childTnLst>
                              <p:par>
                                <p:cTn id="88" presetID="22" presetClass="entr" presetSubtype="4" fill="hold" nodeType="afterEffect">
                                  <p:stCondLst>
                                    <p:cond delay="0"/>
                                  </p:stCondLst>
                                  <p:childTnLst>
                                    <p:set>
                                      <p:cBhvr>
                                        <p:cTn id="89" dur="1" fill="hold">
                                          <p:stCondLst>
                                            <p:cond delay="0"/>
                                          </p:stCondLst>
                                        </p:cTn>
                                        <p:tgtEl>
                                          <p:spTgt spid="10"/>
                                        </p:tgtEl>
                                        <p:attrNameLst>
                                          <p:attrName>style.visibility</p:attrName>
                                        </p:attrNameLst>
                                      </p:cBhvr>
                                      <p:to>
                                        <p:strVal val="visible"/>
                                      </p:to>
                                    </p:set>
                                    <p:animEffect transition="in" filter="wipe(down)">
                                      <p:cBhvr>
                                        <p:cTn id="9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animBg="1"/>
      <p:bldP spid="17441" grpId="0" animBg="1"/>
      <p:bldP spid="17442" grpId="0" animBg="1"/>
      <p:bldP spid="17443" grpId="0" animBg="1"/>
      <p:bldP spid="17444" grpId="0" animBg="1"/>
      <p:bldP spid="17445" grpId="0" animBg="1"/>
      <p:bldP spid="17446" grpId="0" animBg="1"/>
      <p:bldP spid="17447" grpId="0" animBg="1"/>
      <p:bldP spid="17448" grpId="0" animBg="1"/>
      <p:bldP spid="17449" grpId="0" animBg="1"/>
      <p:bldP spid="1745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35760" y="1484785"/>
            <a:ext cx="6563072" cy="4525963"/>
          </a:xfrm>
        </p:spPr>
        <p:txBody>
          <a:bodyPr>
            <a:normAutofit/>
          </a:bodyPr>
          <a:lstStyle/>
          <a:p>
            <a:r>
              <a:rPr lang="tr-TR" dirty="0" smtClean="0">
                <a:latin typeface="+mn-lt"/>
              </a:rPr>
              <a:t>İşletmenin içinde bulunduğu ülkedeki işletmeyi doğrudan veya dolaylı etkileyecek tüm etmenler işletmenin ulusal çevresini oluşturur. İşletmenin ulusal çevresi aşağıdaki üç unsurdan oluşur:</a:t>
            </a:r>
          </a:p>
          <a:p>
            <a:r>
              <a:rPr lang="tr-TR" b="1" dirty="0" smtClean="0">
                <a:solidFill>
                  <a:srgbClr val="FF0000"/>
                </a:solidFill>
                <a:latin typeface="+mn-lt"/>
              </a:rPr>
              <a:t>Devlet,</a:t>
            </a:r>
          </a:p>
          <a:p>
            <a:r>
              <a:rPr lang="tr-TR" b="1" dirty="0" smtClean="0">
                <a:solidFill>
                  <a:srgbClr val="FF0000"/>
                </a:solidFill>
                <a:latin typeface="+mn-lt"/>
              </a:rPr>
              <a:t>Toplum,</a:t>
            </a:r>
          </a:p>
          <a:p>
            <a:r>
              <a:rPr lang="tr-TR" b="1" dirty="0" smtClean="0">
                <a:solidFill>
                  <a:srgbClr val="FF0000"/>
                </a:solidFill>
                <a:latin typeface="+mn-lt"/>
              </a:rPr>
              <a:t>Kurumlar.</a:t>
            </a:r>
            <a:endParaRPr lang="tr-TR" b="1" dirty="0">
              <a:solidFill>
                <a:srgbClr val="FF0000"/>
              </a:solidFill>
              <a:latin typeface="+mn-lt"/>
            </a:endParaRPr>
          </a:p>
        </p:txBody>
      </p:sp>
      <p:sp>
        <p:nvSpPr>
          <p:cNvPr id="4" name="1 Başlık"/>
          <p:cNvSpPr>
            <a:spLocks noGrp="1"/>
          </p:cNvSpPr>
          <p:nvPr>
            <p:ph type="title"/>
          </p:nvPr>
        </p:nvSpPr>
        <p:spPr/>
        <p:txBody>
          <a:bodyPr>
            <a:normAutofit/>
          </a:bodyPr>
          <a:lstStyle/>
          <a:p>
            <a:r>
              <a:rPr lang="tr-TR" sz="3200" b="1" u="sng" dirty="0">
                <a:solidFill>
                  <a:srgbClr val="FF0000"/>
                </a:solidFill>
                <a:latin typeface="+mn-lt"/>
              </a:rPr>
              <a:t>İşletmenin Ulusal Çevresi</a:t>
            </a:r>
            <a:endParaRPr lang="tr-TR" sz="3200" dirty="0">
              <a:latin typeface="+mn-lt"/>
            </a:endParaRPr>
          </a:p>
        </p:txBody>
      </p:sp>
      <p:pic>
        <p:nvPicPr>
          <p:cNvPr id="19458" name="Picture 2"/>
          <p:cNvPicPr>
            <a:picLocks noChangeAspect="1" noChangeArrowheads="1"/>
          </p:cNvPicPr>
          <p:nvPr/>
        </p:nvPicPr>
        <p:blipFill>
          <a:blip r:embed="rId2" cstate="print"/>
          <a:srcRect/>
          <a:stretch>
            <a:fillRect/>
          </a:stretch>
        </p:blipFill>
        <p:spPr bwMode="auto">
          <a:xfrm>
            <a:off x="1775520" y="980728"/>
            <a:ext cx="1771650" cy="4968552"/>
          </a:xfrm>
          <a:prstGeom prst="rect">
            <a:avLst/>
          </a:prstGeom>
          <a:noFill/>
          <a:ln w="9525">
            <a:noFill/>
            <a:miter lim="800000"/>
            <a:headEnd/>
            <a:tailEnd/>
          </a:ln>
        </p:spPr>
      </p:pic>
    </p:spTree>
    <p:extLst>
      <p:ext uri="{BB962C8B-B14F-4D97-AF65-F5344CB8AC3E}">
        <p14:creationId xmlns:p14="http://schemas.microsoft.com/office/powerpoint/2010/main" val="2828653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5720" y="332656"/>
            <a:ext cx="6408712" cy="1143000"/>
          </a:xfrm>
        </p:spPr>
        <p:txBody>
          <a:bodyPr>
            <a:normAutofit/>
          </a:bodyPr>
          <a:lstStyle/>
          <a:p>
            <a:r>
              <a:rPr lang="tr-TR" sz="3600" b="1" u="sng" dirty="0">
                <a:solidFill>
                  <a:srgbClr val="FF0000"/>
                </a:solidFill>
                <a:latin typeface="+mn-lt"/>
              </a:rPr>
              <a:t>İşletmenin Ulusal Çevresi</a:t>
            </a:r>
            <a:endParaRPr lang="tr-TR" sz="3600" dirty="0">
              <a:latin typeface="+mn-lt"/>
            </a:endParaRPr>
          </a:p>
        </p:txBody>
      </p:sp>
      <p:sp>
        <p:nvSpPr>
          <p:cNvPr id="3" name="2 İçerik Yer Tutucusu"/>
          <p:cNvSpPr>
            <a:spLocks noGrp="1"/>
          </p:cNvSpPr>
          <p:nvPr>
            <p:ph idx="1"/>
          </p:nvPr>
        </p:nvSpPr>
        <p:spPr>
          <a:xfrm>
            <a:off x="1919536" y="1628801"/>
            <a:ext cx="8229600" cy="4785395"/>
          </a:xfrm>
        </p:spPr>
        <p:txBody>
          <a:bodyPr>
            <a:normAutofit fontScale="77500" lnSpcReduction="20000"/>
          </a:bodyPr>
          <a:lstStyle/>
          <a:p>
            <a:pPr>
              <a:buNone/>
            </a:pPr>
            <a:r>
              <a:rPr lang="tr-TR" b="1" dirty="0" smtClean="0">
                <a:latin typeface="+mn-lt"/>
              </a:rPr>
              <a:t>	</a:t>
            </a:r>
            <a:r>
              <a:rPr lang="tr-TR" b="1" u="sng" dirty="0" smtClean="0">
                <a:solidFill>
                  <a:srgbClr val="FF0000"/>
                </a:solidFill>
                <a:latin typeface="+mn-lt"/>
              </a:rPr>
              <a:t>Devlet</a:t>
            </a:r>
          </a:p>
          <a:p>
            <a:r>
              <a:rPr lang="tr-TR" dirty="0" smtClean="0">
                <a:latin typeface="+mn-lt"/>
              </a:rPr>
              <a:t>Devlet yasalarla ve benzeri düzenlemelerle işletmeler üzerinde yaptırım gücüne sahiptir (Mevzuat). Bunun yanında devletin diğer kişi ve kurumlarla arasındaki ilişkileri düzenlemesi için işletmelerle ilişki içinde olması kaçınılmazdır. İşletmeler açısından ise işletme sürekliliğini sağlamak için devlet tarafından zorunlu tutulan yaptırımlar işletmelere devlet ile ilişkileri mecbur kılmaktadır. </a:t>
            </a:r>
          </a:p>
          <a:p>
            <a:r>
              <a:rPr lang="tr-TR" dirty="0" smtClean="0">
                <a:latin typeface="+mn-lt"/>
              </a:rPr>
              <a:t>Devletin üstlenmiş olduğu görevleri yerine getirebilmesinde işletmelerin sağladığı maddi ve manevi katkı önemlidir. İşletme faaliyeti sonucu istenen ödentiler, zorunlu vergiler ve diğer ödentiler devlet ve işletmeler arası yakın ilişki gerektirir.</a:t>
            </a:r>
          </a:p>
          <a:p>
            <a:r>
              <a:rPr lang="tr-TR" dirty="0" smtClean="0">
                <a:latin typeface="+mn-lt"/>
              </a:rPr>
              <a:t>Devlet ile işletme arası ilişkilerin daha iyi bir şekilde yürütülmesi için işletmelerin istihdama olanak sağlamaları, vergi ve benzeri yükümlülüklerini yerine getirmeleri, devlet politikalarına uyumluluk göstermeleri, döviz tasarrufuna yönelik önlemler almaları ve olağanüstü durumlarda ülkeye yardımcı olmaları gerekmektedir.</a:t>
            </a:r>
          </a:p>
        </p:txBody>
      </p:sp>
      <p:pic>
        <p:nvPicPr>
          <p:cNvPr id="27650" name="Picture 2" descr="http://blogimg.radikal.com.tr/Blogs/2013/12/28/devlet-ve-tuketim-AEDE-66A5-3662.jpg"/>
          <p:cNvPicPr>
            <a:picLocks noChangeAspect="1" noChangeArrowheads="1"/>
          </p:cNvPicPr>
          <p:nvPr/>
        </p:nvPicPr>
        <p:blipFill>
          <a:blip r:embed="rId2" cstate="print"/>
          <a:srcRect/>
          <a:stretch>
            <a:fillRect/>
          </a:stretch>
        </p:blipFill>
        <p:spPr bwMode="auto">
          <a:xfrm>
            <a:off x="1775520" y="1"/>
            <a:ext cx="1944216" cy="14452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81805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b="1" u="sng" dirty="0">
                <a:solidFill>
                  <a:srgbClr val="FF0000"/>
                </a:solidFill>
                <a:latin typeface="+mn-lt"/>
              </a:rPr>
              <a:t>İşletmenin Ulusal Çevresi</a:t>
            </a:r>
            <a:endParaRPr lang="tr-TR" sz="3600" dirty="0">
              <a:latin typeface="+mn-lt"/>
            </a:endParaRPr>
          </a:p>
        </p:txBody>
      </p:sp>
      <p:sp>
        <p:nvSpPr>
          <p:cNvPr id="3" name="2 İçerik Yer Tutucusu"/>
          <p:cNvSpPr>
            <a:spLocks noGrp="1"/>
          </p:cNvSpPr>
          <p:nvPr>
            <p:ph idx="1"/>
          </p:nvPr>
        </p:nvSpPr>
        <p:spPr/>
        <p:txBody>
          <a:bodyPr>
            <a:normAutofit fontScale="92500" lnSpcReduction="10000"/>
          </a:bodyPr>
          <a:lstStyle/>
          <a:p>
            <a:pPr>
              <a:buNone/>
            </a:pPr>
            <a:r>
              <a:rPr lang="tr-TR" b="1" dirty="0" smtClean="0">
                <a:latin typeface="+mn-lt"/>
              </a:rPr>
              <a:t>	</a:t>
            </a:r>
            <a:r>
              <a:rPr lang="tr-TR" b="1" u="sng" dirty="0" smtClean="0">
                <a:solidFill>
                  <a:srgbClr val="FF0000"/>
                </a:solidFill>
                <a:latin typeface="+mn-lt"/>
              </a:rPr>
              <a:t>Toplum</a:t>
            </a:r>
          </a:p>
          <a:p>
            <a:pPr algn="just"/>
            <a:r>
              <a:rPr lang="tr-TR" dirty="0" smtClean="0">
                <a:latin typeface="+mn-lt"/>
              </a:rPr>
              <a:t>Toplum ve işletme ilişkileri, tüketici grubunu da içine alan geniş bir kitledir. Toplum ve işletme arası ilişkiler hem toplumun işletmeden beklentileri hem de toplumdaki bireylerin işletmelerden beklentileri olarak iki açıdan ele alınabilir: İşletmenin sunduğu ürün-hizmetler ile tüketicileri tatmin etmesi ve istihdam gibi konular işletme ile toplumdaki ilişkilere örnek olarak verilebilir. İkinci açıdan ise işletmeler, toplumsal kaynakları kullanan varlıklardır. Bu nedenle işletmelerin çevreye etkileri, kültürel ve toplumsal değerlere duyarlılığı gibi konular işletme ve toplum arası ilişkileri yakından ilgilendirir. Diğer yandan işletmelerin sosyal sorumluluk çerçevesinde yaptığı bazı gönüllü katkılar yine toplumun ihtiyaçlarını karşılamaya yöneliktir.</a:t>
            </a:r>
            <a:endParaRPr lang="tr-TR" dirty="0">
              <a:latin typeface="+mn-lt"/>
            </a:endParaRPr>
          </a:p>
        </p:txBody>
      </p:sp>
      <p:pic>
        <p:nvPicPr>
          <p:cNvPr id="26626" name="Picture 2" descr="http://compr.biz.tr/wp-content/uploads/2013/01/153.jpg"/>
          <p:cNvPicPr>
            <a:picLocks noChangeAspect="1" noChangeArrowheads="1"/>
          </p:cNvPicPr>
          <p:nvPr/>
        </p:nvPicPr>
        <p:blipFill>
          <a:blip r:embed="rId2" cstate="print"/>
          <a:srcRect/>
          <a:stretch>
            <a:fillRect/>
          </a:stretch>
        </p:blipFill>
        <p:spPr bwMode="auto">
          <a:xfrm>
            <a:off x="2135560" y="260649"/>
            <a:ext cx="1296144" cy="11946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55083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buNone/>
            </a:pPr>
            <a:r>
              <a:rPr lang="tr-TR" b="1" dirty="0" smtClean="0">
                <a:latin typeface="+mn-lt"/>
              </a:rPr>
              <a:t>	</a:t>
            </a:r>
            <a:r>
              <a:rPr lang="tr-TR" b="1" u="sng" dirty="0" smtClean="0">
                <a:solidFill>
                  <a:srgbClr val="FF0000"/>
                </a:solidFill>
                <a:latin typeface="+mn-lt"/>
              </a:rPr>
              <a:t>Kurumlar</a:t>
            </a:r>
          </a:p>
          <a:p>
            <a:pPr algn="just"/>
            <a:r>
              <a:rPr lang="tr-TR" dirty="0" smtClean="0">
                <a:latin typeface="+mn-lt"/>
              </a:rPr>
              <a:t>İşletmelerin ilişki içinde olduğu kurumlar başta aile olmak üzere dini, askeri, politik, kültürel, sosyal ve ekonomik nitelikli kurumlardır. İşletmelerin devlet ve toplum ile olan ilişkileri en başta bu iki öğenin desteği ile oluşan kurumlar sayesinde oluşur. İşletmelerin kurumlara karşı birtakım sorumlulukları vardır. Bunlar işletmenin etkileşim içinde olduğu grupların niteliğine göre farklılıklar gösterir. </a:t>
            </a:r>
          </a:p>
          <a:p>
            <a:pPr algn="just"/>
            <a:r>
              <a:rPr lang="tr-TR" dirty="0" smtClean="0">
                <a:latin typeface="+mn-lt"/>
              </a:rPr>
              <a:t>Örnek vermek gerekirse yapılacak reklamların çeşitli kültürel gruplara karşı saygılı olması işletme ve kurumlar arası ilişkide önem taşımaktadır. İşletmeler bu nedenle çeşitli kurumları incitici eylemlerde bulunmamalı ve sorumlulukları doğrultusunda hareket etmelidirler.</a:t>
            </a:r>
            <a:endParaRPr lang="tr-TR" dirty="0">
              <a:latin typeface="+mn-lt"/>
            </a:endParaRPr>
          </a:p>
        </p:txBody>
      </p:sp>
      <p:sp>
        <p:nvSpPr>
          <p:cNvPr id="4" name="1 Başlık"/>
          <p:cNvSpPr>
            <a:spLocks noGrp="1"/>
          </p:cNvSpPr>
          <p:nvPr>
            <p:ph type="title"/>
          </p:nvPr>
        </p:nvSpPr>
        <p:spPr/>
        <p:txBody>
          <a:bodyPr>
            <a:normAutofit/>
          </a:bodyPr>
          <a:lstStyle/>
          <a:p>
            <a:r>
              <a:rPr lang="tr-TR" sz="3600" b="1" u="sng" dirty="0">
                <a:solidFill>
                  <a:srgbClr val="FF0000"/>
                </a:solidFill>
                <a:latin typeface="+mn-lt"/>
              </a:rPr>
              <a:t>İşletmenin Ulusal Çevresi</a:t>
            </a:r>
            <a:endParaRPr lang="tr-TR" sz="3600" dirty="0">
              <a:latin typeface="+mn-lt"/>
            </a:endParaRPr>
          </a:p>
        </p:txBody>
      </p:sp>
    </p:spTree>
    <p:extLst>
      <p:ext uri="{BB962C8B-B14F-4D97-AF65-F5344CB8AC3E}">
        <p14:creationId xmlns:p14="http://schemas.microsoft.com/office/powerpoint/2010/main" val="18224244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23792" y="1484785"/>
            <a:ext cx="5987008" cy="4641379"/>
          </a:xfrm>
        </p:spPr>
        <p:txBody>
          <a:bodyPr>
            <a:normAutofit fontScale="77500" lnSpcReduction="20000"/>
          </a:bodyPr>
          <a:lstStyle/>
          <a:p>
            <a:pPr algn="just"/>
            <a:r>
              <a:rPr lang="tr-TR" dirty="0" smtClean="0">
                <a:latin typeface="+mn-lt"/>
              </a:rPr>
              <a:t>İşletmelerin uluslararası çevrede faaliyet gösterebilmesi için genellikle belirli bir büyüklüğe gelmesi ve yurt dışı ile bağlantılı işler yapması gerekmektedir. İşletmeler açısından faaliyette bulunacakları ülke ile iyi ilişkiler kurmaları önemli kolaylıklar sağlayacaktır. Mevcut piyasalardaki ani değişimler, yeni gelişen ülkelerarası piyasalar, önemli siyasal, kültürel ve politik uluslararası olaylar, dış ticarette iş birlikleri ve ülkelerarası teşvik ve engeller uluslararası çevrede işletmeler için önemli konulardır. Uluslararası düzeyde ortaya çıkan ilişkiler şu şekilde özetlenebilir:</a:t>
            </a:r>
          </a:p>
          <a:p>
            <a:pPr algn="just"/>
            <a:r>
              <a:rPr lang="tr-TR" b="1" dirty="0" smtClean="0">
                <a:solidFill>
                  <a:srgbClr val="FF0000"/>
                </a:solidFill>
                <a:latin typeface="+mn-lt"/>
              </a:rPr>
              <a:t>Gidilen ülke pazar ve tüketicileri ile ilişkiler,</a:t>
            </a:r>
          </a:p>
          <a:p>
            <a:pPr algn="just"/>
            <a:r>
              <a:rPr lang="nn-NO" b="1" dirty="0" smtClean="0">
                <a:solidFill>
                  <a:srgbClr val="FF0000"/>
                </a:solidFill>
                <a:latin typeface="+mn-lt"/>
              </a:rPr>
              <a:t>Gidilen ülkedeki resmi kurumlar ile ilişkiler,</a:t>
            </a:r>
          </a:p>
          <a:p>
            <a:pPr algn="just"/>
            <a:r>
              <a:rPr lang="tr-TR" b="1" dirty="0" smtClean="0">
                <a:solidFill>
                  <a:srgbClr val="FF0000"/>
                </a:solidFill>
                <a:latin typeface="+mn-lt"/>
              </a:rPr>
              <a:t>Gidilen ülkedeki ekonomik ve ticari anlaşmalar,</a:t>
            </a:r>
          </a:p>
          <a:p>
            <a:pPr algn="just"/>
            <a:r>
              <a:rPr lang="tr-TR" b="1" dirty="0" smtClean="0">
                <a:solidFill>
                  <a:srgbClr val="FF0000"/>
                </a:solidFill>
                <a:latin typeface="+mn-lt"/>
              </a:rPr>
              <a:t>Çok uluslu işletmeler.</a:t>
            </a:r>
            <a:endParaRPr lang="tr-TR" b="1" dirty="0">
              <a:solidFill>
                <a:srgbClr val="FF0000"/>
              </a:solidFill>
              <a:latin typeface="+mn-lt"/>
            </a:endParaRPr>
          </a:p>
        </p:txBody>
      </p:sp>
      <p:sp>
        <p:nvSpPr>
          <p:cNvPr id="4" name="1 Başlık"/>
          <p:cNvSpPr>
            <a:spLocks noGrp="1"/>
          </p:cNvSpPr>
          <p:nvPr>
            <p:ph type="title"/>
          </p:nvPr>
        </p:nvSpPr>
        <p:spPr>
          <a:xfrm>
            <a:off x="3935760" y="274638"/>
            <a:ext cx="6275040" cy="1143000"/>
          </a:xfrm>
        </p:spPr>
        <p:txBody>
          <a:bodyPr>
            <a:normAutofit/>
          </a:bodyPr>
          <a:lstStyle/>
          <a:p>
            <a:r>
              <a:rPr lang="tr-TR" sz="3600" b="1" u="sng" dirty="0">
                <a:solidFill>
                  <a:srgbClr val="FF0000"/>
                </a:solidFill>
                <a:latin typeface="+mn-lt"/>
              </a:rPr>
              <a:t>İşletmenin Uluslararası Çevresi</a:t>
            </a:r>
            <a:endParaRPr lang="tr-TR" sz="3600" dirty="0">
              <a:latin typeface="+mn-lt"/>
            </a:endParaRPr>
          </a:p>
        </p:txBody>
      </p:sp>
      <p:pic>
        <p:nvPicPr>
          <p:cNvPr id="20482" name="Picture 2"/>
          <p:cNvPicPr>
            <a:picLocks noChangeAspect="1" noChangeArrowheads="1"/>
          </p:cNvPicPr>
          <p:nvPr/>
        </p:nvPicPr>
        <p:blipFill>
          <a:blip r:embed="rId2" cstate="print"/>
          <a:srcRect/>
          <a:stretch>
            <a:fillRect/>
          </a:stretch>
        </p:blipFill>
        <p:spPr bwMode="auto">
          <a:xfrm>
            <a:off x="1775520" y="2132857"/>
            <a:ext cx="2038350" cy="4105275"/>
          </a:xfrm>
          <a:prstGeom prst="rect">
            <a:avLst/>
          </a:prstGeom>
          <a:noFill/>
          <a:ln w="9525">
            <a:noFill/>
            <a:miter lim="800000"/>
            <a:headEnd/>
            <a:tailEnd/>
          </a:ln>
        </p:spPr>
      </p:pic>
      <p:pic>
        <p:nvPicPr>
          <p:cNvPr id="20484" name="Picture 4" descr="http://www.zintx.com/wp-content/uploads/2014/11/we-were-web.jpg"/>
          <p:cNvPicPr>
            <a:picLocks noChangeAspect="1" noChangeArrowheads="1"/>
          </p:cNvPicPr>
          <p:nvPr/>
        </p:nvPicPr>
        <p:blipFill>
          <a:blip r:embed="rId3" cstate="print"/>
          <a:srcRect/>
          <a:stretch>
            <a:fillRect/>
          </a:stretch>
        </p:blipFill>
        <p:spPr bwMode="auto">
          <a:xfrm rot="209966">
            <a:off x="1831677" y="325835"/>
            <a:ext cx="2194132" cy="1907075"/>
          </a:xfrm>
          <a:prstGeom prst="ellipse">
            <a:avLst/>
          </a:prstGeom>
          <a:ln>
            <a:noFill/>
          </a:ln>
          <a:effectLst>
            <a:softEdge rad="112500"/>
          </a:effectLst>
        </p:spPr>
      </p:pic>
    </p:spTree>
    <p:extLst>
      <p:ext uri="{BB962C8B-B14F-4D97-AF65-F5344CB8AC3E}">
        <p14:creationId xmlns:p14="http://schemas.microsoft.com/office/powerpoint/2010/main" val="2978626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b="1" dirty="0" smtClean="0">
                <a:latin typeface="+mn-lt"/>
              </a:rPr>
              <a:t>	</a:t>
            </a:r>
            <a:r>
              <a:rPr lang="tr-TR" b="1" u="sng" dirty="0" smtClean="0">
                <a:solidFill>
                  <a:srgbClr val="FF0000"/>
                </a:solidFill>
                <a:latin typeface="+mn-lt"/>
              </a:rPr>
              <a:t>Gidilen Ülke Pazar ve Tüketicileri İle İlişkiler</a:t>
            </a:r>
          </a:p>
          <a:p>
            <a:pPr algn="just"/>
            <a:r>
              <a:rPr lang="tr-TR" dirty="0" smtClean="0">
                <a:latin typeface="+mn-lt"/>
              </a:rPr>
              <a:t>İşletmelerin gidecekleri ülkedeki hedef kitleyi ve ürün pazarını iyi bilmesi rekabet açısından işletmelere önemli avantajlar sağlar. İşletmelerin diğer ülkelerde etkin bir biçimde faaliyet gösterebilmeleri için ülkelerin tüketici profillerini ve tüketim davranışlarını yakından izlemeleri gerekmektedir. Bunun yanında yatırım yapılacak ülkedeki ürün ve tüketici pazarı yakından incelenmeli ve gerekli ön araştırmalar yapılmalıdır.</a:t>
            </a:r>
            <a:endParaRPr lang="tr-TR" dirty="0">
              <a:latin typeface="+mn-lt"/>
            </a:endParaRPr>
          </a:p>
        </p:txBody>
      </p:sp>
      <p:sp>
        <p:nvSpPr>
          <p:cNvPr id="4" name="1 Başlık"/>
          <p:cNvSpPr>
            <a:spLocks noGrp="1"/>
          </p:cNvSpPr>
          <p:nvPr>
            <p:ph type="title"/>
          </p:nvPr>
        </p:nvSpPr>
        <p:spPr>
          <a:xfrm>
            <a:off x="2438400" y="260648"/>
            <a:ext cx="8229600" cy="1143000"/>
          </a:xfrm>
        </p:spPr>
        <p:txBody>
          <a:bodyPr>
            <a:normAutofit/>
          </a:bodyPr>
          <a:lstStyle/>
          <a:p>
            <a:r>
              <a:rPr lang="tr-TR" sz="3600" b="1" u="sng" dirty="0">
                <a:solidFill>
                  <a:srgbClr val="FF0000"/>
                </a:solidFill>
                <a:latin typeface="+mn-lt"/>
              </a:rPr>
              <a:t>İşletmenin Uluslararası Çevresi</a:t>
            </a:r>
            <a:endParaRPr lang="tr-TR" sz="3600" dirty="0">
              <a:latin typeface="+mn-lt"/>
            </a:endParaRPr>
          </a:p>
        </p:txBody>
      </p:sp>
      <p:pic>
        <p:nvPicPr>
          <p:cNvPr id="5" name="Picture 4" descr="http://www.zintx.com/wp-content/uploads/2014/11/we-were-web.jpg"/>
          <p:cNvPicPr>
            <a:picLocks noChangeAspect="1" noChangeArrowheads="1"/>
          </p:cNvPicPr>
          <p:nvPr/>
        </p:nvPicPr>
        <p:blipFill>
          <a:blip r:embed="rId2" cstate="print"/>
          <a:srcRect/>
          <a:stretch>
            <a:fillRect/>
          </a:stretch>
        </p:blipFill>
        <p:spPr bwMode="auto">
          <a:xfrm rot="209966">
            <a:off x="1809610" y="516244"/>
            <a:ext cx="1331968" cy="1157707"/>
          </a:xfrm>
          <a:prstGeom prst="ellipse">
            <a:avLst/>
          </a:prstGeom>
          <a:ln>
            <a:noFill/>
          </a:ln>
          <a:effectLst>
            <a:softEdge rad="112500"/>
          </a:effectLst>
        </p:spPr>
      </p:pic>
    </p:spTree>
    <p:extLst>
      <p:ext uri="{BB962C8B-B14F-4D97-AF65-F5344CB8AC3E}">
        <p14:creationId xmlns:p14="http://schemas.microsoft.com/office/powerpoint/2010/main" val="920793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b="1" u="sng" dirty="0">
                <a:solidFill>
                  <a:srgbClr val="FF0000"/>
                </a:solidFill>
                <a:latin typeface="+mn-lt"/>
              </a:rPr>
              <a:t>İşletmenin Uluslararası Çevresi</a:t>
            </a:r>
            <a:endParaRPr lang="tr-TR" sz="3600" dirty="0">
              <a:latin typeface="+mn-lt"/>
            </a:endParaRPr>
          </a:p>
        </p:txBody>
      </p:sp>
      <p:sp>
        <p:nvSpPr>
          <p:cNvPr id="3" name="2 İçerik Yer Tutucusu"/>
          <p:cNvSpPr>
            <a:spLocks noGrp="1"/>
          </p:cNvSpPr>
          <p:nvPr>
            <p:ph idx="1"/>
          </p:nvPr>
        </p:nvSpPr>
        <p:spPr/>
        <p:txBody>
          <a:bodyPr>
            <a:normAutofit fontScale="92500" lnSpcReduction="20000"/>
          </a:bodyPr>
          <a:lstStyle/>
          <a:p>
            <a:pPr algn="just">
              <a:buNone/>
            </a:pPr>
            <a:r>
              <a:rPr lang="tr-TR" b="1" dirty="0" smtClean="0">
                <a:latin typeface="+mn-lt"/>
              </a:rPr>
              <a:t>	</a:t>
            </a:r>
            <a:r>
              <a:rPr lang="tr-TR" b="1" u="sng" dirty="0" smtClean="0">
                <a:solidFill>
                  <a:srgbClr val="FF0000"/>
                </a:solidFill>
                <a:latin typeface="+mn-lt"/>
              </a:rPr>
              <a:t>Gidilen Ülkedeki Resmi Kurumlar İle İlişkiler</a:t>
            </a:r>
          </a:p>
          <a:p>
            <a:pPr algn="just"/>
            <a:r>
              <a:rPr lang="tr-TR" dirty="0" smtClean="0">
                <a:latin typeface="+mn-lt"/>
              </a:rPr>
              <a:t>İşletmeler faaliyet gösterecekleri ülkedeki resmi kurumları iyi tanımalıdır. Ülkedeki yabancı yatırımcılara yönelik uygulanacak tüm kanun ve kuralların işletmeler tarafından önceden araştırılması, işletmelere yapacakları yatırımın avantaj ve dezavantajlarını karşılaştırması açısından büyük kolaylıklar sağlayacaktır.</a:t>
            </a:r>
          </a:p>
          <a:p>
            <a:pPr algn="just">
              <a:buNone/>
            </a:pPr>
            <a:r>
              <a:rPr lang="tr-TR" b="1" dirty="0" smtClean="0">
                <a:latin typeface="+mn-lt"/>
              </a:rPr>
              <a:t>	</a:t>
            </a:r>
          </a:p>
          <a:p>
            <a:pPr algn="just">
              <a:buNone/>
            </a:pPr>
            <a:r>
              <a:rPr lang="tr-TR" b="1" dirty="0" smtClean="0">
                <a:solidFill>
                  <a:srgbClr val="FF0000"/>
                </a:solidFill>
                <a:latin typeface="+mn-lt"/>
              </a:rPr>
              <a:t>	</a:t>
            </a:r>
            <a:r>
              <a:rPr lang="tr-TR" b="1" u="sng" dirty="0" smtClean="0">
                <a:solidFill>
                  <a:srgbClr val="FF0000"/>
                </a:solidFill>
                <a:latin typeface="+mn-lt"/>
              </a:rPr>
              <a:t>Gidilen Ülkedeki Ekonomik ve Ticari Anlaşmalar</a:t>
            </a:r>
          </a:p>
          <a:p>
            <a:pPr algn="just"/>
            <a:r>
              <a:rPr lang="tr-TR" dirty="0" smtClean="0">
                <a:latin typeface="+mn-lt"/>
              </a:rPr>
              <a:t>İşletmeler için gidilecek ülkedeki ekonomik ve ticari işletmeleri önceden incelemek büyük yarar sağlar. Bazı ülkeler arasında yapılmış özel ticari ve ekonomik anlaşmalar olabilir. İşletmeler ticari anlaşma yapılmış ülkelerde faaliyete geçerek vergi indirimi gibi bazı özel avantajlar elde edebilirler.</a:t>
            </a:r>
            <a:endParaRPr lang="tr-TR" dirty="0">
              <a:latin typeface="+mn-lt"/>
            </a:endParaRPr>
          </a:p>
        </p:txBody>
      </p:sp>
      <p:pic>
        <p:nvPicPr>
          <p:cNvPr id="4" name="Picture 4" descr="http://www.zintx.com/wp-content/uploads/2014/11/we-were-web.jpg"/>
          <p:cNvPicPr>
            <a:picLocks noChangeAspect="1" noChangeArrowheads="1"/>
          </p:cNvPicPr>
          <p:nvPr/>
        </p:nvPicPr>
        <p:blipFill>
          <a:blip r:embed="rId2" cstate="print"/>
          <a:srcRect/>
          <a:stretch>
            <a:fillRect/>
          </a:stretch>
        </p:blipFill>
        <p:spPr bwMode="auto">
          <a:xfrm rot="209966">
            <a:off x="1737603" y="228213"/>
            <a:ext cx="1331968" cy="1157707"/>
          </a:xfrm>
          <a:prstGeom prst="ellipse">
            <a:avLst/>
          </a:prstGeom>
          <a:ln>
            <a:noFill/>
          </a:ln>
          <a:effectLst>
            <a:softEdge rad="112500"/>
          </a:effectLst>
        </p:spPr>
      </p:pic>
    </p:spTree>
    <p:extLst>
      <p:ext uri="{BB962C8B-B14F-4D97-AF65-F5344CB8AC3E}">
        <p14:creationId xmlns:p14="http://schemas.microsoft.com/office/powerpoint/2010/main" val="1148697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484785"/>
            <a:ext cx="8229600" cy="4641379"/>
          </a:xfrm>
        </p:spPr>
        <p:txBody>
          <a:bodyPr>
            <a:normAutofit fontScale="85000" lnSpcReduction="20000"/>
          </a:bodyPr>
          <a:lstStyle/>
          <a:p>
            <a:pPr>
              <a:buNone/>
            </a:pPr>
            <a:r>
              <a:rPr lang="tr-TR" b="1" dirty="0" smtClean="0">
                <a:latin typeface="+mn-lt"/>
              </a:rPr>
              <a:t>	</a:t>
            </a:r>
            <a:r>
              <a:rPr lang="tr-TR" b="1" u="sng" dirty="0" smtClean="0">
                <a:solidFill>
                  <a:srgbClr val="FF0000"/>
                </a:solidFill>
                <a:latin typeface="+mn-lt"/>
              </a:rPr>
              <a:t>Çok Uluslu İşletmeler</a:t>
            </a:r>
          </a:p>
          <a:p>
            <a:pPr algn="just"/>
            <a:r>
              <a:rPr lang="tr-TR" dirty="0" smtClean="0">
                <a:latin typeface="+mn-lt"/>
              </a:rPr>
              <a:t>Bazı işletmeler kuruluşlarından itibaren küresel işletme olma yolunda ilerlerken, bazı işletmeler ise ekonomik büyümeleri sonucu çok uluslu işletme haline gelebilirler. </a:t>
            </a:r>
          </a:p>
          <a:p>
            <a:pPr algn="just"/>
            <a:r>
              <a:rPr lang="tr-TR" dirty="0" smtClean="0">
                <a:latin typeface="+mn-lt"/>
              </a:rPr>
              <a:t>Çok uluslu işletmelerin kaynakları, ekonomik güçleri büyüktür. Çok uluslu işletmeler bulundukları ülkede güçlü bir konuma gelebilirler. Bu nedenle işletme ile ülke arasındaki ilişkiler iyi yürütüldüğü sürece iki taraf açısından da olumlu sonuçlar ortaya çıkması kaçınılmazdır. Tüm bunların yanında günümüzde küreselleşme ile birlikte işletme ve uluslararası çevre arası mesafe kısalmıştır. </a:t>
            </a:r>
          </a:p>
          <a:p>
            <a:pPr algn="just"/>
            <a:r>
              <a:rPr lang="tr-TR" dirty="0" smtClean="0">
                <a:latin typeface="+mn-lt"/>
              </a:rPr>
              <a:t>İnternetin ticarette kullanımı ile birlikte tüm uluslararası ticari anlaşmalar, zaman ve işlem maliyetleri gibi etkenler nerdeyse ortadan kalkmıştır. İşletmeler artık internet aracılığı ile diğer ülkelerle kolay ve düşük maliyetle ticaret yapabilmektedirler.</a:t>
            </a:r>
            <a:endParaRPr lang="tr-TR" dirty="0">
              <a:latin typeface="+mn-lt"/>
            </a:endParaRPr>
          </a:p>
        </p:txBody>
      </p:sp>
      <p:sp>
        <p:nvSpPr>
          <p:cNvPr id="4" name="1 Başlık"/>
          <p:cNvSpPr>
            <a:spLocks noGrp="1"/>
          </p:cNvSpPr>
          <p:nvPr>
            <p:ph type="title"/>
          </p:nvPr>
        </p:nvSpPr>
        <p:spPr>
          <a:xfrm>
            <a:off x="2438400" y="260648"/>
            <a:ext cx="8229600" cy="1143000"/>
          </a:xfrm>
        </p:spPr>
        <p:txBody>
          <a:bodyPr>
            <a:normAutofit/>
          </a:bodyPr>
          <a:lstStyle/>
          <a:p>
            <a:r>
              <a:rPr lang="tr-TR" sz="3600" b="1" u="sng" dirty="0">
                <a:solidFill>
                  <a:srgbClr val="FF0000"/>
                </a:solidFill>
                <a:latin typeface="+mn-lt"/>
              </a:rPr>
              <a:t>İşletmenin Uluslararası Çevresi</a:t>
            </a:r>
            <a:endParaRPr lang="tr-TR" sz="3600" dirty="0">
              <a:latin typeface="+mn-lt"/>
            </a:endParaRPr>
          </a:p>
        </p:txBody>
      </p:sp>
      <p:pic>
        <p:nvPicPr>
          <p:cNvPr id="5" name="Picture 4" descr="http://www.zintx.com/wp-content/uploads/2014/11/we-were-web.jpg"/>
          <p:cNvPicPr>
            <a:picLocks noChangeAspect="1" noChangeArrowheads="1"/>
          </p:cNvPicPr>
          <p:nvPr/>
        </p:nvPicPr>
        <p:blipFill>
          <a:blip r:embed="rId2" cstate="print"/>
          <a:srcRect/>
          <a:stretch>
            <a:fillRect/>
          </a:stretch>
        </p:blipFill>
        <p:spPr bwMode="auto">
          <a:xfrm rot="209966">
            <a:off x="1953626" y="372229"/>
            <a:ext cx="1331968" cy="1157707"/>
          </a:xfrm>
          <a:prstGeom prst="ellipse">
            <a:avLst/>
          </a:prstGeom>
          <a:ln>
            <a:noFill/>
          </a:ln>
          <a:effectLst>
            <a:softEdge rad="112500"/>
          </a:effectLst>
        </p:spPr>
      </p:pic>
    </p:spTree>
    <p:extLst>
      <p:ext uri="{BB962C8B-B14F-4D97-AF65-F5344CB8AC3E}">
        <p14:creationId xmlns:p14="http://schemas.microsoft.com/office/powerpoint/2010/main" val="821193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332511"/>
            <a:ext cx="8229600" cy="1143000"/>
          </a:xfrm>
        </p:spPr>
        <p:txBody>
          <a:bodyPr>
            <a:noAutofit/>
          </a:bodyPr>
          <a:lstStyle/>
          <a:p>
            <a:pPr algn="l"/>
            <a:r>
              <a:rPr lang="tr-TR" sz="3200" b="1" u="sng" dirty="0">
                <a:solidFill>
                  <a:srgbClr val="FF0000"/>
                </a:solidFill>
                <a:latin typeface="+mn-lt"/>
              </a:rPr>
              <a:t>İktisadi Mal ve Hizmetlerin Üretildiği Birim Olarak İşletme</a:t>
            </a:r>
            <a:endParaRPr lang="tr-TR" sz="3200" u="sng" dirty="0">
              <a:latin typeface="+mn-lt"/>
            </a:endParaRPr>
          </a:p>
        </p:txBody>
      </p:sp>
      <p:sp>
        <p:nvSpPr>
          <p:cNvPr id="3" name="2 İçerik Yer Tutucusu"/>
          <p:cNvSpPr>
            <a:spLocks noGrp="1"/>
          </p:cNvSpPr>
          <p:nvPr>
            <p:ph idx="1"/>
          </p:nvPr>
        </p:nvSpPr>
        <p:spPr>
          <a:xfrm>
            <a:off x="1923327" y="1725293"/>
            <a:ext cx="8229600" cy="4896544"/>
          </a:xfrm>
        </p:spPr>
        <p:txBody>
          <a:bodyPr>
            <a:normAutofit fontScale="92500" lnSpcReduction="10000"/>
          </a:bodyPr>
          <a:lstStyle/>
          <a:p>
            <a:pPr algn="just"/>
            <a:r>
              <a:rPr lang="tr-TR" dirty="0" smtClean="0">
                <a:latin typeface="+mn-lt"/>
              </a:rPr>
              <a:t>Literatürde işletme kavramının çok sayıda tanımı yapılmıştır. Bu tanımlardan birine göre işletme, “</a:t>
            </a:r>
            <a:r>
              <a:rPr lang="tr-TR" b="1" u="sng" dirty="0" smtClean="0">
                <a:latin typeface="+mn-lt"/>
              </a:rPr>
              <a:t>toplumdaki bireylerin ihtiyaçlarını kâr sağlama amacıyla karşılamak için, düzenli olarak ürün ya da hizmetin üretim ya da dağıtımını gerçekleştiren ekonomik bir </a:t>
            </a:r>
            <a:r>
              <a:rPr lang="tr-TR" b="1" u="sng" dirty="0" err="1" smtClean="0">
                <a:latin typeface="+mn-lt"/>
              </a:rPr>
              <a:t>etkinlik”</a:t>
            </a:r>
            <a:r>
              <a:rPr lang="tr-TR" dirty="0" err="1" smtClean="0">
                <a:latin typeface="+mn-lt"/>
              </a:rPr>
              <a:t>tir</a:t>
            </a:r>
            <a:r>
              <a:rPr lang="tr-TR" dirty="0" smtClean="0">
                <a:latin typeface="+mn-lt"/>
              </a:rPr>
              <a:t>. Tanımdan da anlaşılacağı gibi, işletme yalnızca otomobil, mobilya ve giysi gibi somut ürünler üretmez, aynı zamanda eğitim, sağlık ve ulaşım gibi hizmetleri de sağlar. Ayrıca işletmeler üretilen ürün ya da hizmetlerin dağıtımını da gerçekleştirirler.</a:t>
            </a:r>
          </a:p>
          <a:p>
            <a:pPr algn="just"/>
            <a:r>
              <a:rPr lang="tr-TR" dirty="0" smtClean="0">
                <a:latin typeface="+mn-lt"/>
              </a:rPr>
              <a:t>İşletme çok daha basit ve genel kabul görmüş bir tanıma göre, </a:t>
            </a:r>
            <a:r>
              <a:rPr lang="tr-TR" b="1" u="sng" dirty="0" smtClean="0">
                <a:latin typeface="+mn-lt"/>
              </a:rPr>
              <a:t>“insan ihtiyaçlarının karşılanması için ürün ve /veya hizmet üretiminin gerçekleştirildiği ekonomik birim” </a:t>
            </a:r>
            <a:r>
              <a:rPr lang="tr-TR" dirty="0" smtClean="0">
                <a:latin typeface="+mn-lt"/>
              </a:rPr>
              <a:t>olarak da tanımlanabilir.</a:t>
            </a:r>
            <a:endParaRPr lang="tr-TR" dirty="0">
              <a:latin typeface="+mn-lt"/>
            </a:endParaRPr>
          </a:p>
        </p:txBody>
      </p:sp>
    </p:spTree>
    <p:extLst>
      <p:ext uri="{BB962C8B-B14F-4D97-AF65-F5344CB8AC3E}">
        <p14:creationId xmlns:p14="http://schemas.microsoft.com/office/powerpoint/2010/main" val="203376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a:solidFill>
                  <a:srgbClr val="FF0000"/>
                </a:solidFill>
                <a:latin typeface="+mn-lt"/>
              </a:rPr>
              <a:t>İşletmelerin Ortak Özellikleri</a:t>
            </a:r>
            <a:endParaRPr lang="tr-TR" sz="4000" dirty="0">
              <a:solidFill>
                <a:srgbClr val="FF0000"/>
              </a:solidFill>
              <a:latin typeface="+mn-lt"/>
            </a:endParaRPr>
          </a:p>
        </p:txBody>
      </p:sp>
      <p:sp>
        <p:nvSpPr>
          <p:cNvPr id="3" name="2 İçerik Yer Tutucusu"/>
          <p:cNvSpPr>
            <a:spLocks noGrp="1"/>
          </p:cNvSpPr>
          <p:nvPr>
            <p:ph idx="1"/>
          </p:nvPr>
        </p:nvSpPr>
        <p:spPr/>
        <p:txBody>
          <a:bodyPr>
            <a:normAutofit/>
          </a:bodyPr>
          <a:lstStyle/>
          <a:p>
            <a:pPr algn="just"/>
            <a:r>
              <a:rPr lang="tr-TR" dirty="0" smtClean="0">
                <a:latin typeface="+mn-lt"/>
              </a:rPr>
              <a:t>İşletmeler, ekonomik bir etkinlik gerçekleştirir.</a:t>
            </a:r>
          </a:p>
          <a:p>
            <a:pPr algn="just"/>
            <a:r>
              <a:rPr lang="tr-TR" dirty="0" smtClean="0">
                <a:latin typeface="+mn-lt"/>
              </a:rPr>
              <a:t>İşletmeler, üretim ya da satın alma ve dağıtım faaliyetlerini yerine getirir.</a:t>
            </a:r>
          </a:p>
          <a:p>
            <a:pPr algn="just"/>
            <a:r>
              <a:rPr lang="tr-TR" dirty="0" smtClean="0">
                <a:latin typeface="+mn-lt"/>
              </a:rPr>
              <a:t>İşletmeler, ürün ve hizmetle ilgili iş anlaşmaları yapar.</a:t>
            </a:r>
          </a:p>
          <a:p>
            <a:pPr algn="just"/>
            <a:r>
              <a:rPr lang="tr-TR" dirty="0" smtClean="0">
                <a:latin typeface="+mn-lt"/>
              </a:rPr>
              <a:t>İşletmeler, süreklilik ve düzenlilik gösterir.</a:t>
            </a:r>
          </a:p>
          <a:p>
            <a:pPr algn="just"/>
            <a:r>
              <a:rPr lang="tr-TR" dirty="0" smtClean="0">
                <a:latin typeface="+mn-lt"/>
              </a:rPr>
              <a:t>İşletmeler, bireylerin ihtiyaçlarını karşılayarak kâr sağlama amacını güder.</a:t>
            </a:r>
          </a:p>
          <a:p>
            <a:pPr algn="just"/>
            <a:r>
              <a:rPr lang="tr-TR" dirty="0" smtClean="0">
                <a:latin typeface="+mn-lt"/>
              </a:rPr>
              <a:t>İşletmeler risk taşır.</a:t>
            </a:r>
          </a:p>
          <a:p>
            <a:pPr algn="just"/>
            <a:r>
              <a:rPr lang="tr-TR" dirty="0" smtClean="0">
                <a:latin typeface="+mn-lt"/>
              </a:rPr>
              <a:t>İşletmeler için insan, önemli ve kritik bir faktördür.</a:t>
            </a:r>
            <a:endParaRPr lang="tr-TR" dirty="0">
              <a:latin typeface="+mn-lt"/>
            </a:endParaRPr>
          </a:p>
        </p:txBody>
      </p:sp>
    </p:spTree>
    <p:extLst>
      <p:ext uri="{BB962C8B-B14F-4D97-AF65-F5344CB8AC3E}">
        <p14:creationId xmlns:p14="http://schemas.microsoft.com/office/powerpoint/2010/main" val="1139139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a:solidFill>
                  <a:srgbClr val="FF0000"/>
                </a:solidFill>
                <a:latin typeface="+mn-lt"/>
              </a:rPr>
              <a:t>İşletme-Sektör-Ekonomi İlişkisi</a:t>
            </a:r>
            <a:endParaRPr lang="tr-TR" sz="4000" dirty="0">
              <a:solidFill>
                <a:srgbClr val="FF0000"/>
              </a:solidFill>
              <a:latin typeface="+mn-lt"/>
            </a:endParaRPr>
          </a:p>
        </p:txBody>
      </p:sp>
      <p:graphicFrame>
        <p:nvGraphicFramePr>
          <p:cNvPr id="4" name="3 İçerik Yer Tutucusu"/>
          <p:cNvGraphicFramePr>
            <a:graphicFrameLocks noGrp="1"/>
          </p:cNvGraphicFramePr>
          <p:nvPr>
            <p:ph idx="1"/>
          </p:nvPr>
        </p:nvGraphicFramePr>
        <p:xfrm>
          <a:off x="1919536" y="1412777"/>
          <a:ext cx="8229600" cy="4785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4228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a:solidFill>
                  <a:srgbClr val="FF0000"/>
                </a:solidFill>
                <a:latin typeface="+mn-lt"/>
              </a:rPr>
              <a:t>İşletmelerin Ekonomideki Yeri</a:t>
            </a:r>
            <a:endParaRPr lang="tr-TR" sz="4000" dirty="0">
              <a:solidFill>
                <a:srgbClr val="FF0000"/>
              </a:solidFill>
              <a:latin typeface="+mn-lt"/>
            </a:endParaRPr>
          </a:p>
        </p:txBody>
      </p:sp>
      <p:pic>
        <p:nvPicPr>
          <p:cNvPr id="18434" name="Picture 2"/>
          <p:cNvPicPr>
            <a:picLocks noChangeAspect="1" noChangeArrowheads="1"/>
          </p:cNvPicPr>
          <p:nvPr/>
        </p:nvPicPr>
        <p:blipFill>
          <a:blip r:embed="rId2" cstate="print"/>
          <a:srcRect/>
          <a:stretch>
            <a:fillRect/>
          </a:stretch>
        </p:blipFill>
        <p:spPr bwMode="auto">
          <a:xfrm>
            <a:off x="1524000" y="1340768"/>
            <a:ext cx="9144000" cy="5517232"/>
          </a:xfrm>
          <a:prstGeom prst="rect">
            <a:avLst/>
          </a:prstGeom>
          <a:noFill/>
          <a:ln w="9525">
            <a:noFill/>
            <a:miter lim="800000"/>
            <a:headEnd/>
            <a:tailEnd/>
          </a:ln>
        </p:spPr>
      </p:pic>
    </p:spTree>
    <p:extLst>
      <p:ext uri="{BB962C8B-B14F-4D97-AF65-F5344CB8AC3E}">
        <p14:creationId xmlns:p14="http://schemas.microsoft.com/office/powerpoint/2010/main" val="1023684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latin typeface="+mn-lt"/>
              </a:rPr>
              <a:t>Ekonomik yapı içerisinde, hane halkları ve işletmeler ürün ve hizmet pazarı ve üretim faktörü pazarı ile etkileşim içerisindedirler. Ürün pazarlarında, hane halkları alıcı, işletmeler satıcı konumunda iken üretim faktörleri pazarında, hane halkları satıcı, işletmeler ise alıcı konumundadır. Diyagram aynı zamanda, paranın nasıl kazanıldığı ve harcandığını ve ekonomi etrafında nasıl hareket ettiğini de bize göstermektedir.</a:t>
            </a:r>
            <a:endParaRPr lang="tr-TR" dirty="0">
              <a:latin typeface="+mn-lt"/>
            </a:endParaRPr>
          </a:p>
        </p:txBody>
      </p:sp>
      <p:sp>
        <p:nvSpPr>
          <p:cNvPr id="4" name="1 Başlık"/>
          <p:cNvSpPr>
            <a:spLocks noGrp="1"/>
          </p:cNvSpPr>
          <p:nvPr>
            <p:ph type="title"/>
          </p:nvPr>
        </p:nvSpPr>
        <p:spPr/>
        <p:txBody>
          <a:bodyPr>
            <a:normAutofit/>
          </a:bodyPr>
          <a:lstStyle/>
          <a:p>
            <a:r>
              <a:rPr lang="tr-TR" sz="4000" dirty="0">
                <a:solidFill>
                  <a:srgbClr val="FF0000"/>
                </a:solidFill>
                <a:latin typeface="+mn-lt"/>
              </a:rPr>
              <a:t>İşletmelerin Ekonomideki Yeri</a:t>
            </a:r>
            <a:endParaRPr lang="tr-TR" sz="4000" dirty="0">
              <a:solidFill>
                <a:srgbClr val="FF0000"/>
              </a:solidFill>
              <a:latin typeface="+mn-lt"/>
            </a:endParaRPr>
          </a:p>
        </p:txBody>
      </p:sp>
    </p:spTree>
    <p:extLst>
      <p:ext uri="{BB962C8B-B14F-4D97-AF65-F5344CB8AC3E}">
        <p14:creationId xmlns:p14="http://schemas.microsoft.com/office/powerpoint/2010/main" val="3018189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just"/>
            <a:r>
              <a:rPr lang="tr-TR" dirty="0" smtClean="0">
                <a:latin typeface="+mn-lt"/>
              </a:rPr>
              <a:t>Ekonomik akış diyagramı, ekonomide reel gelir büyümesinin tamamen reel üretim büyümesine bağlı olduğunu göstermektedir. Buna göre; ekonomide emek, sermaye, doğa, teknoloji gibi üretim faktörlerinde bir artış yaşandığında, işletmeler bu faktörler karşılığında faktör sahiplerine ücret, faiz ya da rant olarak ödemelerde bulunurlar. İşletmeler, üretim faktörlerini kullanarak ürün ve hizmet üretirler ve ürettikleri bu ürün ve hizmetleri hane halklarına satarlar. Hane halkları, arz ettikleri üretim faktörleri karşılığında elde ettikleri gelirleri, ihtiyaçlarını karşılamak üzere, işletmeler tarafından üretilen ürün ve hizmetleri satın almak üzere kullanır. Hane halkları tarafından yapılan bu harcamalar, yukarıda da belirttiğimiz gibi faktör </a:t>
            </a:r>
            <a:r>
              <a:rPr lang="sv-SE" dirty="0" smtClean="0">
                <a:latin typeface="+mn-lt"/>
              </a:rPr>
              <a:t>geliri olarak tekrar hane halklarına geri döner.</a:t>
            </a:r>
            <a:endParaRPr lang="tr-TR" dirty="0">
              <a:latin typeface="+mn-lt"/>
            </a:endParaRPr>
          </a:p>
        </p:txBody>
      </p:sp>
      <p:sp>
        <p:nvSpPr>
          <p:cNvPr id="4" name="1 Başlık"/>
          <p:cNvSpPr txBox="1">
            <a:spLocks/>
          </p:cNvSpPr>
          <p:nvPr/>
        </p:nvSpPr>
        <p:spPr>
          <a:xfrm>
            <a:off x="1847528" y="260648"/>
            <a:ext cx="8229600" cy="1143000"/>
          </a:xfrm>
          <a:prstGeom prst="rect">
            <a:avLst/>
          </a:prstGeom>
        </p:spPr>
        <p:txBody>
          <a:bodyPr vert="horz" lIns="91440" tIns="45720" rIns="91440" bIns="45720" rtlCol="0" anchor="ctr">
            <a:normAutofit/>
          </a:bodyPr>
          <a:lstStyle/>
          <a:p>
            <a:pPr algn="ctr">
              <a:spcBef>
                <a:spcPct val="0"/>
              </a:spcBef>
              <a:defRPr/>
            </a:pPr>
            <a:r>
              <a:rPr lang="tr-TR" sz="4000" dirty="0">
                <a:solidFill>
                  <a:srgbClr val="FF0000"/>
                </a:solidFill>
                <a:latin typeface="+mj-lt"/>
                <a:ea typeface="+mj-ea"/>
                <a:cs typeface="+mj-cs"/>
              </a:rPr>
              <a:t>İşletmelerin Ekonomideki Yeri</a:t>
            </a:r>
            <a:endParaRPr lang="tr-TR" sz="4000" dirty="0">
              <a:solidFill>
                <a:srgbClr val="FF0000"/>
              </a:solidFill>
              <a:latin typeface="+mj-lt"/>
              <a:ea typeface="+mj-ea"/>
              <a:cs typeface="+mj-cs"/>
            </a:endParaRPr>
          </a:p>
        </p:txBody>
      </p:sp>
    </p:spTree>
    <p:extLst>
      <p:ext uri="{BB962C8B-B14F-4D97-AF65-F5344CB8AC3E}">
        <p14:creationId xmlns:p14="http://schemas.microsoft.com/office/powerpoint/2010/main" val="655366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a:solidFill>
                  <a:srgbClr val="FF0000"/>
                </a:solidFill>
                <a:latin typeface="+mn-lt"/>
              </a:rPr>
              <a:t>İşletme ve Çevresi</a:t>
            </a:r>
            <a:endParaRPr lang="tr-TR" sz="3600" dirty="0">
              <a:solidFill>
                <a:srgbClr val="FF0000"/>
              </a:solidFill>
              <a:latin typeface="+mn-lt"/>
            </a:endParaRPr>
          </a:p>
        </p:txBody>
      </p:sp>
      <p:sp>
        <p:nvSpPr>
          <p:cNvPr id="3" name="2 İçerik Yer Tutucusu"/>
          <p:cNvSpPr>
            <a:spLocks noGrp="1"/>
          </p:cNvSpPr>
          <p:nvPr>
            <p:ph idx="1"/>
          </p:nvPr>
        </p:nvSpPr>
        <p:spPr>
          <a:xfrm>
            <a:off x="1981200" y="1268760"/>
            <a:ext cx="8229600" cy="5040560"/>
          </a:xfrm>
        </p:spPr>
        <p:txBody>
          <a:bodyPr>
            <a:normAutofit fontScale="92500" lnSpcReduction="20000"/>
          </a:bodyPr>
          <a:lstStyle/>
          <a:p>
            <a:pPr algn="just"/>
            <a:r>
              <a:rPr lang="tr-TR" dirty="0" smtClean="0">
                <a:latin typeface="+mn-lt"/>
              </a:rPr>
              <a:t>İşletmelerin hayatta kalmak için, içinde bulundukları çevre ile iyi ilişkiler kurması önemlidir. işletmeler ve çevreler arasında karşılıklı çıkarlar söz konusudur. İşletmeler içinde bulundukları çevreyi etkileyebileceği gibi, çevre de işletmeleri doğrudan ya da dolaylı etkileyebilir. işletmenin ilişki kurduğu çevresi “uzak” çevresi olabileceği gibi “yakın” çevresi de olabilir.</a:t>
            </a:r>
          </a:p>
          <a:p>
            <a:pPr algn="just">
              <a:buNone/>
            </a:pPr>
            <a:r>
              <a:rPr lang="tr-TR" dirty="0" smtClean="0">
                <a:latin typeface="+mn-lt"/>
              </a:rPr>
              <a:t>	İşletmelerin çevresi; </a:t>
            </a:r>
          </a:p>
          <a:p>
            <a:pPr algn="just">
              <a:buFont typeface="Wingdings" pitchFamily="2" charset="2"/>
              <a:buChar char="Ø"/>
            </a:pPr>
            <a:r>
              <a:rPr lang="tr-TR" b="1" u="sng" dirty="0" smtClean="0">
                <a:solidFill>
                  <a:srgbClr val="FF0000"/>
                </a:solidFill>
                <a:latin typeface="+mn-lt"/>
              </a:rPr>
              <a:t>İç çevresi</a:t>
            </a:r>
          </a:p>
          <a:p>
            <a:pPr algn="just">
              <a:buFont typeface="Wingdings" pitchFamily="2" charset="2"/>
              <a:buChar char="Ø"/>
            </a:pPr>
            <a:r>
              <a:rPr lang="tr-TR" b="1" u="sng" dirty="0" err="1" smtClean="0">
                <a:solidFill>
                  <a:srgbClr val="FF0000"/>
                </a:solidFill>
                <a:latin typeface="+mn-lt"/>
              </a:rPr>
              <a:t>Sektörel</a:t>
            </a:r>
            <a:r>
              <a:rPr lang="tr-TR" b="1" u="sng" dirty="0" smtClean="0">
                <a:solidFill>
                  <a:srgbClr val="FF0000"/>
                </a:solidFill>
                <a:latin typeface="+mn-lt"/>
              </a:rPr>
              <a:t> çevresi</a:t>
            </a:r>
          </a:p>
          <a:p>
            <a:pPr algn="just">
              <a:buFont typeface="Wingdings" pitchFamily="2" charset="2"/>
              <a:buChar char="Ø"/>
            </a:pPr>
            <a:r>
              <a:rPr lang="tr-TR" b="1" u="sng" dirty="0" smtClean="0">
                <a:solidFill>
                  <a:srgbClr val="FF0000"/>
                </a:solidFill>
                <a:latin typeface="+mn-lt"/>
              </a:rPr>
              <a:t>Ulusal çevre</a:t>
            </a:r>
          </a:p>
          <a:p>
            <a:pPr algn="just">
              <a:buFont typeface="Wingdings" pitchFamily="2" charset="2"/>
              <a:buChar char="Ø"/>
            </a:pPr>
            <a:r>
              <a:rPr lang="tr-TR" b="1" u="sng" dirty="0" smtClean="0">
                <a:solidFill>
                  <a:srgbClr val="FF0000"/>
                </a:solidFill>
                <a:latin typeface="+mn-lt"/>
              </a:rPr>
              <a:t>Uluslararası çevre </a:t>
            </a:r>
          </a:p>
          <a:p>
            <a:pPr algn="just">
              <a:buFont typeface="Wingdings" pitchFamily="2" charset="2"/>
              <a:buChar char="Ø"/>
            </a:pPr>
            <a:endParaRPr lang="tr-TR" b="1" u="sng" dirty="0" smtClean="0">
              <a:solidFill>
                <a:srgbClr val="FF0000"/>
              </a:solidFill>
              <a:latin typeface="+mn-lt"/>
            </a:endParaRPr>
          </a:p>
          <a:p>
            <a:pPr algn="just">
              <a:buNone/>
            </a:pPr>
            <a:r>
              <a:rPr lang="tr-TR" dirty="0" smtClean="0">
                <a:latin typeface="+mn-lt"/>
              </a:rPr>
              <a:t>	olmak üzere dört başlık altında incelenebilir.</a:t>
            </a:r>
            <a:endParaRPr lang="tr-TR" dirty="0">
              <a:latin typeface="+mn-lt"/>
            </a:endParaRPr>
          </a:p>
        </p:txBody>
      </p:sp>
      <p:pic>
        <p:nvPicPr>
          <p:cNvPr id="5" name="Picture 2"/>
          <p:cNvPicPr>
            <a:picLocks noChangeAspect="1" noChangeArrowheads="1"/>
          </p:cNvPicPr>
          <p:nvPr/>
        </p:nvPicPr>
        <p:blipFill>
          <a:blip r:embed="rId2" cstate="print"/>
          <a:srcRect/>
          <a:stretch>
            <a:fillRect/>
          </a:stretch>
        </p:blipFill>
        <p:spPr bwMode="auto">
          <a:xfrm>
            <a:off x="5015880" y="3501008"/>
            <a:ext cx="5508104" cy="1872208"/>
          </a:xfrm>
          <a:prstGeom prst="rect">
            <a:avLst/>
          </a:prstGeom>
          <a:noFill/>
          <a:ln w="9525">
            <a:noFill/>
            <a:miter lim="800000"/>
            <a:headEnd/>
            <a:tailEnd/>
          </a:ln>
        </p:spPr>
      </p:pic>
    </p:spTree>
    <p:extLst>
      <p:ext uri="{BB962C8B-B14F-4D97-AF65-F5344CB8AC3E}">
        <p14:creationId xmlns:p14="http://schemas.microsoft.com/office/powerpoint/2010/main" val="1925646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1052</Words>
  <Application>Microsoft Office PowerPoint</Application>
  <PresentationFormat>Geniş ekran</PresentationFormat>
  <Paragraphs>142</Paragraphs>
  <Slides>27</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27</vt:i4>
      </vt:variant>
    </vt:vector>
  </HeadingPairs>
  <TitlesOfParts>
    <vt:vector size="32" baseType="lpstr">
      <vt:lpstr>Arial</vt:lpstr>
      <vt:lpstr>Calibri</vt:lpstr>
      <vt:lpstr>Calibri Light</vt:lpstr>
      <vt:lpstr>Wingdings</vt:lpstr>
      <vt:lpstr>Office Teması</vt:lpstr>
      <vt:lpstr>İŞLETME</vt:lpstr>
      <vt:lpstr>PowerPoint Sunusu</vt:lpstr>
      <vt:lpstr>İktisadi Mal ve Hizmetlerin Üretildiği Birim Olarak İşletme</vt:lpstr>
      <vt:lpstr>İşletmelerin Ortak Özellikleri</vt:lpstr>
      <vt:lpstr>İşletme-Sektör-Ekonomi İlişkisi</vt:lpstr>
      <vt:lpstr>İşletmelerin Ekonomideki Yeri</vt:lpstr>
      <vt:lpstr>İşletmelerin Ekonomideki Yeri</vt:lpstr>
      <vt:lpstr>PowerPoint Sunusu</vt:lpstr>
      <vt:lpstr>İşletme ve Çevresi</vt:lpstr>
      <vt:lpstr>İşletmenin İç Çevresi</vt:lpstr>
      <vt:lpstr>İşletmenin İç Çevresi</vt:lpstr>
      <vt:lpstr>İşletmenin İç Çevresi</vt:lpstr>
      <vt:lpstr>İşletmenin İç Çevresi</vt:lpstr>
      <vt:lpstr>İşletmenin İç Çevresi</vt:lpstr>
      <vt:lpstr>İşletmenin Sektörel Çevresi</vt:lpstr>
      <vt:lpstr>İşletmenin Sektörel Çevresi</vt:lpstr>
      <vt:lpstr>İşletmenin Sektörel Çevresi</vt:lpstr>
      <vt:lpstr>İşletmenin Sektörel Çevresi</vt:lpstr>
      <vt:lpstr>İşletmenin Sektörel Çevresi</vt:lpstr>
      <vt:lpstr>İşletmenin Ulusal Çevresi</vt:lpstr>
      <vt:lpstr>İşletmenin Ulusal Çevresi</vt:lpstr>
      <vt:lpstr>İşletmenin Ulusal Çevresi</vt:lpstr>
      <vt:lpstr>İşletmenin Ulusal Çevresi</vt:lpstr>
      <vt:lpstr>İşletmenin Uluslararası Çevresi</vt:lpstr>
      <vt:lpstr>İşletmenin Uluslararası Çevresi</vt:lpstr>
      <vt:lpstr>İşletmenin Uluslararası Çevresi</vt:lpstr>
      <vt:lpstr>İşletmenin Uluslararası Çevresi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dc:title>
  <dc:creator>Arzu Gökdai</dc:creator>
  <cp:lastModifiedBy>Arzu Gökdai</cp:lastModifiedBy>
  <cp:revision>1</cp:revision>
  <dcterms:created xsi:type="dcterms:W3CDTF">2017-11-03T11:00:00Z</dcterms:created>
  <dcterms:modified xsi:type="dcterms:W3CDTF">2017-11-03T11:00:23Z</dcterms:modified>
</cp:coreProperties>
</file>