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5" r:id="rId2"/>
    <p:sldId id="271" r:id="rId3"/>
    <p:sldId id="286" r:id="rId4"/>
    <p:sldId id="287" r:id="rId5"/>
    <p:sldId id="273" r:id="rId6"/>
    <p:sldId id="274" r:id="rId7"/>
    <p:sldId id="275" r:id="rId8"/>
    <p:sldId id="278" r:id="rId9"/>
    <p:sldId id="279" r:id="rId10"/>
    <p:sldId id="280" r:id="rId11"/>
    <p:sldId id="28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58"/>
  </p:normalViewPr>
  <p:slideViewPr>
    <p:cSldViewPr snapToGrid="0" snapToObjects="1">
      <p:cViewPr>
        <p:scale>
          <a:sx n="117" d="100"/>
          <a:sy n="117" d="100"/>
        </p:scale>
        <p:origin x="-31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bmm.gov.tr/anayasa/anayasa_2017.pdf" TargetMode="External"/><Relationship Id="rId2" Type="http://schemas.openxmlformats.org/officeDocument/2006/relationships/hyperlink" Target="http://www.ysk.gov.tr/doc/genelge/dosya/77595/2018CBMV-Genelge20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 smtClean="0">
                <a:solidFill>
                  <a:schemeClr val="accent1"/>
                </a:solidFill>
              </a:rPr>
              <a:t>10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b="1" dirty="0" smtClean="0"/>
              <a:t>1982</a:t>
            </a:r>
            <a:r>
              <a:rPr lang="tr-TR" sz="3200" dirty="0" smtClean="0"/>
              <a:t> A N A Y A S A S I - </a:t>
            </a:r>
            <a:r>
              <a:rPr lang="tr-TR" sz="3200" dirty="0" smtClean="0">
                <a:solidFill>
                  <a:schemeClr val="accent1"/>
                </a:solidFill>
              </a:rPr>
              <a:t>2</a:t>
            </a:r>
            <a:endParaRPr lang="tr-TR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246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B E L İ R L E N M E  B İ </a:t>
            </a:r>
            <a:r>
              <a:rPr lang="en-US" dirty="0" err="1" smtClean="0">
                <a:solidFill>
                  <a:schemeClr val="accent1"/>
                </a:solidFill>
              </a:rPr>
              <a:t>Ç</a:t>
            </a:r>
            <a:r>
              <a:rPr lang="en-US" dirty="0" smtClean="0">
                <a:solidFill>
                  <a:schemeClr val="accent1"/>
                </a:solidFill>
              </a:rPr>
              <a:t> İ M İ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TBMM’ye Hâkimler ve Savcılar Kuruluna altı üye seçme yetkisi tanınması ve özellikle de üye seçiminde </a:t>
            </a:r>
            <a:r>
              <a:rPr lang="tr-TR" b="1" dirty="0" smtClean="0"/>
              <a:t>birinci turda üçte iki</a:t>
            </a:r>
            <a:r>
              <a:rPr lang="tr-TR" dirty="0" smtClean="0"/>
              <a:t>, </a:t>
            </a:r>
            <a:r>
              <a:rPr lang="tr-TR" b="1" dirty="0" smtClean="0"/>
              <a:t>ikinci turda beşte üç </a:t>
            </a:r>
            <a:r>
              <a:rPr lang="tr-TR" dirty="0" smtClean="0"/>
              <a:t>çoğunluk aranması, bu turda da çoğunluk sağlanamazsa en çok oy alan iki aday arasından ad çekme </a:t>
            </a:r>
            <a:r>
              <a:rPr lang="tr-TR" dirty="0" err="1" smtClean="0"/>
              <a:t>usûlüyle</a:t>
            </a:r>
            <a:r>
              <a:rPr lang="tr-TR" dirty="0" smtClean="0"/>
              <a:t> seçim yapılması, bağımsızlık açısından önemlidir. </a:t>
            </a:r>
          </a:p>
          <a:p>
            <a:r>
              <a:rPr lang="tr-TR" dirty="0" smtClean="0"/>
              <a:t>Ancak yeterli değildir.</a:t>
            </a:r>
          </a:p>
          <a:p>
            <a:endParaRPr lang="tr-TR" dirty="0" smtClean="0"/>
          </a:p>
          <a:p>
            <a:r>
              <a:rPr lang="tr-TR" dirty="0" smtClean="0"/>
              <a:t>1- Bu Kurulun üyelerinin zaten yarısı Cumhurbaşkanı tarafından atanmaktadır.</a:t>
            </a:r>
          </a:p>
          <a:p>
            <a:r>
              <a:rPr lang="tr-TR" dirty="0" smtClean="0"/>
              <a:t>2- Sistem, zaten TBMM ile Cumhurbaşkanı arasında birlik sağlanması üzerine kuruludur. TBMM ile Cumhurbaşkanı arasında birliğin sağlanması amacı gerçekleşirse, “Hakimler ve Savcılar </a:t>
            </a:r>
            <a:r>
              <a:rPr lang="tr-TR" dirty="0" err="1" smtClean="0"/>
              <a:t>Kurulu”nun</a:t>
            </a:r>
            <a:r>
              <a:rPr lang="tr-TR" dirty="0" smtClean="0"/>
              <a:t> üyelerinin yarısını seçme yetkisinin TBMM’ye verilmesinin pek bir anlamı kalmaz.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4624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hlinkClick r:id="rId2"/>
              </a:rPr>
              <a:t>http://</a:t>
            </a:r>
            <a:r>
              <a:rPr lang="tr-TR" sz="2000" dirty="0" smtClean="0">
                <a:hlinkClick r:id="rId2"/>
              </a:rPr>
              <a:t>www.ysk.gov.tr/doc/genelge/dosya/77595/2018CBMV-Genelge201.pdf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www.tbmm.gov.tr/anayasa/anayasa_2017.pdf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427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 İ S T E M  S O R U N U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i="1" noProof="1" smtClean="0"/>
              <a:t>-</a:t>
            </a:r>
            <a:r>
              <a:rPr lang="en-US" sz="2400" b="1" i="1" noProof="1" smtClean="0"/>
              <a:t>Başkanlık sisteminde</a:t>
            </a:r>
            <a:r>
              <a:rPr lang="en-US" sz="2400" i="1" noProof="1" smtClean="0"/>
              <a:t>,</a:t>
            </a:r>
            <a:r>
              <a:rPr lang="en-US" sz="2400" noProof="1" smtClean="0"/>
              <a:t> yasama ve yürütme organları birbirinden bağımsızdır; yasama organı, yürütme organını görevden alamaz; buna karşılık yürütme organı da yasama organının görevine son veremez; yani onun seçimlerini yenileyemez. </a:t>
            </a:r>
            <a:endParaRPr lang="en-US" sz="2400" b="1" noProof="1" smtClean="0"/>
          </a:p>
        </p:txBody>
      </p:sp>
    </p:spTree>
    <p:extLst>
      <p:ext uri="{BB962C8B-B14F-4D97-AF65-F5344CB8AC3E}">
        <p14:creationId xmlns:p14="http://schemas.microsoft.com/office/powerpoint/2010/main" val="118415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 İ S T E M  S O R U N U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noProof="1"/>
              <a:t> </a:t>
            </a:r>
            <a:r>
              <a:rPr lang="en-US" sz="2400" b="1" i="1" noProof="1"/>
              <a:t>Parlâmenter sistemde</a:t>
            </a:r>
            <a:r>
              <a:rPr lang="en-US" sz="2400" noProof="1"/>
              <a:t> ise, yasama organı güvensizlik oyuyla istediği zaman yürütme organının sorumlu kanadı olan hükûmeti düşürebilir. Buna karşılık yürütme organı da yasama organını feshedebilir; yani onun seçimlerini yenileyebilir. </a:t>
            </a:r>
          </a:p>
          <a:p>
            <a:pPr>
              <a:buFont typeface="Arial" charset="0"/>
              <a:buChar char="•"/>
            </a:pPr>
            <a:r>
              <a:rPr lang="en-US" sz="2400" noProof="1"/>
              <a:t> Başkanlık sistemi, yasama ve yürütme organlarının birbirlerinin görevlerine son veremedikleri, parlâmenter sistem ise bu organların birbirlerinin görevlerine karşılıklı olarak son verebildikleri sistemlerdir.</a:t>
            </a:r>
          </a:p>
        </p:txBody>
      </p:sp>
    </p:spTree>
    <p:extLst>
      <p:ext uri="{BB962C8B-B14F-4D97-AF65-F5344CB8AC3E}">
        <p14:creationId xmlns:p14="http://schemas.microsoft.com/office/powerpoint/2010/main" val="454037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F E S İ H  M E S E L E S İ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noProof="1" smtClean="0"/>
              <a:t> Türkiye Büyük Millet Meclisi ve Cumhurbaşkanlığı seçimleri aynı gün yapılmaktadır</a:t>
            </a:r>
          </a:p>
          <a:p>
            <a:pPr>
              <a:buFont typeface="Arial" charset="0"/>
              <a:buChar char="•"/>
            </a:pPr>
            <a:r>
              <a:rPr lang="en-US" sz="2400" noProof="1" smtClean="0"/>
              <a:t> </a:t>
            </a:r>
            <a:r>
              <a:rPr lang="tr-TR" sz="2400" noProof="1" smtClean="0"/>
              <a:t>Anayasa, h</a:t>
            </a:r>
            <a:r>
              <a:rPr lang="en-US" sz="2400" noProof="1" smtClean="0"/>
              <a:t>em Cumhurbaşkanına ve hem de TBMM’ye seçimlerin yenilenmesine karar verme yetkisi vermektedir</a:t>
            </a:r>
          </a:p>
          <a:p>
            <a:pPr>
              <a:buFont typeface="Arial" charset="0"/>
              <a:buChar char="•"/>
            </a:pPr>
            <a:r>
              <a:rPr lang="en-US" sz="2400" noProof="1" smtClean="0"/>
              <a:t> “Seçimlerin yenilenmesi” demek, hem TBMM seçimlerinin, hem de Cumhurbaşkanlığı seçimlerinin yenilenmesi demektir.</a:t>
            </a:r>
          </a:p>
          <a:p>
            <a:pPr>
              <a:buFont typeface="Arial" charset="0"/>
              <a:buChar char="•"/>
            </a:pPr>
            <a:r>
              <a:rPr lang="en-US" noProof="1" smtClean="0"/>
              <a:t/>
            </a:r>
            <a:br>
              <a:rPr lang="en-US" noProof="1" smtClean="0"/>
            </a:b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98297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F E S İ H  M E S E L E S İ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noProof="1"/>
              <a:t>Cumhurbaşkanı isterse kendi seçimlerini de yenilemek kaydıyla, TBMM’nin seçimlerini yenileyebilmekte, yani onun görevine son verebilmektedir.</a:t>
            </a:r>
          </a:p>
          <a:p>
            <a:pPr>
              <a:buFont typeface="Arial" charset="0"/>
              <a:buChar char="•"/>
            </a:pPr>
            <a:r>
              <a:rPr lang="en-US" sz="2400" noProof="1"/>
              <a:t> TBMM de, isterse, kendi seçimlerini de yenilemek kaydıyla, Cumhurbaşkanının seçimlerini yenileyebilmekte, yani onun görevine son verebilmektedir. </a:t>
            </a:r>
          </a:p>
          <a:p>
            <a:pPr marL="0" indent="0">
              <a:buNone/>
            </a:pPr>
            <a:r>
              <a:rPr lang="en-US" noProof="1" smtClean="0"/>
              <a:t/>
            </a:r>
            <a:br>
              <a:rPr lang="en-US" noProof="1" smtClean="0"/>
            </a:b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120090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D U R U M  N E D İ R?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noProof="1" smtClean="0"/>
              <a:t> Başkanlık sistemi, sert bir kuvvetler ayrılığı sistemidir. Bu sistemde yasama ve yürütme organları birbirinden kesin çizgilerle ayrıdır. Bunlar birbirilerinin görevlerine son veremezler.</a:t>
            </a:r>
          </a:p>
          <a:p>
            <a:pPr>
              <a:buFont typeface="Arial" charset="0"/>
              <a:buChar char="•"/>
            </a:pPr>
            <a:r>
              <a:rPr lang="en-US" sz="2400" noProof="1" smtClean="0"/>
              <a:t> Yeni sistem, yasama-yürütme ilişkileri bakımından başkanlık sistemine değil parlâmenter hükûmet sistemine benzemektedir. </a:t>
            </a:r>
          </a:p>
          <a:p>
            <a:pPr>
              <a:buFont typeface="Arial" charset="0"/>
              <a:buChar char="•"/>
            </a:pPr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5036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 U R U M  N E D İ R?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tr-TR" sz="2400" noProof="1" smtClean="0"/>
              <a:t>Cumhurbaşkalığı Hükümet sisteminde</a:t>
            </a:r>
            <a:r>
              <a:rPr lang="en-US" sz="2400" noProof="1" smtClean="0"/>
              <a:t> iki </a:t>
            </a:r>
            <a:r>
              <a:rPr lang="tr-TR" sz="2400" noProof="1" smtClean="0"/>
              <a:t>değişik durum</a:t>
            </a:r>
            <a:r>
              <a:rPr lang="en-US" sz="2400" noProof="1" smtClean="0"/>
              <a:t> vardır:</a:t>
            </a:r>
          </a:p>
          <a:p>
            <a:pPr marL="0" indent="0">
              <a:buNone/>
            </a:pPr>
            <a:r>
              <a:rPr lang="en-US" sz="2400" noProof="1" smtClean="0"/>
              <a:t>1-  Parlâmenter sistemde cumhurbaşkanından başka bir de başbakan bulunur. Oysa yeni</a:t>
            </a:r>
            <a:r>
              <a:rPr lang="tr-TR" sz="2400" noProof="1" smtClean="0"/>
              <a:t> </a:t>
            </a:r>
            <a:r>
              <a:rPr lang="en-US" sz="2400" noProof="1" smtClean="0"/>
              <a:t>sistemde bir başbakan yoktur. Bu nedenle sistem “başbakansız parlâmenter sistem”</a:t>
            </a:r>
            <a:r>
              <a:rPr lang="tr-TR" sz="2400" noProof="1" smtClean="0"/>
              <a:t>e benzemektedir</a:t>
            </a:r>
            <a:r>
              <a:rPr lang="en-US" sz="2400" noProof="1" smtClean="0"/>
              <a:t>. </a:t>
            </a:r>
          </a:p>
          <a:p>
            <a:pPr marL="0" indent="0">
              <a:buNone/>
            </a:pPr>
            <a:endParaRPr lang="en-US" sz="2400" noProof="1" smtClean="0"/>
          </a:p>
          <a:p>
            <a:pPr marL="0" indent="0">
              <a:buNone/>
            </a:pPr>
            <a:r>
              <a:rPr lang="en-US" sz="2400" noProof="1" smtClean="0"/>
              <a:t>2- Yeni sistemde yasama organı ancak üye tamsayısı beşte üç çoğunluğuyla Cumhurbaşkanının görevine son verebilmektedir. Oysa parlâmenter sistemde yasama organı</a:t>
            </a:r>
            <a:r>
              <a:rPr lang="tr-TR" sz="2400" noProof="1" smtClean="0"/>
              <a:t>nın</a:t>
            </a:r>
            <a:r>
              <a:rPr lang="en-US" sz="2400" noProof="1" smtClean="0"/>
              <a:t> yürütmeyi görevden alması için üye tamsayısının salt çoğunluğu yeterlidir.</a:t>
            </a:r>
          </a:p>
          <a:p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35862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Y A R G I N I N  D U R U MU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Anayasa hukuku teorisinde, kuvvetler ayrılığına veya birliğine göre hükûmet sistemleri, yasama ve yürütme organları arasındaki ilişkilere göre tasnif edilir. </a:t>
            </a:r>
            <a:r>
              <a:rPr lang="tr-TR" sz="2400" b="1" dirty="0" smtClean="0"/>
              <a:t>Yargı organı</a:t>
            </a:r>
            <a:r>
              <a:rPr lang="tr-TR" sz="2400" dirty="0" smtClean="0"/>
              <a:t> işe karıştırılmaz. Çünkü onun her hâlükârda bağımsız olduğu varsayılır. 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93649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Y A R G I N I N  D U R U M U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r-TR" dirty="0" smtClean="0"/>
              <a:t> “Hakimler ve Savcılar Kurulu” 13 üyeden oluşmaktadır.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Kurulun Başkanı Adalet Bakanıdır.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Adalet Bakanı ve Kurulun beş üyesi doğrudan doğruya Cumhurbaşkanı tarafından atanmaktadır.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Geriye kalan altı üye ise TBMM tarafından seçilmektedir. 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1989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266</TotalTime>
  <Words>437</Words>
  <Application>Microsoft Office PowerPoint</Application>
  <PresentationFormat>Özel</PresentationFormat>
  <Paragraphs>39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Retrospect</vt:lpstr>
      <vt:lpstr>A n a y a s a</vt:lpstr>
      <vt:lpstr>S İ S T E M  S O R U N U</vt:lpstr>
      <vt:lpstr>S İ S T E M  S O R U N U</vt:lpstr>
      <vt:lpstr>F E S İ H  M E S E L E S İ</vt:lpstr>
      <vt:lpstr>F E S İ H  M E S E L E S İ</vt:lpstr>
      <vt:lpstr>D U R U M  N E D İ R?</vt:lpstr>
      <vt:lpstr>D U R U M  N E D İ R?</vt:lpstr>
      <vt:lpstr>Y A R G I N I N  D U R U MU</vt:lpstr>
      <vt:lpstr>Y A R G I N I N  D U R U M U</vt:lpstr>
      <vt:lpstr>B E L İ R L E N M E  B İ Ç İ M İ</vt:lpstr>
      <vt:lpstr>http://www.ysk.gov.tr/doc/genelge/dosya/77595/2018CBMV-Genelge201.pdf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1982 Anayasası</dc:title>
  <dc:creator>Microsoft Office User</dc:creator>
  <cp:lastModifiedBy>ismail - [2010]</cp:lastModifiedBy>
  <cp:revision>35</cp:revision>
  <dcterms:created xsi:type="dcterms:W3CDTF">2017-05-10T17:57:31Z</dcterms:created>
  <dcterms:modified xsi:type="dcterms:W3CDTF">2018-07-05T07:30:42Z</dcterms:modified>
</cp:coreProperties>
</file>