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MARKA YÖNETİMİ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004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71600" y="685800"/>
            <a:ext cx="96012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       Marka </a:t>
            </a:r>
            <a:r>
              <a:rPr lang="tr-TR" sz="2800" dirty="0"/>
              <a:t>genişletme stratejisinde, </a:t>
            </a:r>
            <a:r>
              <a:rPr lang="tr-TR" sz="2800" dirty="0" smtClean="0"/>
              <a:t>şirketlerin markasını </a:t>
            </a:r>
            <a:r>
              <a:rPr lang="tr-TR" sz="2800" dirty="0"/>
              <a:t>ne zaman, nerede, nasıl ve ne </a:t>
            </a:r>
            <a:r>
              <a:rPr lang="tr-TR" sz="2800" dirty="0" smtClean="0"/>
              <a:t>şekilde genişletebileceği </a:t>
            </a:r>
            <a:r>
              <a:rPr lang="tr-TR" sz="2800" dirty="0"/>
              <a:t>önemli bir husus olup şirketler bu </a:t>
            </a:r>
            <a:r>
              <a:rPr lang="tr-TR" sz="2800" dirty="0" smtClean="0"/>
              <a:t>yola girmeden </a:t>
            </a:r>
            <a:r>
              <a:rPr lang="tr-TR" sz="2800" dirty="0"/>
              <a:t>önce güçlü bir pazarlama </a:t>
            </a:r>
            <a:r>
              <a:rPr lang="tr-TR" sz="2800" dirty="0" smtClean="0"/>
              <a:t>araştırması uygulamak </a:t>
            </a:r>
            <a:r>
              <a:rPr lang="tr-TR" sz="2800" dirty="0"/>
              <a:t>zorundadırlar. Marka genişletme </a:t>
            </a:r>
            <a:r>
              <a:rPr lang="tr-TR" sz="2800" dirty="0" smtClean="0"/>
              <a:t>stratejisi başarıyla </a:t>
            </a:r>
            <a:r>
              <a:rPr lang="tr-TR" sz="2800" dirty="0"/>
              <a:t>uygulanan ürünlerin sayısı ne kadar </a:t>
            </a:r>
            <a:r>
              <a:rPr lang="tr-TR" sz="2800" dirty="0" smtClean="0"/>
              <a:t>arttıkça markaya </a:t>
            </a:r>
            <a:r>
              <a:rPr lang="tr-TR" sz="2800" dirty="0"/>
              <a:t>olan güven ve markanın değeri de o </a:t>
            </a:r>
            <a:r>
              <a:rPr lang="tr-TR" sz="2800" dirty="0" smtClean="0"/>
              <a:t>miktarda artacaktır</a:t>
            </a:r>
            <a:r>
              <a:rPr lang="tr-T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1928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PAZARLAMA </a:t>
            </a:r>
            <a:r>
              <a:rPr lang="tr-TR" dirty="0" smtClean="0"/>
              <a:t>YÖNETİMİNDE </a:t>
            </a:r>
            <a:r>
              <a:rPr lang="tr-TR" dirty="0"/>
              <a:t>MARKA GENİŞLETME STRATEJİSİ, Mustafa KARADENİZ, Deniz Harp Okulu, Deniz Bilimleri ve Mühendisliği Enstitüsü, Dr., </a:t>
            </a:r>
            <a:r>
              <a:rPr lang="tr-TR" dirty="0" smtClean="0"/>
              <a:t>Temmuz 2009.185-191</a:t>
            </a:r>
            <a:r>
              <a:rPr lang="tr-TR" dirty="0"/>
              <a:t>.  </a:t>
            </a:r>
            <a:endParaRPr lang="tr-TR" dirty="0" smtClean="0"/>
          </a:p>
          <a:p>
            <a:r>
              <a:rPr lang="tr-TR" dirty="0"/>
              <a:t>Marka Değerinin Marka Genişlemesine </a:t>
            </a:r>
            <a:r>
              <a:rPr lang="tr-TR" dirty="0" smtClean="0"/>
              <a:t>Etkisi Ve </a:t>
            </a:r>
            <a:r>
              <a:rPr lang="tr-TR" dirty="0"/>
              <a:t>Çay Sektöründe Bir Uygulama, Şakir </a:t>
            </a:r>
            <a:r>
              <a:rPr lang="tr-TR" dirty="0" smtClean="0"/>
              <a:t>ERDEM, </a:t>
            </a:r>
            <a:r>
              <a:rPr lang="tr-TR" dirty="0" err="1" smtClean="0"/>
              <a:t>H.Neylan</a:t>
            </a:r>
            <a:r>
              <a:rPr lang="tr-TR" dirty="0" smtClean="0"/>
              <a:t> USLU</a:t>
            </a:r>
            <a:r>
              <a:rPr lang="tr-TR" dirty="0"/>
              <a:t>, Ç.Ü. Sosyal Bilimler Enstitüsü Dergisi, Cilt 19, Sayı 1, 2010, Sayfa 166-184 </a:t>
            </a:r>
          </a:p>
          <a:p>
            <a:r>
              <a:rPr lang="tr-TR" dirty="0" smtClean="0"/>
              <a:t>Marka </a:t>
            </a:r>
            <a:r>
              <a:rPr lang="tr-TR" dirty="0"/>
              <a:t>İletişimi Yönetimi, Hatun Boztepe Taşkıran, İstanbul Üniversitesi açık ve Uzaktan Eğitim Fakültesi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83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Marka Genişletme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800" dirty="0">
                <a:solidFill>
                  <a:srgbClr val="FF0000"/>
                </a:solidFill>
              </a:rPr>
              <a:t>Marka genişletme, firmaların aynı marka ismini kullanarak, farklı bir ürün sınıfında yeni bir ürünü pazara sunması olarak tanımlanmaktadır. </a:t>
            </a:r>
            <a:r>
              <a:rPr lang="tr-TR" sz="2800" dirty="0"/>
              <a:t>Marka genişletmede temel amaç tüketicilerin yeni çıkarılan ürüne yönelik olarak olumlu tutum ve davranış göstermelerinin sağlanmasıdır. </a:t>
            </a:r>
          </a:p>
        </p:txBody>
      </p:sp>
    </p:spTree>
    <p:extLst>
      <p:ext uri="{BB962C8B-B14F-4D97-AF65-F5344CB8AC3E}">
        <p14:creationId xmlns:p14="http://schemas.microsoft.com/office/powerpoint/2010/main" val="2791968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346200" y="738306"/>
            <a:ext cx="9626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/>
              <a:t>Teknolojinin gelişimiyle şirketler </a:t>
            </a:r>
            <a:r>
              <a:rPr lang="tr-TR" sz="2800" dirty="0" smtClean="0"/>
              <a:t>pazarlama yönetiminde </a:t>
            </a:r>
            <a:r>
              <a:rPr lang="tr-TR" sz="2800" dirty="0"/>
              <a:t>marka genişletme stratejisini </a:t>
            </a:r>
            <a:r>
              <a:rPr lang="tr-TR" sz="2800" dirty="0" smtClean="0"/>
              <a:t>uygulamaya başlamışlardır</a:t>
            </a:r>
            <a:r>
              <a:rPr lang="tr-TR" sz="2800" dirty="0"/>
              <a:t>. Marka genişletme stratejisi mevcut </a:t>
            </a:r>
            <a:r>
              <a:rPr lang="tr-TR" sz="2800" dirty="0" smtClean="0"/>
              <a:t>ve güçlü </a:t>
            </a:r>
            <a:r>
              <a:rPr lang="tr-TR" sz="2800" dirty="0"/>
              <a:t>bir markanın tüketiciler üzerinde yarattığı </a:t>
            </a:r>
            <a:r>
              <a:rPr lang="tr-TR" sz="2800" dirty="0" smtClean="0"/>
              <a:t>olumlu farkındalığı </a:t>
            </a:r>
            <a:r>
              <a:rPr lang="tr-TR" sz="2800" dirty="0"/>
              <a:t>da kullanarak yeni ürünlere genişlemesidir. </a:t>
            </a:r>
          </a:p>
        </p:txBody>
      </p:sp>
    </p:spTree>
    <p:extLst>
      <p:ext uri="{BB962C8B-B14F-4D97-AF65-F5344CB8AC3E}">
        <p14:creationId xmlns:p14="http://schemas.microsoft.com/office/powerpoint/2010/main" val="1373954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71600" y="685800"/>
            <a:ext cx="9601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/>
              <a:t>Marka genişletmesi </a:t>
            </a:r>
            <a:r>
              <a:rPr lang="tr-TR" sz="2800" dirty="0" smtClean="0"/>
              <a:t>markanın isminin </a:t>
            </a:r>
            <a:r>
              <a:rPr lang="tr-TR" sz="2800" dirty="0"/>
              <a:t>firmanın başka bir ürününe transferidir. </a:t>
            </a:r>
            <a:r>
              <a:rPr lang="tr-TR" sz="2800" dirty="0" smtClean="0"/>
              <a:t>Üç avantajı </a:t>
            </a:r>
            <a:r>
              <a:rPr lang="tr-TR" sz="2800" dirty="0"/>
              <a:t>vardır</a:t>
            </a:r>
            <a:r>
              <a:rPr lang="tr-TR" sz="2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tr-TR" sz="2800" dirty="0"/>
          </a:p>
          <a:p>
            <a:pPr algn="just">
              <a:lnSpc>
                <a:spcPct val="150000"/>
              </a:lnSpc>
            </a:pPr>
            <a:r>
              <a:rPr lang="tr-TR" sz="2800" dirty="0"/>
              <a:t>• </a:t>
            </a:r>
            <a:r>
              <a:rPr lang="tr-TR" sz="2800" dirty="0" smtClean="0"/>
              <a:t> Müşterinin </a:t>
            </a:r>
            <a:r>
              <a:rPr lang="tr-TR" sz="2800" dirty="0"/>
              <a:t>yeni ürüne güvenmesini </a:t>
            </a:r>
            <a:r>
              <a:rPr lang="tr-TR" sz="2800" dirty="0" smtClean="0"/>
              <a:t>teşvik eder</a:t>
            </a:r>
            <a:r>
              <a:rPr lang="tr-TR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• Reklam</a:t>
            </a:r>
            <a:r>
              <a:rPr lang="tr-TR" sz="2800" dirty="0"/>
              <a:t>, promosyon ve kendi çapında </a:t>
            </a:r>
            <a:r>
              <a:rPr lang="tr-TR" sz="2800" dirty="0" smtClean="0"/>
              <a:t>bir ekonomi </a:t>
            </a:r>
            <a:r>
              <a:rPr lang="tr-TR" sz="2800" dirty="0"/>
              <a:t>oluşturur.</a:t>
            </a:r>
          </a:p>
          <a:p>
            <a:pPr algn="just">
              <a:lnSpc>
                <a:spcPct val="150000"/>
              </a:lnSpc>
            </a:pPr>
            <a:r>
              <a:rPr lang="tr-TR" sz="2800" dirty="0"/>
              <a:t>• Dağıtım ve perakende satış kanallarının </a:t>
            </a:r>
            <a:r>
              <a:rPr lang="tr-TR" sz="2800" dirty="0" smtClean="0"/>
              <a:t>ortaya çıkmasını </a:t>
            </a:r>
            <a:r>
              <a:rPr lang="tr-TR" sz="2800" dirty="0"/>
              <a:t>sağlar. </a:t>
            </a:r>
          </a:p>
        </p:txBody>
      </p:sp>
    </p:spTree>
    <p:extLst>
      <p:ext uri="{BB962C8B-B14F-4D97-AF65-F5344CB8AC3E}">
        <p14:creationId xmlns:p14="http://schemas.microsoft.com/office/powerpoint/2010/main" val="3516979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17600" y="531674"/>
            <a:ext cx="9855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Marka genişlemeler, geniş anlamada iki genel grupta sınıflandırılmaktadır. Bunlar: </a:t>
            </a:r>
            <a:r>
              <a:rPr lang="tr-TR" sz="2800" dirty="0" smtClean="0"/>
              <a:t>Hat genişlemesi </a:t>
            </a:r>
            <a:r>
              <a:rPr lang="tr-TR" sz="2800" dirty="0"/>
              <a:t>(</a:t>
            </a:r>
            <a:r>
              <a:rPr lang="tr-TR" sz="2800" dirty="0" err="1"/>
              <a:t>line</a:t>
            </a:r>
            <a:r>
              <a:rPr lang="tr-TR" sz="2800" dirty="0"/>
              <a:t> </a:t>
            </a:r>
            <a:r>
              <a:rPr lang="tr-TR" sz="2800" dirty="0" err="1"/>
              <a:t>extension</a:t>
            </a:r>
            <a:r>
              <a:rPr lang="tr-TR" sz="2800" dirty="0"/>
              <a:t>) ve kategori genişlemesidir (</a:t>
            </a:r>
            <a:r>
              <a:rPr lang="tr-TR" sz="2800" dirty="0" err="1"/>
              <a:t>category</a:t>
            </a:r>
            <a:r>
              <a:rPr lang="tr-TR" sz="2800" dirty="0"/>
              <a:t> </a:t>
            </a:r>
            <a:r>
              <a:rPr lang="tr-TR" sz="2800" dirty="0" err="1"/>
              <a:t>extension</a:t>
            </a:r>
            <a:r>
              <a:rPr lang="tr-TR" sz="2800" dirty="0"/>
              <a:t>). </a:t>
            </a:r>
            <a:r>
              <a:rPr lang="tr-TR" sz="2800" dirty="0" smtClean="0">
                <a:solidFill>
                  <a:srgbClr val="FF0000"/>
                </a:solidFill>
              </a:rPr>
              <a:t>Hat Genişlemesi </a:t>
            </a:r>
            <a:r>
              <a:rPr lang="tr-TR" sz="2800" dirty="0"/>
              <a:t>mevcut marka adı ile firmanın mevcut ürün kategorisinde yeni bir pazar bölümüne girmesi olarak </a:t>
            </a:r>
            <a:r>
              <a:rPr lang="tr-TR" sz="2800" dirty="0" smtClean="0"/>
              <a:t>tanımlanmaktadır. </a:t>
            </a:r>
            <a:r>
              <a:rPr lang="tr-TR" sz="2800" dirty="0" smtClean="0">
                <a:solidFill>
                  <a:srgbClr val="FF0000"/>
                </a:solidFill>
              </a:rPr>
              <a:t>Kategori Genişlemesi</a:t>
            </a:r>
            <a:r>
              <a:rPr lang="tr-TR" sz="2800" dirty="0"/>
              <a:t>: Şuanda piyasada olan birçok marka mevcut marka adlarının </a:t>
            </a:r>
            <a:r>
              <a:rPr lang="tr-TR" sz="2800" dirty="0" smtClean="0"/>
              <a:t>uzantısıdır. Marka </a:t>
            </a:r>
            <a:r>
              <a:rPr lang="tr-TR" sz="2800" dirty="0"/>
              <a:t>genişlemesi, bir firmanın sahip olduğu, itibarı iyi, başarılı bir marka adının </a:t>
            </a:r>
            <a:r>
              <a:rPr lang="tr-TR" sz="2800" dirty="0" smtClean="0"/>
              <a:t>farklı kategorilerde </a:t>
            </a:r>
            <a:r>
              <a:rPr lang="tr-TR" sz="2800" dirty="0"/>
              <a:t>üretilen ürünlerin pazara tanıtılmasında </a:t>
            </a:r>
            <a:r>
              <a:rPr lang="tr-TR" sz="2800" dirty="0" smtClean="0"/>
              <a:t>kullanılmasıdır.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8523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85900" y="685800"/>
            <a:ext cx="8153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/>
              <a:t>Marka </a:t>
            </a:r>
            <a:r>
              <a:rPr lang="tr-TR" sz="2400" b="1" dirty="0" smtClean="0"/>
              <a:t>genişletmenin nedenleri: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Olumlu marka imajının yeni ürünlere </a:t>
            </a:r>
            <a:r>
              <a:rPr lang="tr-TR" sz="2400" dirty="0" smtClean="0"/>
              <a:t>aktarılması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Pazarlama faaliyetlerinde etkinlik </a:t>
            </a:r>
            <a:r>
              <a:rPr lang="tr-TR" sz="2400" dirty="0" smtClean="0"/>
              <a:t>sağlanması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Maliyetlerin </a:t>
            </a:r>
            <a:r>
              <a:rPr lang="tr-TR" sz="2400" dirty="0" smtClean="0"/>
              <a:t>düşürülmesi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Tutundurma faaliyetlerinin maliyetinin </a:t>
            </a:r>
            <a:r>
              <a:rPr lang="tr-TR" sz="2400" dirty="0" smtClean="0"/>
              <a:t>azalması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Yeni ürünlerin pazara sunulmasının maliyetinin </a:t>
            </a:r>
            <a:r>
              <a:rPr lang="tr-TR" sz="2400" dirty="0" smtClean="0"/>
              <a:t>azalması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Yeni ürünlerin başarı şansının </a:t>
            </a:r>
            <a:r>
              <a:rPr lang="tr-TR" sz="2400" dirty="0" smtClean="0"/>
              <a:t>artması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Firmaların toplamda gelirlerinin </a:t>
            </a:r>
            <a:r>
              <a:rPr lang="tr-TR" sz="2400" dirty="0" smtClean="0"/>
              <a:t>artması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/>
              <a:t>Yeni bir pazara giriş riskinin azalması</a:t>
            </a:r>
          </a:p>
        </p:txBody>
      </p:sp>
    </p:spTree>
    <p:extLst>
      <p:ext uri="{BB962C8B-B14F-4D97-AF65-F5344CB8AC3E}">
        <p14:creationId xmlns:p14="http://schemas.microsoft.com/office/powerpoint/2010/main" val="326094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89000" y="254000"/>
            <a:ext cx="10210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Markalar için temsil ettikleri ürün </a:t>
            </a:r>
            <a:r>
              <a:rPr lang="tr-TR" sz="2400" dirty="0" smtClean="0"/>
              <a:t>kategorilerine göre derecelendirilmiş </a:t>
            </a:r>
            <a:r>
              <a:rPr lang="tr-TR" sz="2400" dirty="0"/>
              <a:t>bir yapı söz konusudur. </a:t>
            </a:r>
            <a:r>
              <a:rPr lang="tr-TR" sz="2400" dirty="0" smtClean="0"/>
              <a:t>Örneğin televizyon </a:t>
            </a:r>
            <a:r>
              <a:rPr lang="tr-TR" sz="2400" dirty="0"/>
              <a:t>söz konusu olduğunda SONY markası </a:t>
            </a:r>
            <a:r>
              <a:rPr lang="tr-TR" sz="2400" dirty="0" smtClean="0"/>
              <a:t>akla gelirken</a:t>
            </a:r>
            <a:r>
              <a:rPr lang="tr-TR" sz="2400" dirty="0"/>
              <a:t>, ayakkabı için aynı durum söz konu değildir. </a:t>
            </a:r>
            <a:r>
              <a:rPr lang="tr-TR" sz="2400" dirty="0" smtClean="0"/>
              <a:t>Bu yapı </a:t>
            </a:r>
            <a:r>
              <a:rPr lang="tr-TR" sz="2400" dirty="0"/>
              <a:t>marka için çok önemlidir; çünkü </a:t>
            </a:r>
            <a:r>
              <a:rPr lang="tr-TR" sz="2400" dirty="0" smtClean="0"/>
              <a:t>marka genişletmesinin </a:t>
            </a:r>
            <a:r>
              <a:rPr lang="tr-TR" sz="2400" dirty="0"/>
              <a:t>durumu değerlendirileceği </a:t>
            </a:r>
            <a:r>
              <a:rPr lang="tr-TR" sz="2400" dirty="0" smtClean="0"/>
              <a:t>zaman, genişletilen </a:t>
            </a:r>
            <a:r>
              <a:rPr lang="tr-TR" sz="2400" dirty="0"/>
              <a:t>durumun markanın bir yapısına </a:t>
            </a:r>
            <a:r>
              <a:rPr lang="tr-TR" sz="2400" dirty="0" smtClean="0"/>
              <a:t>benzerliği anahtar </a:t>
            </a:r>
            <a:r>
              <a:rPr lang="tr-TR" sz="2400" dirty="0"/>
              <a:t>bir rol oynayacaktır. Marka genişletmesinin </a:t>
            </a:r>
            <a:r>
              <a:rPr lang="tr-TR" sz="2400" dirty="0" smtClean="0"/>
              <a:t>asıl ürüne </a:t>
            </a:r>
            <a:r>
              <a:rPr lang="tr-TR" sz="2400" dirty="0"/>
              <a:t>benzer olması durumunda </a:t>
            </a:r>
            <a:r>
              <a:rPr lang="tr-TR" sz="2400" dirty="0" smtClean="0"/>
              <a:t>müşterinin değerlendirmesi </a:t>
            </a:r>
            <a:r>
              <a:rPr lang="tr-TR" sz="2400" dirty="0"/>
              <a:t>asıl ürüne istinaden olacaktır. Farklı </a:t>
            </a:r>
            <a:r>
              <a:rPr lang="tr-TR" sz="2400" dirty="0" smtClean="0"/>
              <a:t>bir kategoride </a:t>
            </a:r>
            <a:r>
              <a:rPr lang="tr-TR" sz="2400" dirty="0"/>
              <a:t>genişletme olacaksa müşterinin asıl ürüne </a:t>
            </a:r>
            <a:r>
              <a:rPr lang="tr-TR" sz="2400" dirty="0" smtClean="0"/>
              <a:t>ait düşünceleri </a:t>
            </a:r>
            <a:r>
              <a:rPr lang="tr-TR" sz="2400" dirty="0"/>
              <a:t>yeni ürüne aktarılmayacaktır. Bu </a:t>
            </a:r>
            <a:r>
              <a:rPr lang="tr-TR" sz="2400" dirty="0" smtClean="0"/>
              <a:t>nedenle gelişmeler </a:t>
            </a:r>
            <a:r>
              <a:rPr lang="tr-TR" sz="2400" dirty="0"/>
              <a:t>yakın kategorilere tercih </a:t>
            </a:r>
            <a:r>
              <a:rPr lang="tr-TR" sz="2400" dirty="0" smtClean="0"/>
              <a:t>edilmelidir. Genişletilen </a:t>
            </a:r>
            <a:r>
              <a:rPr lang="tr-TR" sz="2400" dirty="0"/>
              <a:t>markanın asıl ürüne yakınlığı ile asıl </a:t>
            </a:r>
            <a:r>
              <a:rPr lang="tr-TR" sz="2400" dirty="0" smtClean="0"/>
              <a:t>ürünün başarısının </a:t>
            </a:r>
            <a:r>
              <a:rPr lang="tr-TR" sz="2400" dirty="0"/>
              <a:t>otomatik olarak yeni ürüne aktarılması </a:t>
            </a:r>
            <a:r>
              <a:rPr lang="tr-TR" sz="2400" dirty="0" smtClean="0"/>
              <a:t>doğru orantılıdır.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95845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85900" y="685800"/>
            <a:ext cx="965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Marka genişletilmesine yönelik olarak </a:t>
            </a:r>
            <a:r>
              <a:rPr lang="tr-TR" sz="2400" dirty="0" smtClean="0"/>
              <a:t>günümüze kadar </a:t>
            </a:r>
            <a:r>
              <a:rPr lang="tr-TR" sz="2400" dirty="0"/>
              <a:t>pek çok literatür çalışması yapılmıştır. </a:t>
            </a:r>
            <a:r>
              <a:rPr lang="tr-TR" sz="2400" dirty="0" smtClean="0"/>
              <a:t>Pazarlama sektöründeki </a:t>
            </a:r>
            <a:r>
              <a:rPr lang="tr-TR" sz="2400" dirty="0"/>
              <a:t>yöneticiler tamamıyla yeni </a:t>
            </a:r>
            <a:r>
              <a:rPr lang="tr-TR" sz="2400" dirty="0" smtClean="0"/>
              <a:t>marka oluşturulması </a:t>
            </a:r>
            <a:r>
              <a:rPr lang="tr-TR" sz="2400" dirty="0"/>
              <a:t>yerine marka genişletilmesi </a:t>
            </a:r>
            <a:r>
              <a:rPr lang="tr-TR" sz="2400" dirty="0" smtClean="0"/>
              <a:t>stratejisinin büyük </a:t>
            </a:r>
            <a:r>
              <a:rPr lang="tr-TR" sz="2400" dirty="0"/>
              <a:t>avantajlar sağladığı görüşünde hemfikirdirler.</a:t>
            </a:r>
          </a:p>
          <a:p>
            <a:pPr algn="just"/>
            <a:r>
              <a:rPr lang="tr-TR" sz="2400" dirty="0" err="1"/>
              <a:t>Herşeyden</a:t>
            </a:r>
            <a:r>
              <a:rPr lang="tr-TR" sz="2400" dirty="0"/>
              <a:t> önce marka genişletilmesi daha ucuz, </a:t>
            </a:r>
            <a:r>
              <a:rPr lang="tr-TR" sz="2400" dirty="0" smtClean="0"/>
              <a:t>daha hızlı </a:t>
            </a:r>
            <a:r>
              <a:rPr lang="tr-TR" sz="2400" dirty="0"/>
              <a:t>ve daha az riskli bir seçim olarak ön </a:t>
            </a:r>
            <a:r>
              <a:rPr lang="tr-TR" sz="2400" dirty="0" smtClean="0"/>
              <a:t>plana çıkmaktadır</a:t>
            </a:r>
            <a:r>
              <a:rPr lang="tr-TR" sz="2400" dirty="0"/>
              <a:t>. Marka genişletilmesi mevcut markanın </a:t>
            </a:r>
            <a:r>
              <a:rPr lang="tr-TR" sz="2400" dirty="0" smtClean="0"/>
              <a:t>Pazar gücünü </a:t>
            </a:r>
            <a:r>
              <a:rPr lang="tr-TR" sz="2400" dirty="0"/>
              <a:t>temel alarak markanın daha esnek hale gelmesini sağlamaktadır. Aynı zamanda yeni bir </a:t>
            </a:r>
            <a:r>
              <a:rPr lang="tr-TR" sz="2400" dirty="0" smtClean="0"/>
              <a:t>ürünün pazarlamadaki </a:t>
            </a:r>
            <a:r>
              <a:rPr lang="tr-TR" sz="2400" dirty="0"/>
              <a:t>başarısızlığına kıyasla, </a:t>
            </a:r>
            <a:r>
              <a:rPr lang="tr-TR" sz="2400" dirty="0" smtClean="0"/>
              <a:t>marka genişletilmesinde </a:t>
            </a:r>
            <a:r>
              <a:rPr lang="tr-TR" sz="2400" dirty="0"/>
              <a:t>karşılaşılan problemler mevcut </a:t>
            </a:r>
            <a:r>
              <a:rPr lang="tr-TR" sz="2400" dirty="0" smtClean="0"/>
              <a:t>marka üzerinde </a:t>
            </a:r>
            <a:r>
              <a:rPr lang="tr-TR" sz="2400" dirty="0"/>
              <a:t>daha düşük yoğunluklu sorun teşkil </a:t>
            </a:r>
            <a:r>
              <a:rPr lang="tr-TR" sz="2400" dirty="0" smtClean="0"/>
              <a:t>etmektedir.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62121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71600" y="685800"/>
            <a:ext cx="100711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/>
              <a:t>Tanınmış marka uzmanlarından biri olan Edward </a:t>
            </a:r>
            <a:r>
              <a:rPr lang="tr-TR" sz="2400" b="1" dirty="0" err="1" smtClean="0"/>
              <a:t>Tauber</a:t>
            </a:r>
            <a:r>
              <a:rPr lang="tr-TR" sz="2400" b="1" dirty="0" smtClean="0"/>
              <a:t> marka genişletme stratejilerini yedi ayrı şekilde sınıflandırmıştır.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/>
              <a:t>Mevcut olan aynı ürünü faklı bir </a:t>
            </a:r>
            <a:r>
              <a:rPr lang="tr-TR" sz="2400" dirty="0" smtClean="0"/>
              <a:t>formda sunmak </a:t>
            </a:r>
            <a:r>
              <a:rPr lang="tr-TR" sz="2400" dirty="0"/>
              <a:t>(2,5 </a:t>
            </a:r>
            <a:r>
              <a:rPr lang="tr-TR" sz="2400" dirty="0" err="1"/>
              <a:t>lt</a:t>
            </a:r>
            <a:r>
              <a:rPr lang="tr-TR" sz="2400" dirty="0"/>
              <a:t>. Coca-Cola</a:t>
            </a:r>
            <a:r>
              <a:rPr lang="tr-TR" sz="2400" dirty="0" smtClean="0"/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Markanın</a:t>
            </a:r>
            <a:r>
              <a:rPr lang="tr-TR" sz="2400" dirty="0"/>
              <a:t>, ayırt edici tat, koku ve içerik </a:t>
            </a:r>
            <a:r>
              <a:rPr lang="tr-TR" sz="2400" dirty="0" smtClean="0"/>
              <a:t>olarak farklı </a:t>
            </a:r>
            <a:r>
              <a:rPr lang="tr-TR" sz="2400" dirty="0"/>
              <a:t>özelliklere sahip ürünlerinin sunulması (</a:t>
            </a:r>
            <a:r>
              <a:rPr lang="tr-TR" sz="2400" dirty="0" err="1" smtClean="0"/>
              <a:t>Coca</a:t>
            </a:r>
            <a:r>
              <a:rPr lang="tr-TR" sz="2400" dirty="0" smtClean="0"/>
              <a:t> - </a:t>
            </a:r>
            <a:r>
              <a:rPr lang="tr-TR" sz="2400" dirty="0" err="1" smtClean="0"/>
              <a:t>ColaZero</a:t>
            </a:r>
            <a:r>
              <a:rPr lang="tr-TR" sz="2400" dirty="0" smtClean="0"/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Ürünlerin </a:t>
            </a:r>
            <a:r>
              <a:rPr lang="tr-TR" sz="2400" dirty="0"/>
              <a:t>mevcut marka ile birlikte </a:t>
            </a:r>
            <a:r>
              <a:rPr lang="tr-TR" sz="2400" dirty="0" smtClean="0"/>
              <a:t>sunulması (</a:t>
            </a:r>
            <a:r>
              <a:rPr lang="tr-TR" sz="2400" dirty="0" err="1" smtClean="0"/>
              <a:t>Duracell</a:t>
            </a:r>
            <a:r>
              <a:rPr lang="tr-TR" sz="2400" dirty="0" smtClean="0"/>
              <a:t> </a:t>
            </a:r>
            <a:r>
              <a:rPr lang="tr-TR" sz="2400" dirty="0" err="1"/>
              <a:t>Durabeam</a:t>
            </a:r>
            <a:r>
              <a:rPr lang="tr-TR" sz="2400" dirty="0"/>
              <a:t> El Feneri</a:t>
            </a:r>
            <a:r>
              <a:rPr lang="tr-TR" sz="2400" dirty="0" smtClean="0"/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Ana </a:t>
            </a:r>
            <a:r>
              <a:rPr lang="tr-TR" sz="2400" dirty="0"/>
              <a:t>markayı, müşterilere bir takım </a:t>
            </a:r>
            <a:r>
              <a:rPr lang="tr-TR" sz="2400" dirty="0" smtClean="0"/>
              <a:t>ayrıcalıklar tanıyan </a:t>
            </a:r>
            <a:r>
              <a:rPr lang="tr-TR" sz="2400" dirty="0"/>
              <a:t>diğer ürünlerle birlikte sunmak (Visa </a:t>
            </a:r>
            <a:r>
              <a:rPr lang="tr-TR" sz="2400" dirty="0" smtClean="0"/>
              <a:t>Seyahat Çeki),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Ürünün</a:t>
            </a:r>
            <a:r>
              <a:rPr lang="tr-TR" sz="2400" dirty="0"/>
              <a:t>, firmanın algılanan uzmanlık </a:t>
            </a:r>
            <a:r>
              <a:rPr lang="tr-TR" sz="2400" dirty="0" smtClean="0"/>
              <a:t>ve deneyimlerinden </a:t>
            </a:r>
            <a:r>
              <a:rPr lang="tr-TR" sz="2400" dirty="0"/>
              <a:t>yararlanılarak sunulması (</a:t>
            </a:r>
            <a:r>
              <a:rPr lang="tr-TR" sz="2400" dirty="0" smtClean="0"/>
              <a:t>Canon Fotokopi </a:t>
            </a:r>
            <a:r>
              <a:rPr lang="tr-TR" sz="2400" dirty="0"/>
              <a:t>Makinesi</a:t>
            </a:r>
            <a:r>
              <a:rPr lang="tr-TR" sz="2400" dirty="0" smtClean="0"/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Ürünü</a:t>
            </a:r>
            <a:r>
              <a:rPr lang="tr-TR" sz="2400" dirty="0"/>
              <a:t>, markanın ayırt edici fayda, tutum </a:t>
            </a:r>
            <a:r>
              <a:rPr lang="tr-TR" sz="2400" dirty="0" smtClean="0"/>
              <a:t>ve özelliklerini </a:t>
            </a:r>
            <a:r>
              <a:rPr lang="tr-TR" sz="2400" dirty="0"/>
              <a:t>yansıtarak sunmak (Ivory’s </a:t>
            </a:r>
            <a:r>
              <a:rPr lang="tr-TR" sz="2400" dirty="0" err="1"/>
              <a:t>Mild</a:t>
            </a:r>
            <a:r>
              <a:rPr lang="tr-TR" sz="2400" dirty="0"/>
              <a:t> </a:t>
            </a:r>
            <a:r>
              <a:rPr lang="tr-TR" sz="2400" dirty="0" smtClean="0"/>
              <a:t>Temizlik Ürünleri),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Ürünlerin</a:t>
            </a:r>
            <a:r>
              <a:rPr lang="tr-TR" sz="2400" dirty="0"/>
              <a:t>, markanın ayırt edici imaj </a:t>
            </a:r>
            <a:r>
              <a:rPr lang="tr-TR" sz="2400" dirty="0" smtClean="0"/>
              <a:t>ve saygınlığından faydalanılarak   sunulması </a:t>
            </a:r>
            <a:r>
              <a:rPr lang="tr-TR" sz="2400" dirty="0"/>
              <a:t>(</a:t>
            </a:r>
            <a:r>
              <a:rPr lang="tr-TR" sz="2400" dirty="0" smtClean="0"/>
              <a:t>Porsche Gözlükler</a:t>
            </a:r>
            <a:r>
              <a:rPr lang="tr-TR" sz="2400" dirty="0"/>
              <a:t>, Hummer Bot).</a:t>
            </a:r>
          </a:p>
        </p:txBody>
      </p:sp>
    </p:spTree>
    <p:extLst>
      <p:ext uri="{BB962C8B-B14F-4D97-AF65-F5344CB8AC3E}">
        <p14:creationId xmlns:p14="http://schemas.microsoft.com/office/powerpoint/2010/main" val="221488441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261</TotalTime>
  <Words>681</Words>
  <Application>Microsoft Office PowerPoint</Application>
  <PresentationFormat>Geniş ekran</PresentationFormat>
  <Paragraphs>35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Franklin Gothic Book</vt:lpstr>
      <vt:lpstr>Crop</vt:lpstr>
      <vt:lpstr> MARKA YÖNETİMİ</vt:lpstr>
      <vt:lpstr> Marka Genişletme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KAYNAKÇA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MARKA YÖNETİMİ</dc:title>
  <dc:creator>mehtap uğur</dc:creator>
  <cp:lastModifiedBy>mehtap uğur</cp:lastModifiedBy>
  <cp:revision>10</cp:revision>
  <dcterms:created xsi:type="dcterms:W3CDTF">2020-05-10T10:55:45Z</dcterms:created>
  <dcterms:modified xsi:type="dcterms:W3CDTF">2020-05-10T15:16:58Z</dcterms:modified>
</cp:coreProperties>
</file>