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28" y="-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C0935-6D1A-4CC5-883B-40D583A3C5B2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90A4F-F5F3-4A22-B353-0CB90A566B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298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510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66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52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06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799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3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74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80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09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016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2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24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54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635895" y="1875309"/>
            <a:ext cx="2440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BÖLÜM 14</a:t>
            </a:r>
            <a:endParaRPr lang="tr-TR" sz="4000" b="1" u="sng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474469" y="2598450"/>
            <a:ext cx="276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ELEKTRİK AKIMI</a:t>
            </a:r>
            <a:endParaRPr lang="tr-TR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445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2278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ELEKTRİK YÜK AKIŞI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1554" y="1419622"/>
            <a:ext cx="84349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Bir telin bir ucunun çok geniş bir iletken ile temas halinde olduğunu varsayınız.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İletken, elektronları </a:t>
            </a:r>
            <a:r>
              <a:rPr lang="tr-TR" sz="1400" dirty="0"/>
              <a:t>toplayabilecek ve üzerindeki yük yoğunluğunda önemli bir </a:t>
            </a:r>
            <a:r>
              <a:rPr lang="tr-TR" sz="1400" dirty="0" smtClean="0"/>
              <a:t>değişiklik olmayacak </a:t>
            </a:r>
            <a:r>
              <a:rPr lang="tr-TR" sz="1400" dirty="0"/>
              <a:t>kadar geniştir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/>
              <a:t>Böyle bir cisim genellikle “yer” </a:t>
            </a:r>
            <a:r>
              <a:rPr lang="tr-TR" sz="1400" dirty="0" err="1"/>
              <a:t>dir</a:t>
            </a:r>
            <a:r>
              <a:rPr lang="tr-TR" sz="1400" dirty="0"/>
              <a:t>. Telin </a:t>
            </a:r>
            <a:r>
              <a:rPr lang="tr-TR" sz="1400" dirty="0" smtClean="0"/>
              <a:t>bir ucu yer ile diğer ucu da negatif yüklü bir cisimle temasta olsun. </a:t>
            </a:r>
          </a:p>
          <a:p>
            <a:endParaRPr lang="tr-TR" sz="1400" dirty="0"/>
          </a:p>
          <a:p>
            <a:r>
              <a:rPr lang="tr-TR" sz="1400" dirty="0" smtClean="0"/>
              <a:t>Bu durumda elektronlar yüklü </a:t>
            </a:r>
            <a:r>
              <a:rPr lang="tr-TR" sz="1400" dirty="0"/>
              <a:t>cisimden yere doğru, telden aşağı, bir elektrik akımı oluşturarak hareket ederler.</a:t>
            </a:r>
          </a:p>
          <a:p>
            <a:endParaRPr lang="tr-TR" sz="1400" dirty="0" smtClean="0"/>
          </a:p>
          <a:p>
            <a:r>
              <a:rPr lang="tr-TR" sz="1400" dirty="0" smtClean="0"/>
              <a:t>Bu </a:t>
            </a:r>
            <a:r>
              <a:rPr lang="tr-TR" sz="1400" dirty="0"/>
              <a:t>akım saniyenin kesri kadar çok kısa sürelidir.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Elektronlar </a:t>
            </a:r>
            <a:r>
              <a:rPr lang="tr-TR" sz="1400" dirty="0"/>
              <a:t>yer değiştirirken, </a:t>
            </a:r>
            <a:r>
              <a:rPr lang="tr-TR" sz="1400" dirty="0" smtClean="0"/>
              <a:t>bir elektron </a:t>
            </a:r>
            <a:r>
              <a:rPr lang="tr-TR" sz="1400" dirty="0"/>
              <a:t>kaynağı tarafından tekrar yerlerinin doldurulduğu bir durumu dikkate </a:t>
            </a:r>
            <a:r>
              <a:rPr lang="tr-TR" sz="1400" dirty="0" smtClean="0"/>
              <a:t>alalım. </a:t>
            </a:r>
          </a:p>
          <a:p>
            <a:endParaRPr lang="tr-TR" sz="1400" dirty="0"/>
          </a:p>
          <a:p>
            <a:r>
              <a:rPr lang="tr-TR" sz="1400" dirty="0" smtClean="0"/>
              <a:t>Bu </a:t>
            </a:r>
            <a:r>
              <a:rPr lang="tr-TR" sz="1400" dirty="0"/>
              <a:t>durumda telde kararlı bir akım üretilmiş olur.</a:t>
            </a:r>
            <a:r>
              <a:rPr lang="tr-TR" sz="1400" dirty="0" smtClean="0"/>
              <a:t> 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4130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2692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BATARYALAR VE VOLTAJ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6" y="2139702"/>
            <a:ext cx="84349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Bataryalar bir tel içinde akımın oluşmasına neden olan elektrik yük kaynaklarıdır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/>
              <a:t>Batarya içinde oluşan kimyasal reaksiyonlar negatif ve pozitif yüklerin </a:t>
            </a:r>
            <a:r>
              <a:rPr lang="tr-TR" sz="1400" dirty="0" smtClean="0"/>
              <a:t>ayrılmasına neden </a:t>
            </a:r>
            <a:r>
              <a:rPr lang="tr-TR" sz="1400" dirty="0"/>
              <a:t>olurlar ve böylece bataryanın bir ucu pozitif diğer ucu negatif yüklenmiş olur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/>
              <a:t>Bataryanın iki kutbu bir telin uçlarına bağlanırsa elektronlar akmaya başlar.</a:t>
            </a:r>
          </a:p>
        </p:txBody>
      </p:sp>
    </p:spTree>
    <p:extLst>
      <p:ext uri="{BB962C8B-B14F-4D97-AF65-F5344CB8AC3E}">
        <p14:creationId xmlns:p14="http://schemas.microsoft.com/office/powerpoint/2010/main" val="33855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1533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OHM YASASI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6" y="1707654"/>
            <a:ext cx="84349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Normalde bir tel, bataryanın bir kutbundan diğerine doğrudan bağlanmaz; çünkü </a:t>
            </a:r>
            <a:r>
              <a:rPr lang="tr-TR" sz="1400" dirty="0" smtClean="0"/>
              <a:t>bu çok </a:t>
            </a:r>
            <a:r>
              <a:rPr lang="tr-TR" sz="1400" dirty="0"/>
              <a:t>büyük bir akımın akışına neden olur ve batarya yükü, gerektiği hızda </a:t>
            </a:r>
            <a:r>
              <a:rPr lang="tr-TR" sz="1400" dirty="0" smtClean="0"/>
              <a:t>yeniden dolduramaz.</a:t>
            </a:r>
          </a:p>
          <a:p>
            <a:endParaRPr lang="tr-TR" sz="1400" dirty="0"/>
          </a:p>
          <a:p>
            <a:r>
              <a:rPr lang="tr-TR" sz="1400" dirty="0" smtClean="0"/>
              <a:t>Bu </a:t>
            </a:r>
            <a:r>
              <a:rPr lang="tr-TR" sz="1400" dirty="0"/>
              <a:t>durumda batarya hızla “tükenir”. Ayrıca, devre gerekli </a:t>
            </a:r>
            <a:r>
              <a:rPr lang="tr-TR" sz="1400" dirty="0" smtClean="0"/>
              <a:t>işlemleri yerine </a:t>
            </a:r>
            <a:r>
              <a:rPr lang="tr-TR" sz="1400" dirty="0"/>
              <a:t>getiremeyecektir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Bunun </a:t>
            </a:r>
            <a:r>
              <a:rPr lang="tr-TR" sz="1400" dirty="0"/>
              <a:t>yerine bir ampulün </a:t>
            </a:r>
            <a:r>
              <a:rPr lang="tr-TR" sz="1400" dirty="0" smtClean="0"/>
              <a:t>aşağıdaki </a:t>
            </a:r>
            <a:r>
              <a:rPr lang="tr-TR" sz="1400" dirty="0"/>
              <a:t>şeklin 1. </a:t>
            </a:r>
            <a:r>
              <a:rPr lang="tr-TR" sz="1400" dirty="0" smtClean="0"/>
              <a:t>kısmında </a:t>
            </a:r>
            <a:r>
              <a:rPr lang="tr-TR" sz="1400" dirty="0"/>
              <a:t>görüldüğü gibi bağlandığını göz önüne alalım.</a:t>
            </a:r>
          </a:p>
        </p:txBody>
      </p:sp>
      <p:pic>
        <p:nvPicPr>
          <p:cNvPr id="1026" name="Picture 2" descr="C:\Users\Taliha\Desktop\Serdar\SUNUM\PNG\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9822"/>
            <a:ext cx="4382678" cy="18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0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4059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SERİ VE PARALEL BAĞLI BATARYALAR</a:t>
            </a:r>
            <a:endParaRPr lang="tr-TR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40515" y="1491630"/>
            <a:ext cx="56986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Tüm el feneri ampulleri, 3 volt uygulandığında parlak ışık verecek şekilde </a:t>
            </a:r>
            <a:r>
              <a:rPr lang="tr-TR" sz="1400" dirty="0" smtClean="0"/>
              <a:t>tasarlanırlar. Yaygın </a:t>
            </a:r>
            <a:r>
              <a:rPr lang="tr-TR" sz="1400" dirty="0"/>
              <a:t>olarak kullanılan el feneri bataryaları 1.5 volt’ dur, 2 batarya aşağıdaki </a:t>
            </a:r>
            <a:r>
              <a:rPr lang="tr-TR" sz="1400" dirty="0" smtClean="0"/>
              <a:t>şeklin (1</a:t>
            </a:r>
            <a:r>
              <a:rPr lang="tr-TR" sz="1400" dirty="0"/>
              <a:t>). kısmında görüldüğü gibi 3 volt verecek şekilde bağlanırlar</a:t>
            </a:r>
            <a:r>
              <a:rPr lang="tr-TR" sz="1400" dirty="0" smtClean="0"/>
              <a:t>. 2. kısım bu durumu şematik </a:t>
            </a:r>
            <a:r>
              <a:rPr lang="tr-TR" sz="1400" dirty="0"/>
              <a:t>olarak göstermektedir.(batarya sembolüne dikkat ediniz.)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X </a:t>
            </a:r>
            <a:r>
              <a:rPr lang="tr-TR" sz="1400" dirty="0"/>
              <a:t>bataryasının </a:t>
            </a:r>
            <a:r>
              <a:rPr lang="tr-TR" sz="1400" dirty="0" smtClean="0"/>
              <a:t>pozitif kutbu</a:t>
            </a:r>
            <a:r>
              <a:rPr lang="tr-TR" sz="1400" dirty="0"/>
              <a:t>, negatif kutuptan, 1.5 volt daha yüksektir ve Y bataryasının negatif kutbu </a:t>
            </a:r>
            <a:r>
              <a:rPr lang="tr-TR" sz="1400" dirty="0" smtClean="0"/>
              <a:t>doğrudan buna </a:t>
            </a:r>
            <a:r>
              <a:rPr lang="tr-TR" sz="1400" dirty="0"/>
              <a:t>bağlıdır. Yine, bu bataryanın pozitif kutbu diğer kutbundan 1.5 volt </a:t>
            </a:r>
            <a:r>
              <a:rPr lang="tr-TR" sz="1400" dirty="0" smtClean="0"/>
              <a:t>yüksektir. Bataryalar </a:t>
            </a:r>
            <a:r>
              <a:rPr lang="tr-TR" sz="1400" dirty="0"/>
              <a:t>pozitiften negatife bağlanmışlardır; bu bağlama şekline “seri bağlı” denir.</a:t>
            </a:r>
          </a:p>
        </p:txBody>
      </p:sp>
      <p:pic>
        <p:nvPicPr>
          <p:cNvPr id="2050" name="Picture 2" descr="C:\Users\Taliha\Desktop\Serdar\SUNUM\PNG\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192" y="1027644"/>
            <a:ext cx="2919533" cy="379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5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3119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SERİ, PARALEL: EV ŞEBEKESİ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6" y="2139702"/>
            <a:ext cx="84349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Bir devredeki lambalardan biri devreden çıkarsa (kullanılmaz hale gelirse) </a:t>
            </a:r>
            <a:r>
              <a:rPr lang="tr-TR" sz="1400" dirty="0" smtClean="0"/>
              <a:t>bunun devreye </a:t>
            </a:r>
            <a:r>
              <a:rPr lang="tr-TR" sz="1400" dirty="0"/>
              <a:t>etkisinin ne olacağına bakalım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Bir </a:t>
            </a:r>
            <a:r>
              <a:rPr lang="tr-TR" sz="1400" dirty="0"/>
              <a:t>lambanın kullanılamayacak hale </a:t>
            </a:r>
            <a:r>
              <a:rPr lang="tr-TR" sz="1400" dirty="0" smtClean="0"/>
              <a:t>gelmesi, içindeki </a:t>
            </a:r>
            <a:r>
              <a:rPr lang="tr-TR" sz="1400" dirty="0"/>
              <a:t>ince telin, flamanın, kırılması demektir</a:t>
            </a:r>
            <a:r>
              <a:rPr lang="tr-TR" sz="1400" dirty="0" smtClean="0"/>
              <a:t>.</a:t>
            </a:r>
          </a:p>
          <a:p>
            <a:endParaRPr lang="tr-TR" sz="1400" dirty="0" smtClean="0"/>
          </a:p>
          <a:p>
            <a:r>
              <a:rPr lang="tr-TR" sz="1400" dirty="0" smtClean="0"/>
              <a:t>Flamanın </a:t>
            </a:r>
            <a:r>
              <a:rPr lang="tr-TR" sz="1400" dirty="0"/>
              <a:t>molekülleri, </a:t>
            </a:r>
            <a:r>
              <a:rPr lang="tr-TR" sz="1400" dirty="0" smtClean="0"/>
              <a:t>lamba çalışırken</a:t>
            </a:r>
            <a:r>
              <a:rPr lang="tr-TR" sz="1400" dirty="0"/>
              <a:t>, yavaş bir hızla katı halden gaz haline geçerler yani buharlaşırlar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Böylece, </a:t>
            </a:r>
            <a:r>
              <a:rPr lang="es-ES" sz="1400" dirty="0" smtClean="0"/>
              <a:t>flaman </a:t>
            </a:r>
            <a:r>
              <a:rPr lang="es-ES" sz="1400" dirty="0"/>
              <a:t>incelir ve sonunda </a:t>
            </a:r>
            <a:r>
              <a:rPr lang="es-ES" sz="1400" dirty="0" smtClean="0"/>
              <a:t>kırılır</a:t>
            </a:r>
            <a:r>
              <a:rPr lang="tr-TR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401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2090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ALTERNATİF AKIM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7" y="2067694"/>
            <a:ext cx="84349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Şimdiye kadar bir bataryanın ürettiği doğru akımı (DC) tartıştık. Her gün </a:t>
            </a:r>
            <a:r>
              <a:rPr lang="tr-TR" sz="1400" dirty="0" smtClean="0"/>
              <a:t>evlerimizde kullandığımız </a:t>
            </a:r>
            <a:r>
              <a:rPr lang="tr-TR" sz="1400" dirty="0"/>
              <a:t>ise alternatif akımdır.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Her </a:t>
            </a:r>
            <a:r>
              <a:rPr lang="tr-TR" sz="1400" dirty="0"/>
              <a:t>iki akım da tel boyunca hareket eden </a:t>
            </a:r>
            <a:r>
              <a:rPr lang="tr-TR" sz="1400" dirty="0" smtClean="0"/>
              <a:t>elektronları içerir</a:t>
            </a:r>
            <a:r>
              <a:rPr lang="tr-TR" sz="1400" dirty="0"/>
              <a:t>, fakat ev şebekelerinde elektronlar önce bir doğrultuda hareket ederken </a:t>
            </a:r>
            <a:r>
              <a:rPr lang="tr-TR" sz="1400" dirty="0" smtClean="0"/>
              <a:t>sonra diğer </a:t>
            </a:r>
            <a:r>
              <a:rPr lang="tr-TR" sz="1400" dirty="0"/>
              <a:t>tarafa hareket ederler.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Bunun </a:t>
            </a:r>
            <a:r>
              <a:rPr lang="tr-TR" sz="1400" dirty="0"/>
              <a:t>gerçekleşmesi için, akımı taşıyan tellerin </a:t>
            </a:r>
            <a:r>
              <a:rPr lang="tr-TR" sz="1400" dirty="0" smtClean="0"/>
              <a:t>uçlarının pozitif </a:t>
            </a:r>
            <a:r>
              <a:rPr lang="tr-TR" sz="1400" dirty="0"/>
              <a:t>ve negatif olmak üzere alternatif olarak değişmesi gerekir.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414223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3733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BİR DİRENÇTE HARCANAN ENERJİ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7" y="1707654"/>
            <a:ext cx="843498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Daha önce açıklandığı gibi, voltaj, yük başına enerji değişimidir.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Yükler </a:t>
            </a:r>
            <a:r>
              <a:rPr lang="tr-TR" sz="1400" dirty="0"/>
              <a:t>direnç </a:t>
            </a:r>
            <a:r>
              <a:rPr lang="tr-TR" sz="1400" dirty="0" smtClean="0"/>
              <a:t>boyunca akarken </a:t>
            </a:r>
            <a:r>
              <a:rPr lang="tr-TR" sz="1400" dirty="0"/>
              <a:t>bu enerji kendini ısı olarak gösterir (lamba gibi bir alette yeteri kadar ısınmışsa</a:t>
            </a:r>
          </a:p>
          <a:p>
            <a:r>
              <a:rPr lang="tr-TR" sz="1400" dirty="0"/>
              <a:t>ışık olarak). Isı veya ışık olarak transfer edilen enerji hızına güç denir ve birimi </a:t>
            </a:r>
            <a:r>
              <a:rPr lang="tr-TR" sz="1400" dirty="0" err="1"/>
              <a:t>watt</a:t>
            </a:r>
            <a:r>
              <a:rPr lang="tr-TR" sz="1400" dirty="0"/>
              <a:t>’ </a:t>
            </a:r>
            <a:r>
              <a:rPr lang="tr-TR" sz="1400" dirty="0" err="1"/>
              <a:t>dır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pPr algn="ctr"/>
            <a:r>
              <a:rPr lang="tr-TR" sz="1400" b="1" i="1" dirty="0"/>
              <a:t>Güç = </a:t>
            </a:r>
            <a:r>
              <a:rPr lang="tr-TR" sz="1400" b="1" i="1" dirty="0" smtClean="0"/>
              <a:t>enerji/zaman</a:t>
            </a:r>
          </a:p>
          <a:p>
            <a:endParaRPr lang="tr-TR" sz="1400" dirty="0"/>
          </a:p>
          <a:p>
            <a:r>
              <a:rPr lang="tr-TR" sz="1400" dirty="0"/>
              <a:t>40 </a:t>
            </a:r>
            <a:r>
              <a:rPr lang="tr-TR" sz="1400" dirty="0" err="1"/>
              <a:t>watt’lık</a:t>
            </a:r>
            <a:r>
              <a:rPr lang="tr-TR" sz="1400" dirty="0"/>
              <a:t> bir lamba aynı sürede 60 </a:t>
            </a:r>
            <a:r>
              <a:rPr lang="tr-TR" sz="1400" dirty="0" err="1"/>
              <a:t>watt’lık</a:t>
            </a:r>
            <a:r>
              <a:rPr lang="tr-TR" sz="1400" dirty="0"/>
              <a:t> bir lambaya göre daha az </a:t>
            </a:r>
            <a:r>
              <a:rPr lang="tr-TR" sz="1400" dirty="0" smtClean="0"/>
              <a:t>enerji kullanır</a:t>
            </a:r>
            <a:r>
              <a:rPr lang="tr-TR" sz="1400" dirty="0"/>
              <a:t>. Kullanılan enerji miktarını hesaplamak için, gücün kullanıldığı süre ile </a:t>
            </a:r>
            <a:r>
              <a:rPr lang="tr-TR" sz="1400" dirty="0" smtClean="0"/>
              <a:t>güç çarpılır.</a:t>
            </a:r>
          </a:p>
          <a:p>
            <a:endParaRPr lang="tr-TR" sz="1400" dirty="0"/>
          </a:p>
          <a:p>
            <a:r>
              <a:rPr lang="tr-TR" sz="1400" dirty="0" smtClean="0"/>
              <a:t>Güç </a:t>
            </a:r>
            <a:r>
              <a:rPr lang="tr-TR" sz="1400" dirty="0" err="1"/>
              <a:t>kilowatt</a:t>
            </a:r>
            <a:r>
              <a:rPr lang="tr-TR" sz="1400" dirty="0"/>
              <a:t> (1 </a:t>
            </a:r>
            <a:r>
              <a:rPr lang="tr-TR" sz="1400" dirty="0" err="1"/>
              <a:t>kilowatt</a:t>
            </a:r>
            <a:r>
              <a:rPr lang="tr-TR" sz="1400" dirty="0"/>
              <a:t>= 1000 </a:t>
            </a:r>
            <a:r>
              <a:rPr lang="tr-TR" sz="1400" dirty="0" err="1"/>
              <a:t>watt</a:t>
            </a:r>
            <a:r>
              <a:rPr lang="tr-TR" sz="1400" dirty="0"/>
              <a:t>), zaman saat cinsinden ifade </a:t>
            </a:r>
            <a:r>
              <a:rPr lang="tr-TR" sz="1400" dirty="0" smtClean="0"/>
              <a:t>edilirse enerji </a:t>
            </a:r>
            <a:r>
              <a:rPr lang="tr-TR" sz="1400" dirty="0"/>
              <a:t>birimi </a:t>
            </a:r>
            <a:r>
              <a:rPr lang="tr-TR" sz="1400" dirty="0" err="1"/>
              <a:t>kilowatt</a:t>
            </a:r>
            <a:r>
              <a:rPr lang="tr-TR" sz="1400" dirty="0"/>
              <a:t>-saattir (</a:t>
            </a:r>
            <a:r>
              <a:rPr lang="tr-TR" sz="1400" dirty="0" err="1"/>
              <a:t>kWsaat</a:t>
            </a:r>
            <a:r>
              <a:rPr lang="tr-TR" sz="1400" dirty="0"/>
              <a:t>).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300029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BÖLÜM13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BÖLÜM13</Template>
  <TotalTime>30</TotalTime>
  <Words>566</Words>
  <Application>Microsoft Office PowerPoint</Application>
  <PresentationFormat>Ekran Gösterisi (16:9)</PresentationFormat>
  <Paragraphs>57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BÖLÜM13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Taliha</dc:creator>
  <cp:lastModifiedBy>Taliha</cp:lastModifiedBy>
  <cp:revision>5</cp:revision>
  <dcterms:created xsi:type="dcterms:W3CDTF">2017-01-30T12:09:32Z</dcterms:created>
  <dcterms:modified xsi:type="dcterms:W3CDTF">2017-01-31T08:06:14Z</dcterms:modified>
</cp:coreProperties>
</file>