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4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61722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tr-TR" sz="2200" smtClean="0"/>
              <a:t>		Huzinga’ya göre oyun </a:t>
            </a:r>
            <a:r>
              <a:rPr lang="tr-TR" sz="2200" b="1" i="1" smtClean="0"/>
              <a:t>kendisine zıt olan şeylerle</a:t>
            </a:r>
            <a:r>
              <a:rPr lang="tr-TR" sz="2200" smtClean="0"/>
              <a:t>, yani </a:t>
            </a:r>
            <a:r>
              <a:rPr lang="tr-TR" sz="2200" b="1" i="1" smtClean="0"/>
              <a:t>ciddi olan şeylerle</a:t>
            </a:r>
            <a:r>
              <a:rPr lang="tr-TR" sz="2200" smtClean="0"/>
              <a:t>, </a:t>
            </a:r>
            <a:r>
              <a:rPr lang="tr-TR" sz="2200" b="1" i="1" smtClean="0"/>
              <a:t>olağan olanlarla</a:t>
            </a:r>
            <a:r>
              <a:rPr lang="tr-TR" sz="2200" smtClean="0"/>
              <a:t>, </a:t>
            </a:r>
            <a:r>
              <a:rPr lang="tr-TR" sz="2200" b="1" i="1" smtClean="0"/>
              <a:t>gündelik yaşamda yaşananlarla</a:t>
            </a:r>
            <a:r>
              <a:rPr lang="tr-TR" sz="2200" smtClean="0"/>
              <a:t> açıklanabilir.</a:t>
            </a:r>
          </a:p>
          <a:p>
            <a:pPr algn="just" eaLnBrk="1" hangingPunct="1">
              <a:buFontTx/>
              <a:buNone/>
            </a:pPr>
            <a:endParaRPr lang="tr-TR" sz="2200" smtClean="0"/>
          </a:p>
          <a:p>
            <a:pPr algn="just" eaLnBrk="1" hangingPunct="1">
              <a:buFontTx/>
              <a:buNone/>
            </a:pPr>
            <a:r>
              <a:rPr lang="tr-TR" sz="2200" smtClean="0"/>
              <a:t>		Bu, oyunun </a:t>
            </a:r>
            <a:r>
              <a:rPr lang="tr-TR" sz="2200" b="1" i="1" smtClean="0"/>
              <a:t>gönüllü bir katılım </a:t>
            </a:r>
            <a:r>
              <a:rPr lang="tr-TR" sz="2200" smtClean="0"/>
              <a:t>olduğunu göstermektedir. Ona göre, her oyun gönüllü bir eylemdir. </a:t>
            </a:r>
            <a:r>
              <a:rPr lang="tr-TR" sz="2200" b="1" i="1" smtClean="0"/>
              <a:t>Emirlere bağlı oyun, oyun değildir.</a:t>
            </a:r>
          </a:p>
          <a:p>
            <a:pPr algn="just" eaLnBrk="1" hangingPunct="1">
              <a:buFontTx/>
              <a:buNone/>
            </a:pPr>
            <a:endParaRPr lang="tr-TR" sz="2200" b="1" i="1" smtClean="0"/>
          </a:p>
          <a:p>
            <a:pPr algn="just" eaLnBrk="1" hangingPunct="1">
              <a:buFontTx/>
              <a:buNone/>
            </a:pPr>
            <a:r>
              <a:rPr lang="tr-TR" sz="2200" b="1" i="1" smtClean="0"/>
              <a:t>		</a:t>
            </a:r>
            <a:r>
              <a:rPr lang="tr-TR" sz="2200" smtClean="0"/>
              <a:t>Huizinga, oyunun, insan ve sorumlu yetişkin insan için, </a:t>
            </a:r>
            <a:r>
              <a:rPr lang="tr-TR" sz="2200" b="1" i="1" smtClean="0"/>
              <a:t>isterse oyunu ihmal edebileceği bir işlev </a:t>
            </a:r>
            <a:r>
              <a:rPr lang="tr-TR" sz="2200" smtClean="0"/>
              <a:t>olduğunu söylemektedir.</a:t>
            </a:r>
          </a:p>
          <a:p>
            <a:pPr algn="just" eaLnBrk="1" hangingPunct="1">
              <a:buFontTx/>
              <a:buNone/>
            </a:pPr>
            <a:endParaRPr lang="tr-TR" sz="2200" b="1" i="1" smtClean="0"/>
          </a:p>
          <a:p>
            <a:pPr algn="just" eaLnBrk="1" hangingPunct="1">
              <a:buFontTx/>
              <a:buNone/>
            </a:pPr>
            <a:r>
              <a:rPr lang="tr-TR" sz="2200" b="1" i="1" smtClean="0"/>
              <a:t>		</a:t>
            </a:r>
            <a:r>
              <a:rPr lang="tr-TR" sz="2200" smtClean="0"/>
              <a:t>Oyun her an ertelenebilir veya iptal edilebilir. Oyun bir görev değildir. </a:t>
            </a:r>
            <a:r>
              <a:rPr lang="tr-TR" sz="2200" b="1" i="1" smtClean="0"/>
              <a:t>“Serbest zaman”</a:t>
            </a:r>
            <a:r>
              <a:rPr lang="tr-TR" sz="2200" smtClean="0"/>
              <a:t> içerisinde gerçekleştirilir.</a:t>
            </a:r>
            <a:endParaRPr lang="tr-TR" sz="2200" b="1" i="1" smtClean="0"/>
          </a:p>
        </p:txBody>
      </p:sp>
      <p:sp>
        <p:nvSpPr>
          <p:cNvPr id="10243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BF660ED-5C91-498A-9546-975406E5538C}" type="slidenum">
              <a:rPr lang="tr-TR" smtClean="0"/>
              <a:pPr/>
              <a:t>1</a:t>
            </a:fld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tr-TR" sz="2200" smtClean="0"/>
              <a:t>		</a:t>
            </a:r>
          </a:p>
          <a:p>
            <a:pPr algn="just" eaLnBrk="1" hangingPunct="1">
              <a:buFontTx/>
              <a:buNone/>
            </a:pPr>
            <a:r>
              <a:rPr lang="tr-TR" sz="2200" smtClean="0"/>
              <a:t>		Oyunun iki temel çizgisi, oyunun </a:t>
            </a:r>
            <a:r>
              <a:rPr lang="tr-TR" sz="2200" b="1" i="1" smtClean="0"/>
              <a:t>“serbest olması”</a:t>
            </a:r>
            <a:r>
              <a:rPr lang="tr-TR" sz="2200" smtClean="0"/>
              <a:t> ve </a:t>
            </a:r>
            <a:r>
              <a:rPr lang="tr-TR" sz="2200" b="1" i="1" smtClean="0"/>
              <a:t>“özgür” </a:t>
            </a:r>
            <a:r>
              <a:rPr lang="tr-TR" sz="2200" smtClean="0"/>
              <a:t>olmasıdır. Oyun </a:t>
            </a:r>
            <a:r>
              <a:rPr lang="tr-TR" sz="2200" b="1" i="1" smtClean="0"/>
              <a:t>“gündelik”</a:t>
            </a:r>
            <a:r>
              <a:rPr lang="tr-TR" sz="2200" smtClean="0"/>
              <a:t> ya da </a:t>
            </a:r>
            <a:r>
              <a:rPr lang="tr-TR" sz="2200" b="1" i="1" smtClean="0"/>
              <a:t>“gerçek” </a:t>
            </a:r>
            <a:r>
              <a:rPr lang="tr-TR" sz="2200" smtClean="0"/>
              <a:t>hayat değildir.</a:t>
            </a:r>
          </a:p>
          <a:p>
            <a:pPr algn="just" eaLnBrk="1" hangingPunct="1">
              <a:buFontTx/>
              <a:buNone/>
            </a:pPr>
            <a:endParaRPr lang="tr-TR" sz="2200" smtClean="0"/>
          </a:p>
          <a:p>
            <a:pPr algn="just" eaLnBrk="1" hangingPunct="1">
              <a:buFontTx/>
              <a:buNone/>
            </a:pPr>
            <a:endParaRPr lang="tr-TR" sz="2200" smtClean="0"/>
          </a:p>
          <a:p>
            <a:pPr algn="just" eaLnBrk="1" hangingPunct="1">
              <a:buFontTx/>
              <a:buNone/>
            </a:pPr>
            <a:r>
              <a:rPr lang="tr-TR" sz="2200" smtClean="0"/>
              <a:t>		Oyun </a:t>
            </a:r>
            <a:r>
              <a:rPr lang="tr-TR" sz="2200" b="1" i="1" smtClean="0"/>
              <a:t>“yalıtılmış” </a:t>
            </a:r>
            <a:r>
              <a:rPr lang="tr-TR" sz="2200" smtClean="0"/>
              <a:t>ve </a:t>
            </a:r>
            <a:r>
              <a:rPr lang="tr-TR" sz="2200" b="1" i="1" smtClean="0"/>
              <a:t>“sınırlı” </a:t>
            </a:r>
            <a:r>
              <a:rPr lang="tr-TR" sz="2200" smtClean="0"/>
              <a:t>olma özelliklerine sahiptir. Oyun </a:t>
            </a:r>
            <a:r>
              <a:rPr lang="tr-TR" sz="2200" b="1" i="1" smtClean="0"/>
              <a:t>zaman</a:t>
            </a:r>
            <a:r>
              <a:rPr lang="tr-TR" sz="2200" smtClean="0"/>
              <a:t> ve </a:t>
            </a:r>
            <a:r>
              <a:rPr lang="tr-TR" sz="2200" b="1" i="1" smtClean="0"/>
              <a:t>mekan</a:t>
            </a:r>
            <a:r>
              <a:rPr lang="tr-TR" sz="2200" smtClean="0"/>
              <a:t> olarak bazı sınırların içerisinde oynanmaktadır.</a:t>
            </a:r>
          </a:p>
          <a:p>
            <a:pPr algn="just" eaLnBrk="1" hangingPunct="1">
              <a:buFontTx/>
              <a:buNone/>
            </a:pPr>
            <a:endParaRPr lang="tr-TR" sz="2200" smtClean="0"/>
          </a:p>
          <a:p>
            <a:pPr algn="just" eaLnBrk="1" hangingPunct="1">
              <a:buFontTx/>
              <a:buNone/>
            </a:pPr>
            <a:endParaRPr lang="tr-TR" sz="2200" smtClean="0"/>
          </a:p>
          <a:p>
            <a:pPr algn="just" eaLnBrk="1" hangingPunct="1">
              <a:buFontTx/>
              <a:buNone/>
            </a:pPr>
            <a:r>
              <a:rPr lang="tr-TR" sz="2200" smtClean="0"/>
              <a:t>		Oyun alanının sınırları içerisinde kendine özgü ve mutlak bir </a:t>
            </a:r>
            <a:r>
              <a:rPr lang="tr-TR" sz="2200" b="1" i="1" smtClean="0"/>
              <a:t>düzen</a:t>
            </a:r>
            <a:r>
              <a:rPr lang="tr-TR" sz="2200" smtClean="0"/>
              <a:t> hüküm sürmektedir. Huizinga buradan hareketle oyunun düzen yarattığını hatta oyunun düzenin ta kendisi olduğunu söylemektedir.</a:t>
            </a:r>
          </a:p>
        </p:txBody>
      </p:sp>
      <p:sp>
        <p:nvSpPr>
          <p:cNvPr id="11267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59A7891-C148-44C5-B5B7-E48CA5A6784F}" type="slidenum">
              <a:rPr lang="tr-TR" smtClean="0"/>
              <a:pPr/>
              <a:t>2</a:t>
            </a:fld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2 İçerik Yer Tutucusu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960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tr-TR" sz="2200" smtClean="0"/>
              <a:t>		Dünyanın mükemmel olmaması ve hayatın karmaşıklığı içinde; </a:t>
            </a:r>
            <a:r>
              <a:rPr lang="tr-TR" sz="2200" b="1" i="1" smtClean="0"/>
              <a:t>geçici</a:t>
            </a:r>
            <a:r>
              <a:rPr lang="tr-TR" sz="2200" smtClean="0"/>
              <a:t> ve </a:t>
            </a:r>
            <a:r>
              <a:rPr lang="tr-TR" sz="2200" b="1" i="1" smtClean="0"/>
              <a:t>sınırlı bir mükemmellik</a:t>
            </a:r>
            <a:r>
              <a:rPr lang="tr-TR" sz="2200" smtClean="0"/>
              <a:t> yaratan oyun, mutlak bir düzen gerektirmekte, bu düzenin en küçük ihlali oyunu bozmakta, oyunun niteliğini ve değerini yok etmektedir.</a:t>
            </a:r>
          </a:p>
          <a:p>
            <a:pPr algn="just" eaLnBrk="1" hangingPunct="1">
              <a:buFontTx/>
              <a:buNone/>
            </a:pPr>
            <a:endParaRPr lang="tr-TR" sz="2200" smtClean="0"/>
          </a:p>
          <a:p>
            <a:pPr algn="just" eaLnBrk="1" hangingPunct="1">
              <a:buFontTx/>
              <a:buNone/>
            </a:pPr>
            <a:endParaRPr lang="tr-TR" sz="2200" smtClean="0"/>
          </a:p>
          <a:p>
            <a:pPr algn="just" eaLnBrk="1" hangingPunct="1">
              <a:buFontTx/>
              <a:buNone/>
            </a:pPr>
            <a:r>
              <a:rPr lang="tr-TR" sz="2200" smtClean="0"/>
              <a:t>		Oyuna uygulanabilen nitelemeler arasında </a:t>
            </a:r>
            <a:r>
              <a:rPr lang="tr-TR" sz="2200" b="1" i="1" smtClean="0"/>
              <a:t>“gerilim”</a:t>
            </a:r>
            <a:r>
              <a:rPr lang="tr-TR" sz="2200" smtClean="0"/>
              <a:t> de sayılmaktadır. Gerilim </a:t>
            </a:r>
            <a:r>
              <a:rPr lang="tr-TR" sz="2200" b="1" i="1" smtClean="0"/>
              <a:t>belirsizliğe</a:t>
            </a:r>
            <a:r>
              <a:rPr lang="tr-TR" sz="2200" smtClean="0"/>
              <a:t> ve </a:t>
            </a:r>
            <a:r>
              <a:rPr lang="tr-TR" sz="2200" b="1" i="1" smtClean="0"/>
              <a:t>şansa</a:t>
            </a:r>
            <a:r>
              <a:rPr lang="tr-TR" sz="2200" smtClean="0"/>
              <a:t> işaret etmekte, </a:t>
            </a:r>
            <a:r>
              <a:rPr lang="tr-TR" sz="2200" b="1" i="1" smtClean="0"/>
              <a:t>gevşemeye</a:t>
            </a:r>
            <a:r>
              <a:rPr lang="tr-TR" sz="2200" smtClean="0"/>
              <a:t> yönelik bir eğilim de göstermektedir. </a:t>
            </a:r>
          </a:p>
          <a:p>
            <a:pPr algn="just" eaLnBrk="1" hangingPunct="1">
              <a:buFontTx/>
              <a:buNone/>
            </a:pPr>
            <a:endParaRPr lang="tr-TR" sz="2200" smtClean="0"/>
          </a:p>
          <a:p>
            <a:pPr algn="just" eaLnBrk="1" hangingPunct="1">
              <a:buFontTx/>
              <a:buNone/>
            </a:pPr>
            <a:endParaRPr lang="tr-TR" sz="2200" smtClean="0"/>
          </a:p>
          <a:p>
            <a:pPr algn="just" eaLnBrk="1" hangingPunct="1">
              <a:buFontTx/>
              <a:buNone/>
            </a:pPr>
            <a:r>
              <a:rPr lang="tr-TR" sz="2200" smtClean="0"/>
              <a:t>		Gerilim unsuru </a:t>
            </a:r>
            <a:r>
              <a:rPr lang="tr-TR" sz="2200" b="1" i="1" smtClean="0"/>
              <a:t>beceri oyunlarına </a:t>
            </a:r>
            <a:r>
              <a:rPr lang="tr-TR" sz="2200" smtClean="0"/>
              <a:t>ya da </a:t>
            </a:r>
            <a:r>
              <a:rPr lang="tr-TR" sz="2200" b="1" i="1" smtClean="0"/>
              <a:t>yapboz, fal, hedefe atış gibi bireysel problem oyunlarına </a:t>
            </a:r>
            <a:r>
              <a:rPr lang="tr-TR" sz="2200" smtClean="0"/>
              <a:t>hükmetmekte ve oyun az veya çok bir </a:t>
            </a:r>
            <a:r>
              <a:rPr lang="tr-TR" sz="2200" b="1" i="1" smtClean="0"/>
              <a:t>yarışma</a:t>
            </a:r>
            <a:r>
              <a:rPr lang="tr-TR" sz="2200" smtClean="0"/>
              <a:t> niteliği kazandıkça daha da önem kazanmaktadır. Bu gerilim </a:t>
            </a:r>
            <a:r>
              <a:rPr lang="tr-TR" sz="2200" b="1" i="1" smtClean="0"/>
              <a:t>zar oyunlarında </a:t>
            </a:r>
            <a:r>
              <a:rPr lang="tr-TR" sz="2200" smtClean="0"/>
              <a:t>ve </a:t>
            </a:r>
            <a:r>
              <a:rPr lang="tr-TR" sz="2200" b="1" i="1" smtClean="0"/>
              <a:t>sportif yarışmalarda</a:t>
            </a:r>
            <a:r>
              <a:rPr lang="tr-TR" sz="2200" smtClean="0"/>
              <a:t> doruk noktasına çıkmaktadır. </a:t>
            </a:r>
          </a:p>
          <a:p>
            <a:pPr algn="just" eaLnBrk="1" hangingPunct="1">
              <a:buFontTx/>
              <a:buNone/>
            </a:pPr>
            <a:endParaRPr lang="tr-TR" sz="2200" smtClean="0"/>
          </a:p>
        </p:txBody>
      </p:sp>
      <p:sp>
        <p:nvSpPr>
          <p:cNvPr id="12291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D00682-6A85-47AC-950F-4F832108C652}" type="slidenum">
              <a:rPr lang="tr-TR" smtClean="0"/>
              <a:pPr/>
              <a:t>3</a:t>
            </a:fld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2 İçerik Yer Tutucusu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tr-TR" sz="2200" smtClean="0"/>
              <a:t>		</a:t>
            </a:r>
          </a:p>
          <a:p>
            <a:pPr algn="just" eaLnBrk="1" hangingPunct="1">
              <a:buFontTx/>
              <a:buNone/>
            </a:pPr>
            <a:r>
              <a:rPr lang="tr-TR" sz="2200" b="1" smtClean="0"/>
              <a:t>		</a:t>
            </a:r>
            <a:endParaRPr lang="tr-TR" sz="2200" smtClean="0"/>
          </a:p>
          <a:p>
            <a:pPr algn="just" eaLnBrk="1" hangingPunct="1">
              <a:buFontTx/>
              <a:buNone/>
            </a:pPr>
            <a:r>
              <a:rPr lang="tr-TR" sz="2200" smtClean="0"/>
              <a:t>		</a:t>
            </a:r>
            <a:r>
              <a:rPr lang="tr-TR" sz="2800" smtClean="0"/>
              <a:t>Huizinga, oyuna ilişkin açıklamaları ışığında özetle; </a:t>
            </a:r>
          </a:p>
          <a:p>
            <a:pPr algn="just" eaLnBrk="1" hangingPunct="1">
              <a:buFontTx/>
              <a:buNone/>
            </a:pPr>
            <a:endParaRPr lang="tr-TR" sz="2800" b="1" i="1" smtClean="0"/>
          </a:p>
          <a:p>
            <a:pPr algn="just" eaLnBrk="1" hangingPunct="1">
              <a:buFontTx/>
              <a:buNone/>
            </a:pPr>
            <a:r>
              <a:rPr lang="tr-TR" sz="2800" b="1" i="1" smtClean="0"/>
              <a:t>		“oyunun biçim açısından özgür</a:t>
            </a:r>
            <a:r>
              <a:rPr lang="tr-TR" sz="2800" smtClean="0"/>
              <a:t>, </a:t>
            </a:r>
            <a:r>
              <a:rPr lang="tr-TR" sz="2800" b="1" i="1" smtClean="0"/>
              <a:t>kurmaca ve olağan hayatın dışında yer aldığı hissedilen</a:t>
            </a:r>
            <a:r>
              <a:rPr lang="tr-TR" sz="2800" smtClean="0"/>
              <a:t>, </a:t>
            </a:r>
            <a:r>
              <a:rPr lang="tr-TR" sz="2800" b="1" i="1" smtClean="0"/>
              <a:t>ama yine de oyuncuyu tamamen özümleme yeteneğine sahip bir eylem”</a:t>
            </a:r>
            <a:r>
              <a:rPr lang="tr-TR" sz="2800" smtClean="0"/>
              <a:t> </a:t>
            </a:r>
          </a:p>
          <a:p>
            <a:pPr algn="just" eaLnBrk="1" hangingPunct="1">
              <a:buFontTx/>
              <a:buNone/>
            </a:pPr>
            <a:r>
              <a:rPr lang="tr-TR" sz="2800" smtClean="0"/>
              <a:t>	</a:t>
            </a:r>
          </a:p>
          <a:p>
            <a:pPr algn="just" eaLnBrk="1" hangingPunct="1">
              <a:buFontTx/>
              <a:buNone/>
            </a:pPr>
            <a:r>
              <a:rPr lang="tr-TR" sz="2800" smtClean="0"/>
              <a:t>	olduğunu söylemektedir.</a:t>
            </a:r>
          </a:p>
          <a:p>
            <a:pPr algn="just" eaLnBrk="1" hangingPunct="1">
              <a:buFontTx/>
              <a:buNone/>
            </a:pPr>
            <a:endParaRPr lang="tr-TR" sz="2200" smtClean="0"/>
          </a:p>
          <a:p>
            <a:pPr algn="just" eaLnBrk="1" hangingPunct="1">
              <a:buFontTx/>
              <a:buNone/>
            </a:pPr>
            <a:r>
              <a:rPr lang="tr-TR" sz="2200" smtClean="0"/>
              <a:t>		</a:t>
            </a:r>
          </a:p>
          <a:p>
            <a:pPr algn="just" eaLnBrk="1" hangingPunct="1">
              <a:buFontTx/>
              <a:buNone/>
            </a:pPr>
            <a:endParaRPr lang="tr-TR" sz="2200" smtClean="0"/>
          </a:p>
          <a:p>
            <a:pPr algn="just" eaLnBrk="1" hangingPunct="1">
              <a:buFontTx/>
              <a:buNone/>
            </a:pPr>
            <a:r>
              <a:rPr lang="tr-TR" sz="2200" smtClean="0"/>
              <a:t>		</a:t>
            </a:r>
          </a:p>
        </p:txBody>
      </p:sp>
      <p:sp>
        <p:nvSpPr>
          <p:cNvPr id="13315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969C9BD-B641-4312-AD85-5C7185C0900D}" type="slidenum">
              <a:rPr lang="tr-TR" smtClean="0"/>
              <a:pPr/>
              <a:t>4</a:t>
            </a:fld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2 İçerik Yer Tutucusu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eaLnBrk="1" hangingPunct="1"/>
            <a:endParaRPr lang="tr-TR" smtClean="0"/>
          </a:p>
          <a:p>
            <a:pPr eaLnBrk="1" hangingPunct="1">
              <a:buFontTx/>
              <a:buNone/>
            </a:pPr>
            <a:endParaRPr lang="tr-TR" smtClean="0"/>
          </a:p>
          <a:p>
            <a:pPr eaLnBrk="1" hangingPunct="1">
              <a:buFontTx/>
              <a:buNone/>
            </a:pPr>
            <a:endParaRPr lang="tr-TR" smtClean="0"/>
          </a:p>
          <a:p>
            <a:pPr algn="just" eaLnBrk="1" hangingPunct="1">
              <a:buFontTx/>
              <a:buNone/>
            </a:pPr>
            <a:r>
              <a:rPr lang="tr-TR" smtClean="0"/>
              <a:t>		“</a:t>
            </a:r>
            <a:r>
              <a:rPr lang="tr-TR" sz="2800" b="1" i="1" smtClean="0"/>
              <a:t>Oyun her türlü maddi çıkar ve yarardan arınmış bir eylemdir</a:t>
            </a:r>
            <a:r>
              <a:rPr lang="tr-TR" sz="2800" smtClean="0"/>
              <a:t> </a:t>
            </a:r>
            <a:r>
              <a:rPr lang="tr-TR" sz="2800" b="1" i="1" smtClean="0"/>
              <a:t>ve</a:t>
            </a:r>
            <a:r>
              <a:rPr lang="tr-TR" sz="2800" smtClean="0"/>
              <a:t> </a:t>
            </a:r>
            <a:r>
              <a:rPr lang="tr-TR" sz="2800" b="1" i="1" smtClean="0"/>
              <a:t>bu eylem bilhassa sınırlandırılmış bir zaman ve mekanda</a:t>
            </a:r>
            <a:r>
              <a:rPr lang="tr-TR" sz="2800" smtClean="0"/>
              <a:t> </a:t>
            </a:r>
            <a:r>
              <a:rPr lang="tr-TR" sz="2800" b="1" i="1" smtClean="0"/>
              <a:t>tamamlanmaktadır.”</a:t>
            </a:r>
          </a:p>
        </p:txBody>
      </p:sp>
      <p:sp>
        <p:nvSpPr>
          <p:cNvPr id="14339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1D766E6-B8B5-499F-96D2-764C5F20C341}" type="slidenum">
              <a:rPr lang="tr-TR" smtClean="0"/>
              <a:pPr/>
              <a:t>5</a:t>
            </a:fld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2 İçerik Yer Tutucusu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tr-TR" smtClean="0"/>
          </a:p>
          <a:p>
            <a:pPr eaLnBrk="1" hangingPunct="1"/>
            <a:endParaRPr lang="tr-TR" smtClean="0"/>
          </a:p>
          <a:p>
            <a:pPr algn="just" eaLnBrk="1" hangingPunct="1">
              <a:buFontTx/>
              <a:buNone/>
            </a:pPr>
            <a:r>
              <a:rPr lang="tr-TR" sz="2800" smtClean="0"/>
              <a:t>		“</a:t>
            </a:r>
            <a:r>
              <a:rPr lang="tr-TR" sz="2800" b="1" i="1" smtClean="0"/>
              <a:t>Oyun belirli kurallara uygun olarak düzen içinde cereyan etmekte ve kendilerini gönüllü olarak bir esrar havasıyla çevreleyen ya da alışılmış dünyaya yabancı olduklarını kılık değiştirerek vurgulayan grup ilişkileri doğurmaktadır.”</a:t>
            </a:r>
          </a:p>
          <a:p>
            <a:pPr eaLnBrk="1" hangingPunct="1">
              <a:buFontTx/>
              <a:buNone/>
            </a:pPr>
            <a:endParaRPr lang="tr-TR" b="1" i="1" smtClean="0"/>
          </a:p>
        </p:txBody>
      </p:sp>
      <p:sp>
        <p:nvSpPr>
          <p:cNvPr id="15363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E958422-7546-4787-9D35-6B754E60BDDD}" type="slidenum">
              <a:rPr lang="tr-TR" smtClean="0"/>
              <a:pPr/>
              <a:t>6</a:t>
            </a:fld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2 İçerik Yer Tutucusu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tr-TR" sz="2200" smtClean="0"/>
              <a:t>		</a:t>
            </a:r>
          </a:p>
          <a:p>
            <a:pPr algn="just" eaLnBrk="1" hangingPunct="1">
              <a:buFontTx/>
              <a:buNone/>
            </a:pPr>
            <a:r>
              <a:rPr lang="tr-TR" sz="2200" smtClean="0"/>
              <a:t>		Oyun kültüre bir geçiş, çocuk oyunları da çocukların yetişkinler dünyasına katılmalarını sağlayan bir yoldur (And, 1979: 43).</a:t>
            </a:r>
          </a:p>
          <a:p>
            <a:pPr algn="just" eaLnBrk="1" hangingPunct="1">
              <a:buFontTx/>
              <a:buNone/>
            </a:pPr>
            <a:endParaRPr lang="tr-TR" sz="2200" smtClean="0"/>
          </a:p>
          <a:p>
            <a:pPr algn="just" eaLnBrk="1" hangingPunct="1">
              <a:buFontTx/>
              <a:buNone/>
            </a:pPr>
            <a:r>
              <a:rPr lang="tr-TR" sz="2200" smtClean="0"/>
              <a:t>		Bazı çocuk oyunlarının eski ritüel, inanç ve büyü kalıntılarını günümüz toplumlarında halen yaşatmaları sebebiyle kültür aktarımına en iyi kaynağı teşkil etmeleri de önemli saptamalardan biridir (Boratav, 1994: 247-248).</a:t>
            </a:r>
          </a:p>
          <a:p>
            <a:pPr algn="just" eaLnBrk="1" hangingPunct="1">
              <a:buFontTx/>
              <a:buNone/>
            </a:pPr>
            <a:endParaRPr lang="tr-TR" sz="2200" smtClean="0"/>
          </a:p>
          <a:p>
            <a:pPr algn="just" eaLnBrk="1" hangingPunct="1">
              <a:buFontTx/>
              <a:buNone/>
            </a:pPr>
            <a:r>
              <a:rPr lang="tr-TR" sz="2200" smtClean="0"/>
              <a:t>		Çocuk oyunlarının çoğunun eski ritüellerin devamı olmasına örnek olarak </a:t>
            </a:r>
            <a:r>
              <a:rPr lang="tr-TR" sz="2200" b="1" i="1" smtClean="0"/>
              <a:t>uçurtma</a:t>
            </a:r>
            <a:r>
              <a:rPr lang="tr-TR" sz="2200" smtClean="0"/>
              <a:t>, </a:t>
            </a:r>
            <a:r>
              <a:rPr lang="tr-TR" sz="2200" b="1" i="1" smtClean="0"/>
              <a:t>kamçı (topaç)</a:t>
            </a:r>
            <a:r>
              <a:rPr lang="tr-TR" sz="2200" smtClean="0"/>
              <a:t>, </a:t>
            </a:r>
            <a:r>
              <a:rPr lang="tr-TR" sz="2200" b="1" i="1" smtClean="0"/>
              <a:t>kukla</a:t>
            </a:r>
            <a:r>
              <a:rPr lang="tr-TR" sz="2200" smtClean="0"/>
              <a:t>, </a:t>
            </a:r>
            <a:r>
              <a:rPr lang="tr-TR" sz="2200" b="1" i="1" smtClean="0"/>
              <a:t>körebe</a:t>
            </a:r>
            <a:r>
              <a:rPr lang="tr-TR" sz="2200" smtClean="0"/>
              <a:t> ve </a:t>
            </a:r>
            <a:r>
              <a:rPr lang="tr-TR" sz="2200" b="1" i="1" smtClean="0"/>
              <a:t>salıncak</a:t>
            </a:r>
            <a:r>
              <a:rPr lang="tr-TR" sz="2200" smtClean="0"/>
              <a:t> oyunları örnek gösterilebilir. </a:t>
            </a:r>
          </a:p>
        </p:txBody>
      </p:sp>
      <p:sp>
        <p:nvSpPr>
          <p:cNvPr id="16387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8CFC0F0-832F-4D50-BAB3-02505D040147}" type="slidenum">
              <a:rPr lang="tr-TR" smtClean="0"/>
              <a:pPr/>
              <a:t>7</a:t>
            </a:fld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2 İçerik Yer Tutucusu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just" eaLnBrk="1" hangingPunct="1"/>
            <a:endParaRPr lang="tr-TR" sz="2200" smtClean="0"/>
          </a:p>
          <a:p>
            <a:pPr algn="just" eaLnBrk="1" hangingPunct="1"/>
            <a:r>
              <a:rPr lang="tr-TR" sz="2200" smtClean="0"/>
              <a:t>Konya’da çocukların uçurtma uçurmasının hem günah olduğu hem de uçurtma uçurulduğu zaman yağmur yağmayacağı, ekinlerin kuruyacağı inancı vardı.</a:t>
            </a:r>
          </a:p>
          <a:p>
            <a:pPr algn="just" eaLnBrk="1" hangingPunct="1"/>
            <a:endParaRPr lang="tr-TR" sz="2200" smtClean="0"/>
          </a:p>
          <a:p>
            <a:pPr algn="just" eaLnBrk="1" hangingPunct="1"/>
            <a:r>
              <a:rPr lang="tr-TR" sz="2200" smtClean="0"/>
              <a:t>Japonya ve Kore de ise uçurtmanın -Hindistan’daki salıncak gibi- gök ile yeryüzü arasındaki ilişkiyi kurmak için oynandığı tespit edilmiş.</a:t>
            </a:r>
          </a:p>
          <a:p>
            <a:pPr algn="just" eaLnBrk="1" hangingPunct="1"/>
            <a:endParaRPr lang="tr-TR" sz="2200" smtClean="0"/>
          </a:p>
          <a:p>
            <a:pPr algn="just" eaLnBrk="1" hangingPunct="1"/>
            <a:r>
              <a:rPr lang="tr-TR" sz="2200" smtClean="0"/>
              <a:t>Konya’da çocukların kamçı ile döndürdükleri topaç (fırça ya da kozak oyunu da denir) oyununa iyi gözle bakılmazdı; çünkü fırçayı bulan Yezit’in, İmam Hüseyin’i öldürttükten sonra kellesini ayağıyla vura vura döndürdüğü inancı vardır.</a:t>
            </a:r>
          </a:p>
        </p:txBody>
      </p:sp>
      <p:sp>
        <p:nvSpPr>
          <p:cNvPr id="17411" name="3 Metin kutusu"/>
          <p:cNvSpPr txBox="1">
            <a:spLocks noChangeArrowheads="1"/>
          </p:cNvSpPr>
          <p:nvPr/>
        </p:nvSpPr>
        <p:spPr bwMode="auto">
          <a:xfrm>
            <a:off x="6934200" y="5943600"/>
            <a:ext cx="1676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/>
              <a:t>Sol, 2005</a:t>
            </a:r>
          </a:p>
        </p:txBody>
      </p:sp>
      <p:sp>
        <p:nvSpPr>
          <p:cNvPr id="17412" name="4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8499DEF-7B03-404E-B369-43B20F210C0C}" type="slidenum">
              <a:rPr lang="tr-TR" smtClean="0"/>
              <a:pPr/>
              <a:t>8</a:t>
            </a:fld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</Words>
  <Application>Microsoft Office PowerPoint</Application>
  <PresentationFormat>Ekran Gösterisi (4:3)</PresentationFormat>
  <Paragraphs>61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NEŞE ŞAHİN</dc:creator>
  <cp:lastModifiedBy>NEŞE ŞAHİN</cp:lastModifiedBy>
  <cp:revision>1</cp:revision>
  <dcterms:created xsi:type="dcterms:W3CDTF">2019-12-26T08:24:22Z</dcterms:created>
  <dcterms:modified xsi:type="dcterms:W3CDTF">2019-12-26T08:24:35Z</dcterms:modified>
</cp:coreProperties>
</file>