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81" r:id="rId4"/>
    <p:sldId id="279" r:id="rId5"/>
    <p:sldId id="284" r:id="rId6"/>
    <p:sldId id="280" r:id="rId7"/>
    <p:sldId id="28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15636" y="1122363"/>
            <a:ext cx="11568546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8.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58952"/>
            <a:ext cx="10515600" cy="5418011"/>
          </a:xfrm>
        </p:spPr>
        <p:txBody>
          <a:bodyPr/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Kaskat</a:t>
            </a:r>
            <a:r>
              <a:rPr lang="tr-TR" dirty="0" smtClean="0">
                <a:solidFill>
                  <a:srgbClr val="FF0000"/>
                </a:solidFill>
              </a:rPr>
              <a:t> sistemlerde seviye: </a:t>
            </a:r>
            <a:r>
              <a:rPr lang="tr-TR" dirty="0" smtClean="0"/>
              <a:t>Desibel terimi ile çalışmanın </a:t>
            </a:r>
            <a:r>
              <a:rPr lang="tr-TR" dirty="0" smtClean="0"/>
              <a:t>avantajlarından</a:t>
            </a:r>
          </a:p>
          <a:p>
            <a:pPr>
              <a:buNone/>
            </a:pPr>
            <a:r>
              <a:rPr lang="tr-TR" dirty="0" smtClean="0"/>
              <a:t>biri </a:t>
            </a:r>
            <a:r>
              <a:rPr lang="tr-TR" dirty="0" smtClean="0"/>
              <a:t>de  </a:t>
            </a:r>
            <a:r>
              <a:rPr lang="tr-TR" dirty="0" err="1" smtClean="0"/>
              <a:t>kaskat</a:t>
            </a:r>
            <a:r>
              <a:rPr lang="tr-TR" dirty="0" smtClean="0"/>
              <a:t> bağlı sistemlerin kuvvetlendirme </a:t>
            </a:r>
            <a:r>
              <a:rPr lang="tr-TR" dirty="0" smtClean="0"/>
              <a:t>ve zayıflatma</a:t>
            </a:r>
          </a:p>
          <a:p>
            <a:pPr>
              <a:buNone/>
            </a:pPr>
            <a:r>
              <a:rPr lang="tr-TR" dirty="0" smtClean="0"/>
              <a:t>seviyelerinin </a:t>
            </a:r>
            <a:r>
              <a:rPr lang="tr-TR" dirty="0" smtClean="0"/>
              <a:t>analizinde kullanılmasıdır. Burada toplam kazanç :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 smtClean="0"/>
              <a:t>olarak </a:t>
            </a:r>
            <a:r>
              <a:rPr lang="tr-TR" dirty="0" smtClean="0"/>
              <a:t>yazılır. Burada kayıplar,              ile ifade edilir.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83536" y="2474683"/>
            <a:ext cx="3734954" cy="865487"/>
          </a:xfrm>
          <a:prstGeom prst="rect">
            <a:avLst/>
          </a:prstGeom>
          <a:noFill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38066" y="3541907"/>
            <a:ext cx="857934" cy="385195"/>
          </a:xfrm>
          <a:prstGeom prst="rect">
            <a:avLst/>
          </a:prstGeom>
          <a:noFill/>
        </p:spPr>
      </p:pic>
      <p:pic>
        <p:nvPicPr>
          <p:cNvPr id="10" name="9 Resim" descr="sekil 1.1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6927" y="4345973"/>
            <a:ext cx="5667248" cy="1060715"/>
          </a:xfrm>
          <a:prstGeom prst="rect">
            <a:avLst/>
          </a:prstGeom>
        </p:spPr>
      </p:pic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9302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58952"/>
            <a:ext cx="10515600" cy="5418011"/>
          </a:xfrm>
        </p:spPr>
        <p:txBody>
          <a:bodyPr/>
          <a:lstStyle/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 smtClean="0"/>
              <a:t>Desibel kazançları hesaplanıp (</a:t>
            </a:r>
            <a:r>
              <a:rPr lang="tr-TR" dirty="0" err="1" smtClean="0"/>
              <a:t>logxy</a:t>
            </a:r>
            <a:r>
              <a:rPr lang="tr-TR" dirty="0" smtClean="0"/>
              <a:t> = </a:t>
            </a:r>
            <a:r>
              <a:rPr lang="tr-TR" dirty="0" err="1" smtClean="0"/>
              <a:t>logx</a:t>
            </a:r>
            <a:r>
              <a:rPr lang="tr-TR" dirty="0" smtClean="0"/>
              <a:t> + </a:t>
            </a:r>
            <a:r>
              <a:rPr lang="tr-TR" dirty="0" err="1" smtClean="0"/>
              <a:t>log</a:t>
            </a:r>
            <a:r>
              <a:rPr lang="tr-TR" dirty="0" smtClean="0"/>
              <a:t> y) kuralı kullanılır </a:t>
            </a:r>
            <a:r>
              <a:rPr lang="tr-TR" dirty="0" smtClean="0"/>
              <a:t>ise,</a:t>
            </a:r>
          </a:p>
          <a:p>
            <a:pPr>
              <a:buNone/>
            </a:pPr>
            <a:r>
              <a:rPr lang="tr-TR" dirty="0" smtClean="0"/>
              <a:t>tüm </a:t>
            </a:r>
            <a:r>
              <a:rPr lang="tr-TR" dirty="0" smtClean="0"/>
              <a:t>sistemin kazancı </a:t>
            </a:r>
            <a:r>
              <a:rPr lang="tr-TR" dirty="0" err="1" smtClean="0"/>
              <a:t>dB</a:t>
            </a:r>
            <a:r>
              <a:rPr lang="tr-TR" dirty="0" smtClean="0"/>
              <a:t> cinsinden basit bir </a:t>
            </a:r>
            <a:r>
              <a:rPr lang="tr-TR" dirty="0" smtClean="0"/>
              <a:t>biçimde ifade edilebilir.</a:t>
            </a:r>
          </a:p>
          <a:p>
            <a:pPr>
              <a:buNone/>
            </a:pPr>
            <a:r>
              <a:rPr lang="tr-TR" dirty="0" smtClean="0"/>
              <a:t>Buna </a:t>
            </a:r>
            <a:r>
              <a:rPr lang="tr-TR" dirty="0" smtClean="0"/>
              <a:t>göre</a:t>
            </a:r>
          </a:p>
          <a:p>
            <a:pPr>
              <a:buNone/>
            </a:pPr>
            <a:r>
              <a:rPr lang="tr-TR" sz="1600" dirty="0" smtClean="0"/>
              <a:t> 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/>
              <a:t>y</a:t>
            </a:r>
            <a:r>
              <a:rPr lang="tr-TR" dirty="0" smtClean="0"/>
              <a:t>azılabilir</a:t>
            </a:r>
            <a:r>
              <a:rPr lang="tr-TR" dirty="0" smtClean="0"/>
              <a:t>. Burada kayıplar,                      olarak ifade edilir.</a:t>
            </a: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584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199" y="3210719"/>
            <a:ext cx="5087323" cy="931790"/>
          </a:xfrm>
          <a:prstGeom prst="rect">
            <a:avLst/>
          </a:prstGeom>
          <a:noFill/>
        </p:spPr>
      </p:pic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9302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5850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9349" y="4444261"/>
            <a:ext cx="1284931" cy="3355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394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68096"/>
            <a:ext cx="10515600" cy="54088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Soru: </a:t>
            </a:r>
            <a:r>
              <a:rPr lang="tr-TR" dirty="0" smtClean="0"/>
              <a:t>Şekilde gösterilen transmisyon sistemini ele alalım. Sinyal </a:t>
            </a:r>
            <a:r>
              <a:rPr lang="tr-TR" dirty="0" smtClean="0"/>
              <a:t>kaynağı</a:t>
            </a:r>
          </a:p>
          <a:p>
            <a:pPr>
              <a:buNone/>
            </a:pPr>
            <a:r>
              <a:rPr lang="tr-TR" dirty="0" smtClean="0"/>
              <a:t>çıkışı </a:t>
            </a:r>
            <a:r>
              <a:rPr lang="tr-TR" dirty="0" smtClean="0"/>
              <a:t>10 </a:t>
            </a:r>
            <a:r>
              <a:rPr lang="tr-TR" dirty="0" err="1" smtClean="0"/>
              <a:t>dBm</a:t>
            </a:r>
            <a:r>
              <a:rPr lang="tr-TR" dirty="0" smtClean="0"/>
              <a:t> olsun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pPr marL="342900" indent="-342900">
              <a:buAutoNum type="alphaLcParenR"/>
            </a:pPr>
            <a:r>
              <a:rPr lang="tr-TR" dirty="0" smtClean="0"/>
              <a:t>Sinyal seviyelerini çeşitli noktalarda </a:t>
            </a:r>
            <a:r>
              <a:rPr lang="tr-TR" dirty="0" err="1" smtClean="0"/>
              <a:t>dBm</a:t>
            </a:r>
            <a:r>
              <a:rPr lang="tr-TR" dirty="0" smtClean="0"/>
              <a:t> ve volt cinsinden ifade ediniz.</a:t>
            </a:r>
          </a:p>
          <a:p>
            <a:pPr marL="342900" indent="-342900">
              <a:buAutoNum type="alphaLcParenR"/>
            </a:pPr>
            <a:r>
              <a:rPr lang="tr-TR" dirty="0" smtClean="0"/>
              <a:t>Çıkış kuvvetlendiricisinin kazancını 600 </a:t>
            </a:r>
            <a:r>
              <a:rPr lang="el-GR" dirty="0" smtClean="0"/>
              <a:t>Ω</a:t>
            </a:r>
            <a:r>
              <a:rPr lang="tr-TR" dirty="0" smtClean="0"/>
              <a:t>’</a:t>
            </a:r>
            <a:r>
              <a:rPr lang="tr-TR" dirty="0" err="1" smtClean="0"/>
              <a:t>luk</a:t>
            </a:r>
            <a:r>
              <a:rPr lang="tr-TR" dirty="0" smtClean="0"/>
              <a:t> yük direnci üzerinde nominal gerilim 6 Volt olacak şekilde belirleyiniz. (Sistem 600 </a:t>
            </a:r>
            <a:r>
              <a:rPr lang="el-GR" dirty="0" smtClean="0"/>
              <a:t>Ω</a:t>
            </a:r>
            <a:r>
              <a:rPr lang="tr-TR" dirty="0" smtClean="0"/>
              <a:t>’</a:t>
            </a:r>
            <a:r>
              <a:rPr lang="tr-TR" dirty="0" err="1" smtClean="0"/>
              <a:t>luk</a:t>
            </a:r>
            <a:r>
              <a:rPr lang="tr-TR" dirty="0" smtClean="0"/>
              <a:t> uygun empedansa göre çalışıyor. Yani, tüm kaynak ve yükler 600 </a:t>
            </a:r>
            <a:r>
              <a:rPr lang="el-GR" dirty="0" smtClean="0"/>
              <a:t>Ω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endParaRPr lang="tr-TR" dirty="0" smtClean="0"/>
          </a:p>
          <a:p>
            <a:pPr marL="342900" indent="-342900">
              <a:buNone/>
            </a:pPr>
            <a:r>
              <a:rPr lang="tr-TR" dirty="0" smtClean="0">
                <a:solidFill>
                  <a:srgbClr val="FF0000"/>
                </a:solidFill>
              </a:rPr>
              <a:t>NOT: </a:t>
            </a:r>
            <a:r>
              <a:rPr lang="tr-TR" dirty="0" smtClean="0"/>
              <a:t>İşaret seviyesinin </a:t>
            </a:r>
            <a:r>
              <a:rPr lang="tr-TR" dirty="0" err="1" smtClean="0"/>
              <a:t>dBm</a:t>
            </a:r>
            <a:r>
              <a:rPr lang="tr-TR" dirty="0" smtClean="0"/>
              <a:t> veya </a:t>
            </a:r>
            <a:r>
              <a:rPr lang="tr-TR" dirty="0" err="1" smtClean="0"/>
              <a:t>dBW</a:t>
            </a:r>
            <a:r>
              <a:rPr lang="tr-TR" dirty="0" smtClean="0"/>
              <a:t> olarak ifade edilmesine </a:t>
            </a:r>
            <a:r>
              <a:rPr lang="tr-TR" dirty="0" smtClean="0"/>
              <a:t>bağlı</a:t>
            </a:r>
          </a:p>
          <a:p>
            <a:pPr marL="342900" indent="-342900">
              <a:buNone/>
            </a:pPr>
            <a:r>
              <a:rPr lang="tr-TR" dirty="0" smtClean="0"/>
              <a:t>olmaksızın</a:t>
            </a:r>
            <a:r>
              <a:rPr lang="tr-TR" dirty="0" smtClean="0"/>
              <a:t>, desibel kazancı, sinyal seviyesinde </a:t>
            </a:r>
            <a:r>
              <a:rPr lang="tr-TR" dirty="0" smtClean="0"/>
              <a:t>aynı kaymayı </a:t>
            </a:r>
            <a:r>
              <a:rPr lang="tr-TR" dirty="0" smtClean="0"/>
              <a:t>sağlar.</a:t>
            </a:r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68096"/>
            <a:ext cx="10515600" cy="5408867"/>
          </a:xfrm>
        </p:spPr>
        <p:txBody>
          <a:bodyPr>
            <a:normAutofit/>
          </a:bodyPr>
          <a:lstStyle/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/>
          </a:p>
        </p:txBody>
      </p:sp>
      <p:pic>
        <p:nvPicPr>
          <p:cNvPr id="5" name="4 Resim" descr="soru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513" y="1699120"/>
            <a:ext cx="10192973" cy="311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13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13232"/>
            <a:ext cx="10515600" cy="54637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Lineer Sistemler: </a:t>
            </a:r>
            <a:r>
              <a:rPr lang="tr-TR" dirty="0" smtClean="0"/>
              <a:t>Bir sisteme x₁(t) girişi yapıldığında sistem x₂(t) </a:t>
            </a:r>
            <a:r>
              <a:rPr lang="tr-TR" dirty="0" smtClean="0"/>
              <a:t>çıkışı</a:t>
            </a:r>
          </a:p>
          <a:p>
            <a:pPr>
              <a:buNone/>
            </a:pPr>
            <a:r>
              <a:rPr lang="tr-TR" dirty="0" smtClean="0"/>
              <a:t>veriyorsa</a:t>
            </a:r>
            <a:r>
              <a:rPr lang="tr-TR" dirty="0" smtClean="0"/>
              <a:t>,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 smtClean="0"/>
              <a:t>Bu </a:t>
            </a:r>
            <a:r>
              <a:rPr lang="tr-TR" dirty="0" smtClean="0"/>
              <a:t>sisteme x₂(t) girişi yapıldığında sistem y₂(t) çıkışı veriyorsa</a:t>
            </a:r>
            <a:r>
              <a:rPr lang="tr-TR" dirty="0" smtClean="0"/>
              <a:t>,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>
              <a:solidFill>
                <a:srgbClr val="FF0000"/>
              </a:solidFill>
            </a:endParaRPr>
          </a:p>
        </p:txBody>
      </p:sp>
      <p:pic>
        <p:nvPicPr>
          <p:cNvPr id="5" name="4 Resim" descr="si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268" y="1734139"/>
            <a:ext cx="7677404" cy="1010666"/>
          </a:xfrm>
          <a:prstGeom prst="rect">
            <a:avLst/>
          </a:prstGeom>
        </p:spPr>
      </p:pic>
      <p:pic>
        <p:nvPicPr>
          <p:cNvPr id="6" name="5 Resim" descr="sis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898" y="4306038"/>
            <a:ext cx="8010144" cy="974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13232"/>
            <a:ext cx="10515600" cy="5463731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 smtClean="0"/>
              <a:t>Bu </a:t>
            </a:r>
            <a:r>
              <a:rPr lang="tr-TR" dirty="0" smtClean="0"/>
              <a:t>giriş sinyallerinin herhangi bir lineer kombinasyonları </a:t>
            </a:r>
            <a:r>
              <a:rPr lang="tr-TR" dirty="0" smtClean="0"/>
              <a:t>sisteme</a:t>
            </a:r>
          </a:p>
          <a:p>
            <a:pPr>
              <a:buNone/>
            </a:pPr>
            <a:r>
              <a:rPr lang="tr-TR" dirty="0" smtClean="0"/>
              <a:t>verildiğinde </a:t>
            </a:r>
            <a:r>
              <a:rPr lang="tr-TR" dirty="0" smtClean="0"/>
              <a:t>aynı kombinasyonlar çıkışta da görünüyorsa bu</a:t>
            </a:r>
          </a:p>
          <a:p>
            <a:pPr>
              <a:buNone/>
            </a:pPr>
            <a:r>
              <a:rPr lang="tr-TR" dirty="0" smtClean="0"/>
              <a:t>sisteme </a:t>
            </a:r>
            <a:r>
              <a:rPr lang="tr-TR" dirty="0" smtClean="0">
                <a:solidFill>
                  <a:srgbClr val="FF0000"/>
                </a:solidFill>
              </a:rPr>
              <a:t>lineer sistem </a:t>
            </a:r>
            <a:r>
              <a:rPr lang="tr-TR" dirty="0" smtClean="0"/>
              <a:t>denir. Bu özelliği göstermeyen </a:t>
            </a:r>
            <a:r>
              <a:rPr lang="tr-TR" dirty="0" smtClean="0"/>
              <a:t>sistemlere</a:t>
            </a:r>
          </a:p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nonlineer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sistem </a:t>
            </a:r>
            <a:r>
              <a:rPr lang="tr-TR" dirty="0" smtClean="0"/>
              <a:t>denir.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Soru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y = 3.x(t) ve y = x²(t) sistemlerini inceleyerek bu sistemlerin </a:t>
            </a:r>
            <a:r>
              <a:rPr lang="tr-TR" dirty="0" smtClean="0"/>
              <a:t>lineer</a:t>
            </a:r>
          </a:p>
          <a:p>
            <a:pPr>
              <a:buNone/>
            </a:pPr>
            <a:r>
              <a:rPr lang="tr-TR" dirty="0" smtClean="0"/>
              <a:t>olup </a:t>
            </a:r>
            <a:r>
              <a:rPr lang="tr-TR" dirty="0" smtClean="0"/>
              <a:t>olmadıklarına karar veriniz.</a:t>
            </a:r>
          </a:p>
          <a:p>
            <a:pPr>
              <a:buNone/>
            </a:pPr>
            <a:endParaRPr lang="tr-TR" sz="1600" dirty="0">
              <a:solidFill>
                <a:srgbClr val="FF0000"/>
              </a:solidFill>
            </a:endParaRPr>
          </a:p>
        </p:txBody>
      </p:sp>
      <p:pic>
        <p:nvPicPr>
          <p:cNvPr id="7" name="6 Resim" descr="sis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891" y="3309090"/>
            <a:ext cx="8110728" cy="948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89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2358</TotalTime>
  <Words>274</Words>
  <Application>Microsoft Office PowerPoint</Application>
  <PresentationFormat>Geniş ekran</PresentationFormat>
  <Paragraphs>53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Analog Haberleşme Dersi 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221</cp:revision>
  <dcterms:created xsi:type="dcterms:W3CDTF">2017-09-06T09:51:07Z</dcterms:created>
  <dcterms:modified xsi:type="dcterms:W3CDTF">2018-02-12T08:49:54Z</dcterms:modified>
</cp:coreProperties>
</file>