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8" r:id="rId3"/>
    <p:sldId id="281" r:id="rId4"/>
    <p:sldId id="279" r:id="rId5"/>
    <p:sldId id="284" r:id="rId6"/>
    <p:sldId id="280" r:id="rId7"/>
    <p:sldId id="285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94068" autoAdjust="0"/>
  </p:normalViewPr>
  <p:slideViewPr>
    <p:cSldViewPr snapToGrid="0">
      <p:cViewPr varScale="1">
        <p:scale>
          <a:sx n="69" d="100"/>
          <a:sy n="69" d="100"/>
        </p:scale>
        <p:origin x="738" y="6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31968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525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1350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047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660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79577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42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24410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51193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4377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65659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2530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6D7EB0-E35C-486B-A09F-C90D7620A702}" type="datetimeFigureOut">
              <a:rPr lang="tr-TR" smtClean="0"/>
              <a:pPr/>
              <a:t>12.02.2018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F75BE-892F-4142-8061-E4E2F038FEB9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68825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duman@ankara.edu.t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415636" y="1122363"/>
            <a:ext cx="11568546" cy="2387600"/>
          </a:xfrm>
        </p:spPr>
        <p:txBody>
          <a:bodyPr/>
          <a:lstStyle/>
          <a:p>
            <a:r>
              <a:rPr lang="tr-TR" dirty="0" smtClean="0"/>
              <a:t>Analog Haberleşme </a:t>
            </a:r>
            <a:r>
              <a:rPr lang="tr-TR" dirty="0" smtClean="0"/>
              <a:t>Dersi 8. Hafta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114926" y="3509963"/>
            <a:ext cx="9144000" cy="1655762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Ankara Üniversitesi Elmadağ Meslek Yüksekokulu</a:t>
            </a:r>
          </a:p>
          <a:p>
            <a:r>
              <a:rPr lang="tr-TR" dirty="0" smtClean="0"/>
              <a:t>Öğretim Görevlisi : Murat Duman</a:t>
            </a:r>
          </a:p>
          <a:p>
            <a:r>
              <a:rPr lang="tr-TR" dirty="0" smtClean="0"/>
              <a:t>Mail: </a:t>
            </a:r>
            <a:r>
              <a:rPr lang="tr-TR" dirty="0" smtClean="0">
                <a:hlinkClick r:id="rId2"/>
              </a:rPr>
              <a:t>mduman@ankara.edu.tr</a:t>
            </a:r>
            <a:endParaRPr lang="tr-TR" dirty="0" smtClean="0"/>
          </a:p>
          <a:p>
            <a:r>
              <a:rPr lang="tr-TR" dirty="0" smtClean="0"/>
              <a:t>Ders Kitabı: </a:t>
            </a:r>
            <a:r>
              <a:rPr lang="tr-TR" dirty="0" err="1" smtClean="0"/>
              <a:t>Analog</a:t>
            </a:r>
            <a:r>
              <a:rPr lang="tr-TR" dirty="0" smtClean="0"/>
              <a:t> Haberleşme (Ahmet Kayran)</a:t>
            </a:r>
          </a:p>
        </p:txBody>
      </p:sp>
    </p:spTree>
    <p:extLst>
      <p:ext uri="{BB962C8B-B14F-4D97-AF65-F5344CB8AC3E}">
        <p14:creationId xmlns:p14="http://schemas.microsoft.com/office/powerpoint/2010/main" val="843924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58952"/>
            <a:ext cx="10515600" cy="5418011"/>
          </a:xfrm>
        </p:spPr>
        <p:txBody>
          <a:bodyPr/>
          <a:lstStyle/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Kaskat</a:t>
            </a:r>
            <a:r>
              <a:rPr lang="tr-TR" dirty="0" smtClean="0">
                <a:solidFill>
                  <a:srgbClr val="FF0000"/>
                </a:solidFill>
              </a:rPr>
              <a:t> sistemlerde seviye: </a:t>
            </a:r>
            <a:r>
              <a:rPr lang="tr-TR" dirty="0" smtClean="0"/>
              <a:t>Desibel terimi ile çalışmanın </a:t>
            </a:r>
            <a:r>
              <a:rPr lang="tr-TR" dirty="0" smtClean="0"/>
              <a:t>avantajlarından</a:t>
            </a:r>
          </a:p>
          <a:p>
            <a:pPr>
              <a:buNone/>
            </a:pPr>
            <a:r>
              <a:rPr lang="tr-TR" dirty="0" smtClean="0"/>
              <a:t>biri </a:t>
            </a:r>
            <a:r>
              <a:rPr lang="tr-TR" dirty="0" smtClean="0"/>
              <a:t>de  </a:t>
            </a:r>
            <a:r>
              <a:rPr lang="tr-TR" dirty="0" err="1" smtClean="0"/>
              <a:t>kaskat</a:t>
            </a:r>
            <a:r>
              <a:rPr lang="tr-TR" dirty="0" smtClean="0"/>
              <a:t> bağlı sistemlerin kuvvetlendirme </a:t>
            </a:r>
            <a:r>
              <a:rPr lang="tr-TR" dirty="0" smtClean="0"/>
              <a:t>ve zayıflatma</a:t>
            </a:r>
          </a:p>
          <a:p>
            <a:pPr>
              <a:buNone/>
            </a:pPr>
            <a:r>
              <a:rPr lang="tr-TR" dirty="0" smtClean="0"/>
              <a:t>seviyelerinin </a:t>
            </a:r>
            <a:r>
              <a:rPr lang="tr-TR" dirty="0" smtClean="0"/>
              <a:t>analizinde kullanılmasıdır. Burada toplam kazanç :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olarak </a:t>
            </a:r>
            <a:r>
              <a:rPr lang="tr-TR" dirty="0" smtClean="0"/>
              <a:t>yazılır. Burada kayıplar,              ile ifade edilir.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83536" y="2474683"/>
            <a:ext cx="3734954" cy="865487"/>
          </a:xfrm>
          <a:prstGeom prst="rect">
            <a:avLst/>
          </a:prstGeom>
          <a:noFill/>
        </p:spPr>
      </p:pic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38066" y="3541907"/>
            <a:ext cx="857934" cy="385195"/>
          </a:xfrm>
          <a:prstGeom prst="rect">
            <a:avLst/>
          </a:prstGeom>
          <a:noFill/>
        </p:spPr>
      </p:pic>
      <p:pic>
        <p:nvPicPr>
          <p:cNvPr id="10" name="9 Resim" descr="sekil 1.17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76927" y="4345973"/>
            <a:ext cx="5667248" cy="1060715"/>
          </a:xfrm>
          <a:prstGeom prst="rect">
            <a:avLst/>
          </a:prstGeom>
        </p:spPr>
      </p:pic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9302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58952"/>
            <a:ext cx="10515600" cy="5418011"/>
          </a:xfrm>
        </p:spPr>
        <p:txBody>
          <a:bodyPr/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Desibel kazançları hesaplanıp (</a:t>
            </a:r>
            <a:r>
              <a:rPr lang="tr-TR" dirty="0" err="1" smtClean="0"/>
              <a:t>logxy</a:t>
            </a:r>
            <a:r>
              <a:rPr lang="tr-TR" dirty="0" smtClean="0"/>
              <a:t> = </a:t>
            </a:r>
            <a:r>
              <a:rPr lang="tr-TR" dirty="0" err="1" smtClean="0"/>
              <a:t>logx</a:t>
            </a:r>
            <a:r>
              <a:rPr lang="tr-TR" dirty="0" smtClean="0"/>
              <a:t> + </a:t>
            </a:r>
            <a:r>
              <a:rPr lang="tr-TR" dirty="0" err="1" smtClean="0"/>
              <a:t>log</a:t>
            </a:r>
            <a:r>
              <a:rPr lang="tr-TR" dirty="0" smtClean="0"/>
              <a:t> y) kuralı kullanılır </a:t>
            </a:r>
            <a:r>
              <a:rPr lang="tr-TR" dirty="0" smtClean="0"/>
              <a:t>ise,</a:t>
            </a:r>
          </a:p>
          <a:p>
            <a:pPr>
              <a:buNone/>
            </a:pPr>
            <a:r>
              <a:rPr lang="tr-TR" dirty="0" smtClean="0"/>
              <a:t>tüm </a:t>
            </a:r>
            <a:r>
              <a:rPr lang="tr-TR" dirty="0" smtClean="0"/>
              <a:t>sistemin kazancı </a:t>
            </a:r>
            <a:r>
              <a:rPr lang="tr-TR" dirty="0" err="1" smtClean="0"/>
              <a:t>dB</a:t>
            </a:r>
            <a:r>
              <a:rPr lang="tr-TR" dirty="0" smtClean="0"/>
              <a:t> cinsinden basit bir </a:t>
            </a:r>
            <a:r>
              <a:rPr lang="tr-TR" dirty="0" smtClean="0"/>
              <a:t>biçimde ifade edilebilir.</a:t>
            </a:r>
          </a:p>
          <a:p>
            <a:pPr>
              <a:buNone/>
            </a:pPr>
            <a:r>
              <a:rPr lang="tr-TR" dirty="0" smtClean="0"/>
              <a:t>Buna </a:t>
            </a:r>
            <a:r>
              <a:rPr lang="tr-TR" dirty="0" smtClean="0"/>
              <a:t>göre</a:t>
            </a:r>
          </a:p>
          <a:p>
            <a:pPr>
              <a:buNone/>
            </a:pPr>
            <a:r>
              <a:rPr lang="tr-TR" sz="1600" dirty="0" smtClean="0"/>
              <a:t> 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/>
              <a:t>y</a:t>
            </a:r>
            <a:r>
              <a:rPr lang="tr-TR" dirty="0" smtClean="0"/>
              <a:t>azılabilir</a:t>
            </a:r>
            <a:r>
              <a:rPr lang="tr-TR" dirty="0" smtClean="0"/>
              <a:t>. Burada kayıplar,                      olarak ifade edilir.</a:t>
            </a:r>
          </a:p>
        </p:txBody>
      </p:sp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4" name="Rectangle 4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sp>
        <p:nvSpPr>
          <p:cNvPr id="35848" name="Rectangle 8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47" name="Picture 7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38199" y="3210719"/>
            <a:ext cx="5087323" cy="931790"/>
          </a:xfrm>
          <a:prstGeom prst="rect">
            <a:avLst/>
          </a:prstGeom>
          <a:noFill/>
        </p:spPr>
      </p:pic>
      <p:sp>
        <p:nvSpPr>
          <p:cNvPr id="35849" name="Rectangle 9"/>
          <p:cNvSpPr>
            <a:spLocks noChangeArrowheads="1"/>
          </p:cNvSpPr>
          <p:nvPr/>
        </p:nvSpPr>
        <p:spPr bwMode="auto">
          <a:xfrm>
            <a:off x="0" y="930275"/>
            <a:ext cx="12192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r-T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Rectangle 11"/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r-TR"/>
          </a:p>
        </p:txBody>
      </p:sp>
      <p:pic>
        <p:nvPicPr>
          <p:cNvPr id="35850" name="Picture 10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9349" y="4444261"/>
            <a:ext cx="1284931" cy="3355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3940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68096"/>
            <a:ext cx="10515600" cy="540886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Soru: </a:t>
            </a:r>
            <a:r>
              <a:rPr lang="tr-TR" dirty="0" smtClean="0"/>
              <a:t>Şekilde gösterilen transmisyon sistemini ele alalım. Sinyal </a:t>
            </a:r>
            <a:r>
              <a:rPr lang="tr-TR" dirty="0" smtClean="0"/>
              <a:t>kaynağı</a:t>
            </a:r>
          </a:p>
          <a:p>
            <a:pPr>
              <a:buNone/>
            </a:pPr>
            <a:r>
              <a:rPr lang="tr-TR" dirty="0" smtClean="0"/>
              <a:t>çıkışı </a:t>
            </a:r>
            <a:r>
              <a:rPr lang="tr-TR" dirty="0" smtClean="0"/>
              <a:t>10 </a:t>
            </a:r>
            <a:r>
              <a:rPr lang="tr-TR" dirty="0" err="1" smtClean="0"/>
              <a:t>dBm</a:t>
            </a:r>
            <a:r>
              <a:rPr lang="tr-TR" dirty="0" smtClean="0"/>
              <a:t> olsun</a:t>
            </a:r>
            <a:r>
              <a:rPr lang="tr-TR" dirty="0" smtClean="0"/>
              <a:t>.</a:t>
            </a:r>
          </a:p>
          <a:p>
            <a:pPr>
              <a:buNone/>
            </a:pPr>
            <a:endParaRPr lang="tr-TR" dirty="0" smtClean="0"/>
          </a:p>
          <a:p>
            <a:pPr marL="342900" indent="-342900">
              <a:buAutoNum type="alphaLcParenR"/>
            </a:pPr>
            <a:r>
              <a:rPr lang="tr-TR" dirty="0" smtClean="0"/>
              <a:t>Sinyal seviyelerini çeşitli noktalarda </a:t>
            </a:r>
            <a:r>
              <a:rPr lang="tr-TR" dirty="0" err="1" smtClean="0"/>
              <a:t>dBm</a:t>
            </a:r>
            <a:r>
              <a:rPr lang="tr-TR" dirty="0" smtClean="0"/>
              <a:t> ve volt cinsinden ifade ediniz.</a:t>
            </a:r>
          </a:p>
          <a:p>
            <a:pPr marL="342900" indent="-342900">
              <a:buAutoNum type="alphaLcParenR"/>
            </a:pPr>
            <a:r>
              <a:rPr lang="tr-TR" dirty="0" smtClean="0"/>
              <a:t>Çıkış kuvvetlendiricisinin kazancını 600 </a:t>
            </a:r>
            <a:r>
              <a:rPr lang="el-GR" dirty="0" smtClean="0"/>
              <a:t>Ω</a:t>
            </a:r>
            <a:r>
              <a:rPr lang="tr-TR" dirty="0" smtClean="0"/>
              <a:t>’</a:t>
            </a:r>
            <a:r>
              <a:rPr lang="tr-TR" dirty="0" err="1" smtClean="0"/>
              <a:t>luk</a:t>
            </a:r>
            <a:r>
              <a:rPr lang="tr-TR" dirty="0" smtClean="0"/>
              <a:t> yük direnci üzerinde nominal gerilim 6 Volt olacak şekilde belirleyiniz. (Sistem 600 </a:t>
            </a:r>
            <a:r>
              <a:rPr lang="el-GR" dirty="0" smtClean="0"/>
              <a:t>Ω</a:t>
            </a:r>
            <a:r>
              <a:rPr lang="tr-TR" dirty="0" smtClean="0"/>
              <a:t>’</a:t>
            </a:r>
            <a:r>
              <a:rPr lang="tr-TR" dirty="0" err="1" smtClean="0"/>
              <a:t>luk</a:t>
            </a:r>
            <a:r>
              <a:rPr lang="tr-TR" dirty="0" smtClean="0"/>
              <a:t> uygun empedansa göre çalışıyor. Yani, tüm kaynak ve yükler 600 </a:t>
            </a:r>
            <a:r>
              <a:rPr lang="el-GR" dirty="0" smtClean="0"/>
              <a:t>Ω</a:t>
            </a:r>
            <a:r>
              <a:rPr lang="tr-TR" dirty="0" smtClean="0"/>
              <a:t>.)</a:t>
            </a:r>
          </a:p>
          <a:p>
            <a:pPr marL="0" indent="0">
              <a:buNone/>
            </a:pPr>
            <a:endParaRPr lang="tr-TR" dirty="0" smtClean="0"/>
          </a:p>
          <a:p>
            <a:pPr marL="342900" indent="-342900">
              <a:buNone/>
            </a:pPr>
            <a:r>
              <a:rPr lang="tr-TR" dirty="0" smtClean="0">
                <a:solidFill>
                  <a:srgbClr val="FF0000"/>
                </a:solidFill>
              </a:rPr>
              <a:t>NOT: </a:t>
            </a:r>
            <a:r>
              <a:rPr lang="tr-TR" dirty="0" smtClean="0"/>
              <a:t>İşaret seviyesinin </a:t>
            </a:r>
            <a:r>
              <a:rPr lang="tr-TR" dirty="0" err="1" smtClean="0"/>
              <a:t>dBm</a:t>
            </a:r>
            <a:r>
              <a:rPr lang="tr-TR" dirty="0" smtClean="0"/>
              <a:t> veya </a:t>
            </a:r>
            <a:r>
              <a:rPr lang="tr-TR" dirty="0" err="1" smtClean="0"/>
              <a:t>dBW</a:t>
            </a:r>
            <a:r>
              <a:rPr lang="tr-TR" dirty="0" smtClean="0"/>
              <a:t> olarak ifade edilmesine </a:t>
            </a:r>
            <a:r>
              <a:rPr lang="tr-TR" dirty="0" smtClean="0"/>
              <a:t>bağlı</a:t>
            </a:r>
          </a:p>
          <a:p>
            <a:pPr marL="342900" indent="-342900">
              <a:buNone/>
            </a:pPr>
            <a:r>
              <a:rPr lang="tr-TR" dirty="0" smtClean="0"/>
              <a:t>olmaksızın</a:t>
            </a:r>
            <a:r>
              <a:rPr lang="tr-TR" dirty="0" smtClean="0"/>
              <a:t>, desibel kazancı, sinyal seviyesinde </a:t>
            </a:r>
            <a:r>
              <a:rPr lang="tr-TR" dirty="0" smtClean="0"/>
              <a:t>aynı kaymayı </a:t>
            </a:r>
            <a:r>
              <a:rPr lang="tr-TR" dirty="0" smtClean="0"/>
              <a:t>sağlar.</a:t>
            </a:r>
          </a:p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68096"/>
            <a:ext cx="10515600" cy="5408867"/>
          </a:xfrm>
        </p:spPr>
        <p:txBody>
          <a:bodyPr>
            <a:normAutofit/>
          </a:bodyPr>
          <a:lstStyle/>
          <a:p>
            <a:pPr marL="342900" indent="-342900">
              <a:buNone/>
            </a:pPr>
            <a:endParaRPr lang="tr-TR" sz="1600" dirty="0" smtClean="0"/>
          </a:p>
          <a:p>
            <a:pPr marL="342900" indent="-342900">
              <a:buNone/>
            </a:pPr>
            <a:endParaRPr lang="tr-TR" sz="1600" dirty="0"/>
          </a:p>
        </p:txBody>
      </p:sp>
      <p:pic>
        <p:nvPicPr>
          <p:cNvPr id="5" name="4 Resim" descr="soru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9513" y="1699120"/>
            <a:ext cx="10192973" cy="3116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7133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13232"/>
            <a:ext cx="10515600" cy="546373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Lineer Sistemler: </a:t>
            </a:r>
            <a:r>
              <a:rPr lang="tr-TR" dirty="0" smtClean="0"/>
              <a:t>Bir sisteme x₁(t) girişi yapıldığında sistem x₂(t) </a:t>
            </a:r>
            <a:r>
              <a:rPr lang="tr-TR" dirty="0" smtClean="0"/>
              <a:t>çıkışı</a:t>
            </a:r>
          </a:p>
          <a:p>
            <a:pPr>
              <a:buNone/>
            </a:pPr>
            <a:r>
              <a:rPr lang="tr-TR" dirty="0" smtClean="0"/>
              <a:t>veriyorsa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Bu </a:t>
            </a:r>
            <a:r>
              <a:rPr lang="tr-TR" dirty="0" smtClean="0"/>
              <a:t>sisteme x₂(t) girişi yapıldığında sistem y₂(t) çıkışı veriyorsa</a:t>
            </a:r>
            <a:r>
              <a:rPr lang="tr-TR" dirty="0" smtClean="0"/>
              <a:t>,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 smtClean="0"/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5" name="4 Resim" descr="si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268" y="1734139"/>
            <a:ext cx="7677404" cy="1010666"/>
          </a:xfrm>
          <a:prstGeom prst="rect">
            <a:avLst/>
          </a:prstGeom>
        </p:spPr>
      </p:pic>
      <p:pic>
        <p:nvPicPr>
          <p:cNvPr id="6" name="5 Resim" descr="sis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1898" y="4306038"/>
            <a:ext cx="8010144" cy="9747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838200" y="713232"/>
            <a:ext cx="10515600" cy="5463731"/>
          </a:xfrm>
        </p:spPr>
        <p:txBody>
          <a:bodyPr>
            <a:normAutofit/>
          </a:bodyPr>
          <a:lstStyle/>
          <a:p>
            <a:pPr>
              <a:buNone/>
            </a:pPr>
            <a:endParaRPr lang="tr-TR" sz="1600" dirty="0" smtClean="0"/>
          </a:p>
          <a:p>
            <a:pPr>
              <a:buNone/>
            </a:pPr>
            <a:r>
              <a:rPr lang="tr-TR" dirty="0" smtClean="0"/>
              <a:t>Bu </a:t>
            </a:r>
            <a:r>
              <a:rPr lang="tr-TR" dirty="0" smtClean="0"/>
              <a:t>giriş sinyallerinin herhangi bir lineer kombinasyonları </a:t>
            </a:r>
            <a:r>
              <a:rPr lang="tr-TR" dirty="0" smtClean="0"/>
              <a:t>sisteme</a:t>
            </a:r>
          </a:p>
          <a:p>
            <a:pPr>
              <a:buNone/>
            </a:pPr>
            <a:r>
              <a:rPr lang="tr-TR" dirty="0" smtClean="0"/>
              <a:t>verildiğinde </a:t>
            </a:r>
            <a:r>
              <a:rPr lang="tr-TR" dirty="0" smtClean="0"/>
              <a:t>aynı kombinasyonlar çıkışta da görünüyorsa bu</a:t>
            </a:r>
          </a:p>
          <a:p>
            <a:pPr>
              <a:buNone/>
            </a:pPr>
            <a:r>
              <a:rPr lang="tr-TR" dirty="0" smtClean="0"/>
              <a:t>sisteme </a:t>
            </a:r>
            <a:r>
              <a:rPr lang="tr-TR" dirty="0" smtClean="0">
                <a:solidFill>
                  <a:srgbClr val="FF0000"/>
                </a:solidFill>
              </a:rPr>
              <a:t>lineer sistem </a:t>
            </a:r>
            <a:r>
              <a:rPr lang="tr-TR" dirty="0" smtClean="0"/>
              <a:t>denir. Bu özelliği göstermeyen </a:t>
            </a:r>
            <a:r>
              <a:rPr lang="tr-TR" dirty="0" smtClean="0"/>
              <a:t>sistemlere</a:t>
            </a:r>
          </a:p>
          <a:p>
            <a:pPr>
              <a:buNone/>
            </a:pPr>
            <a:r>
              <a:rPr lang="tr-TR" dirty="0" err="1" smtClean="0">
                <a:solidFill>
                  <a:srgbClr val="FF0000"/>
                </a:solidFill>
              </a:rPr>
              <a:t>nonlineer</a:t>
            </a:r>
            <a:r>
              <a:rPr lang="tr-TR" dirty="0" smtClean="0">
                <a:solidFill>
                  <a:srgbClr val="FF0000"/>
                </a:solidFill>
              </a:rPr>
              <a:t> </a:t>
            </a:r>
            <a:r>
              <a:rPr lang="tr-TR" dirty="0" smtClean="0">
                <a:solidFill>
                  <a:srgbClr val="FF0000"/>
                </a:solidFill>
              </a:rPr>
              <a:t>sistem </a:t>
            </a:r>
            <a:r>
              <a:rPr lang="tr-TR" dirty="0" smtClean="0"/>
              <a:t>denir.</a:t>
            </a:r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/>
          </a:p>
          <a:p>
            <a:pPr>
              <a:buNone/>
            </a:pPr>
            <a:endParaRPr lang="tr-TR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tr-TR" dirty="0" smtClean="0">
                <a:solidFill>
                  <a:srgbClr val="FF0000"/>
                </a:solidFill>
              </a:rPr>
              <a:t>Soru</a:t>
            </a:r>
            <a:r>
              <a:rPr lang="tr-TR" dirty="0" smtClean="0">
                <a:solidFill>
                  <a:srgbClr val="FF0000"/>
                </a:solidFill>
              </a:rPr>
              <a:t>: </a:t>
            </a:r>
            <a:r>
              <a:rPr lang="tr-TR" dirty="0" smtClean="0"/>
              <a:t>y = 3.x(t) ve y = x²(t) sistemlerini inceleyerek bu sistemlerin </a:t>
            </a:r>
            <a:r>
              <a:rPr lang="tr-TR" dirty="0" smtClean="0"/>
              <a:t>lineer</a:t>
            </a:r>
          </a:p>
          <a:p>
            <a:pPr>
              <a:buNone/>
            </a:pPr>
            <a:r>
              <a:rPr lang="tr-TR" dirty="0" smtClean="0"/>
              <a:t>olup </a:t>
            </a:r>
            <a:r>
              <a:rPr lang="tr-TR" dirty="0" smtClean="0"/>
              <a:t>olmadıklarına karar veriniz.</a:t>
            </a:r>
          </a:p>
          <a:p>
            <a:pPr>
              <a:buNone/>
            </a:pPr>
            <a:endParaRPr lang="tr-TR" sz="1600" dirty="0">
              <a:solidFill>
                <a:srgbClr val="FF0000"/>
              </a:solidFill>
            </a:endParaRPr>
          </a:p>
        </p:txBody>
      </p:sp>
      <p:pic>
        <p:nvPicPr>
          <p:cNvPr id="7" name="6 Resim" descr="sis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2891" y="3309090"/>
            <a:ext cx="8110728" cy="948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899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2358</TotalTime>
  <Words>274</Words>
  <Application>Microsoft Office PowerPoint</Application>
  <PresentationFormat>Geniş ekran</PresentationFormat>
  <Paragraphs>53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Analog Haberleşme Dersi 8.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 Haberleşme Dersi</dc:title>
  <dc:creator>emyo</dc:creator>
  <cp:lastModifiedBy>emyo</cp:lastModifiedBy>
  <cp:revision>221</cp:revision>
  <dcterms:created xsi:type="dcterms:W3CDTF">2017-09-06T09:51:07Z</dcterms:created>
  <dcterms:modified xsi:type="dcterms:W3CDTF">2018-02-12T08:49:54Z</dcterms:modified>
</cp:coreProperties>
</file>