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>
                <a:latin typeface="+mj-lt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4526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3217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43696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0505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7385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6178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9784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7314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0691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9267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27334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F6CDF-B92B-4C4E-98AE-37F49B82A947}" type="datetimeFigureOut">
              <a:rPr lang="tr-TR" smtClean="0"/>
              <a:pPr/>
              <a:t>31/08/2018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A3A85-8823-4487-81FA-34584D6699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4719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BAKTERİLERDE ÇOĞALMA,YAŞAM VE ÖLÜM;</a:t>
            </a:r>
            <a:br>
              <a:rPr lang="tr-TR" dirty="0" smtClean="0"/>
            </a:br>
            <a:r>
              <a:rPr lang="tr-TR" dirty="0" smtClean="0"/>
              <a:t> BUNLARI ETKİLEYEN FAKTÖRLER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Doç. Dr. Ebru EVREN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9770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ÜREMEYİ (ÇOĞALMAYI) ETKİLEYEN ÇEVRESEL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Sıcaklık, kültürde bakterilerin  çoğalma hızını etkiler.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Mikroorganizmalar, üremeleri için gerekli optimal sıcaklıklara göre kategorize edilirler: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Düşük sıcaklıklarda daha iyi çoğalan bakteriler </a:t>
            </a:r>
            <a:r>
              <a:rPr lang="en-US" dirty="0" smtClean="0"/>
              <a:t>10° to 20° C </a:t>
            </a:r>
            <a:r>
              <a:rPr lang="tr-TR" dirty="0" smtClean="0"/>
              <a:t> </a:t>
            </a:r>
            <a:r>
              <a:rPr lang="tr-TR" b="1" dirty="0" err="1" smtClean="0"/>
              <a:t>Psikrofil</a:t>
            </a:r>
            <a:endParaRPr lang="tr-TR" b="1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Orta sıcaklıklarda daha iyi çoğalan bakteriler </a:t>
            </a:r>
            <a:r>
              <a:rPr lang="en-US" dirty="0" smtClean="0"/>
              <a:t>20° to 40° C </a:t>
            </a:r>
            <a:r>
              <a:rPr lang="tr-TR" b="1" dirty="0" err="1" smtClean="0"/>
              <a:t>Mezofil</a:t>
            </a:r>
            <a:endParaRPr lang="tr-TR" b="1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Yüksek sıcaklıklarda daha iyi çoğalan bakteriler </a:t>
            </a:r>
            <a:r>
              <a:rPr lang="en-US" dirty="0" smtClean="0"/>
              <a:t>50° to 60° C </a:t>
            </a:r>
            <a:r>
              <a:rPr lang="tr-TR" b="1" dirty="0" err="1" smtClean="0"/>
              <a:t>Termofil</a:t>
            </a:r>
            <a:endParaRPr lang="tr-TR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3829083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ÜREMEYİ (ÇOĞALMAYI) ETKİLEYEN ÇEVRESEL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Psikrofiller</a:t>
            </a:r>
            <a:r>
              <a:rPr lang="tr-TR" dirty="0" smtClean="0"/>
              <a:t> ve </a:t>
            </a:r>
            <a:r>
              <a:rPr lang="tr-TR" dirty="0" err="1" smtClean="0"/>
              <a:t>termofiller</a:t>
            </a:r>
            <a:r>
              <a:rPr lang="tr-TR" dirty="0" smtClean="0"/>
              <a:t> çevrede bulunurlar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Psikrofiller</a:t>
            </a:r>
            <a:r>
              <a:rPr lang="tr-TR" dirty="0" smtClean="0"/>
              <a:t> </a:t>
            </a:r>
            <a:r>
              <a:rPr lang="tr-TR" dirty="0" smtClean="0"/>
              <a:t>Kutuplardaki sularda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Termofiller</a:t>
            </a:r>
            <a:r>
              <a:rPr lang="tr-TR" dirty="0" smtClean="0"/>
              <a:t> sıcak su kaynaklarında bulunmaktadır.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İnsana adapte olan bakterilerin çoğu </a:t>
            </a:r>
            <a:r>
              <a:rPr lang="tr-TR" dirty="0" err="1" smtClean="0"/>
              <a:t>mezofiliktir</a:t>
            </a:r>
            <a:r>
              <a:rPr lang="tr-TR" dirty="0" smtClean="0"/>
              <a:t>, insan vücut sıcaklığında </a:t>
            </a:r>
            <a:r>
              <a:rPr lang="en-US" dirty="0" smtClean="0"/>
              <a:t>(37° C)</a:t>
            </a:r>
            <a:r>
              <a:rPr lang="tr-TR" dirty="0" smtClean="0"/>
              <a:t> daha iyi çoğalırlar.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91764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ÜREMEYİ (ÇOĞALMAYI) ETKİLEYEN ÇEVRESEL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Tanı </a:t>
            </a:r>
            <a:r>
              <a:rPr lang="tr-TR" dirty="0" err="1" smtClean="0"/>
              <a:t>laboratuvarları</a:t>
            </a:r>
            <a:r>
              <a:rPr lang="tr-TR" dirty="0" smtClean="0"/>
              <a:t>, kültür </a:t>
            </a:r>
            <a:r>
              <a:rPr lang="tr-TR" dirty="0" smtClean="0"/>
              <a:t>plaklarını rutin olarak </a:t>
            </a:r>
            <a:r>
              <a:rPr lang="en-US" dirty="0" smtClean="0"/>
              <a:t>35° C</a:t>
            </a:r>
            <a:r>
              <a:rPr lang="tr-TR" dirty="0" smtClean="0"/>
              <a:t>’de </a:t>
            </a:r>
            <a:r>
              <a:rPr lang="tr-TR" dirty="0" err="1" smtClean="0"/>
              <a:t>inkübe</a:t>
            </a:r>
            <a:r>
              <a:rPr lang="tr-TR" dirty="0" smtClean="0"/>
              <a:t> ederler.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Ancak bazı patojen bakteriler çoğalabilmek için daha düşük sıcaklıklara ihtiyaç duyarlar; bu mikroorganizmalardan şüphelenildiği zaman örneğin ekimlerinin yapıldığı plaklar daha düşük sıcaklığa kaldırılmalıdır.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Fungal</a:t>
            </a:r>
            <a:r>
              <a:rPr lang="tr-TR" dirty="0" smtClean="0"/>
              <a:t> kültürler </a:t>
            </a:r>
            <a:r>
              <a:rPr lang="en-US" dirty="0" smtClean="0"/>
              <a:t>30° C</a:t>
            </a:r>
            <a:r>
              <a:rPr lang="tr-TR" dirty="0" smtClean="0"/>
              <a:t>’de </a:t>
            </a:r>
            <a:r>
              <a:rPr lang="tr-TR" dirty="0" err="1" smtClean="0"/>
              <a:t>inkübe</a:t>
            </a:r>
            <a:r>
              <a:rPr lang="tr-TR" dirty="0" smtClean="0"/>
              <a:t> edilir.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Oda sıcaklığında </a:t>
            </a:r>
            <a:r>
              <a:rPr lang="en-US" dirty="0" smtClean="0"/>
              <a:t>(25° C) </a:t>
            </a:r>
            <a:r>
              <a:rPr lang="tr-TR" dirty="0" smtClean="0"/>
              <a:t>veya daha yüksek sıcaklıklarda </a:t>
            </a:r>
            <a:r>
              <a:rPr lang="en-US" dirty="0" smtClean="0"/>
              <a:t>(42° C) </a:t>
            </a:r>
            <a:r>
              <a:rPr lang="tr-TR" dirty="0" smtClean="0"/>
              <a:t>üreyebilme kabiliyeti, bazı bakteriler için tanı özelliğidir.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56581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ÜREMEYİ (ÇOĞALMAYI) ETKİLEYEN ÇEVRESEL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Bakterilerin üremesinde atmosferik gerekliliklere göre:</a:t>
            </a:r>
          </a:p>
          <a:p>
            <a:r>
              <a:rPr lang="tr-TR" dirty="0" smtClean="0"/>
              <a:t>Zorunlu </a:t>
            </a:r>
            <a:r>
              <a:rPr lang="tr-TR" dirty="0" err="1" smtClean="0"/>
              <a:t>aerop</a:t>
            </a:r>
            <a:r>
              <a:rPr lang="tr-TR" dirty="0" smtClean="0"/>
              <a:t>: üremek için oksijene </a:t>
            </a:r>
            <a:r>
              <a:rPr lang="tr-TR" dirty="0" err="1" smtClean="0"/>
              <a:t>ihtitaç</a:t>
            </a:r>
            <a:r>
              <a:rPr lang="tr-TR" dirty="0" smtClean="0"/>
              <a:t> duyar</a:t>
            </a:r>
          </a:p>
          <a:p>
            <a:r>
              <a:rPr lang="tr-TR" dirty="0" err="1" smtClean="0"/>
              <a:t>Aerotoleran</a:t>
            </a:r>
            <a:r>
              <a:rPr lang="tr-TR" dirty="0" smtClean="0"/>
              <a:t> </a:t>
            </a:r>
            <a:r>
              <a:rPr lang="tr-TR" dirty="0" err="1" smtClean="0"/>
              <a:t>anaerop</a:t>
            </a:r>
            <a:r>
              <a:rPr lang="tr-TR" dirty="0" smtClean="0"/>
              <a:t>: oksijen varlığında </a:t>
            </a:r>
            <a:r>
              <a:rPr lang="tr-TR" dirty="0" err="1" smtClean="0"/>
              <a:t>çoğalailirler</a:t>
            </a:r>
            <a:r>
              <a:rPr lang="tr-TR" dirty="0" smtClean="0"/>
              <a:t> ancak metabolizmaları için oksijeni kullanmazlar (bazı </a:t>
            </a:r>
            <a:r>
              <a:rPr lang="tr-TR" dirty="0" err="1" smtClean="0"/>
              <a:t>Clostridium</a:t>
            </a:r>
            <a:r>
              <a:rPr lang="tr-TR" dirty="0" smtClean="0"/>
              <a:t> türleri)</a:t>
            </a:r>
          </a:p>
          <a:p>
            <a:r>
              <a:rPr lang="tr-TR" dirty="0" smtClean="0"/>
              <a:t>Zorunlu </a:t>
            </a:r>
            <a:r>
              <a:rPr lang="tr-TR" dirty="0" err="1" smtClean="0"/>
              <a:t>anaeroplar</a:t>
            </a:r>
            <a:r>
              <a:rPr lang="tr-TR" dirty="0" smtClean="0"/>
              <a:t>: oksijen varlığında çoğalamazlar.</a:t>
            </a:r>
          </a:p>
          <a:p>
            <a:r>
              <a:rPr lang="tr-TR" dirty="0" err="1" smtClean="0"/>
              <a:t>Fakültetif</a:t>
            </a:r>
            <a:r>
              <a:rPr lang="tr-TR" dirty="0" smtClean="0"/>
              <a:t> </a:t>
            </a:r>
            <a:r>
              <a:rPr lang="tr-TR" dirty="0" err="1" smtClean="0"/>
              <a:t>anaeroplar</a:t>
            </a:r>
            <a:r>
              <a:rPr lang="tr-TR" dirty="0" smtClean="0"/>
              <a:t>: oksijen varken de çoğalabilir, oksijen yokken de çoğalabilir.</a:t>
            </a:r>
          </a:p>
          <a:p>
            <a:r>
              <a:rPr lang="tr-TR" dirty="0" err="1" smtClean="0"/>
              <a:t>Kapnofilik</a:t>
            </a:r>
            <a:r>
              <a:rPr lang="tr-TR" dirty="0" smtClean="0"/>
              <a:t> organizmalar: atmosfer ekstra karbondioksit (</a:t>
            </a:r>
            <a:r>
              <a:rPr lang="en-US" dirty="0" smtClean="0"/>
              <a:t>5%</a:t>
            </a:r>
            <a:r>
              <a:rPr lang="tr-TR" dirty="0" smtClean="0"/>
              <a:t>-</a:t>
            </a:r>
            <a:r>
              <a:rPr lang="en-US" dirty="0" smtClean="0"/>
              <a:t> 10%)</a:t>
            </a:r>
            <a:r>
              <a:rPr lang="tr-TR" dirty="0" smtClean="0"/>
              <a:t> ile zenginleştirildiği zaman daha iyi çoğalırlar 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781520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ÜREMEYİ (ÇOĞALMAYI) ETKİLEYEN ÇEVRESEL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Hava; yaklaşık olarak %21 oksijen, %1 karbondioksit içerir.</a:t>
            </a:r>
          </a:p>
          <a:p>
            <a:r>
              <a:rPr lang="tr-TR" dirty="0" smtClean="0"/>
              <a:t>Aerobik </a:t>
            </a:r>
            <a:r>
              <a:rPr lang="tr-TR" dirty="0" err="1" smtClean="0"/>
              <a:t>inkübatördeki</a:t>
            </a:r>
            <a:r>
              <a:rPr lang="tr-TR" dirty="0" smtClean="0"/>
              <a:t> karbondioksit içeriği %10’a çıkarıldığı zaman </a:t>
            </a:r>
            <a:r>
              <a:rPr lang="tr-TR" dirty="0" err="1" smtClean="0"/>
              <a:t>inkübatörün</a:t>
            </a:r>
            <a:r>
              <a:rPr lang="tr-TR" dirty="0" smtClean="0"/>
              <a:t> oksijen içeriği yaklaşık olarak %18’e düşmektedir.</a:t>
            </a:r>
          </a:p>
          <a:p>
            <a:r>
              <a:rPr lang="tr-TR" dirty="0" smtClean="0"/>
              <a:t>Zorunlu </a:t>
            </a:r>
            <a:r>
              <a:rPr lang="tr-TR" dirty="0" err="1" smtClean="0"/>
              <a:t>aeropların</a:t>
            </a:r>
            <a:r>
              <a:rPr lang="tr-TR" dirty="0" smtClean="0"/>
              <a:t> çoğalabilmesi için oksijene ihtiyaçları vardır;</a:t>
            </a:r>
          </a:p>
          <a:p>
            <a:r>
              <a:rPr lang="tr-TR" dirty="0" smtClean="0"/>
              <a:t>Aerobik </a:t>
            </a:r>
            <a:r>
              <a:rPr lang="tr-TR" dirty="0" err="1" smtClean="0"/>
              <a:t>atmeosferde</a:t>
            </a:r>
            <a:r>
              <a:rPr lang="tr-TR" dirty="0" smtClean="0"/>
              <a:t> </a:t>
            </a:r>
            <a:r>
              <a:rPr lang="tr-TR" dirty="0" err="1" smtClean="0"/>
              <a:t>inkübasyon</a:t>
            </a:r>
            <a:r>
              <a:rPr lang="tr-TR" dirty="0" smtClean="0"/>
              <a:t> veya %10 karbondioksit içeren aerobik </a:t>
            </a:r>
            <a:r>
              <a:rPr lang="tr-TR" dirty="0" err="1" smtClean="0"/>
              <a:t>inkübatör</a:t>
            </a:r>
            <a:r>
              <a:rPr lang="tr-TR" dirty="0" smtClean="0"/>
              <a:t> </a:t>
            </a:r>
            <a:r>
              <a:rPr lang="tr-TR" dirty="0" err="1" smtClean="0"/>
              <a:t>çoağalabilmeleri</a:t>
            </a:r>
            <a:r>
              <a:rPr lang="tr-TR" dirty="0" smtClean="0"/>
              <a:t> için gerekli oksijeni sağlar.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65749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ÜREMEYİ (ÇOĞALMAYI) ETKİLEYEN ÇEVRESEL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b="1" dirty="0" err="1" smtClean="0"/>
              <a:t>Mikroaerofilik</a:t>
            </a:r>
            <a:r>
              <a:rPr lang="tr-TR" b="1" dirty="0" smtClean="0"/>
              <a:t> Bakteriler: </a:t>
            </a:r>
            <a:r>
              <a:rPr lang="tr-TR" dirty="0" smtClean="0"/>
              <a:t>Çoğalmak için düşük oksijen seviyesine ihtiyaç duyarlar.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Örnek; </a:t>
            </a:r>
            <a:r>
              <a:rPr lang="tr-TR" dirty="0" err="1" smtClean="0"/>
              <a:t>Campylobacter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. İçin %5-%6 oksijen uygun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Bu tip atmosfer ticari olarak mevcut </a:t>
            </a:r>
            <a:r>
              <a:rPr lang="tr-TR" dirty="0" err="1" smtClean="0"/>
              <a:t>mikroarofilik</a:t>
            </a:r>
            <a:r>
              <a:rPr lang="tr-TR" dirty="0" smtClean="0"/>
              <a:t> atmosfer oluşturan sistemlerin kültür kavanozlarında veya poşetlerinde </a:t>
            </a:r>
            <a:r>
              <a:rPr lang="tr-TR" dirty="0" err="1" smtClean="0"/>
              <a:t>kulanılmasıyla</a:t>
            </a:r>
            <a:r>
              <a:rPr lang="tr-TR" dirty="0" smtClean="0"/>
              <a:t> sağlanabilir.</a:t>
            </a:r>
          </a:p>
        </p:txBody>
      </p:sp>
    </p:spTree>
    <p:extLst>
      <p:ext uri="{BB962C8B-B14F-4D97-AF65-F5344CB8AC3E}">
        <p14:creationId xmlns="" xmlns:p14="http://schemas.microsoft.com/office/powerpoint/2010/main" val="3944174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Tüm bakteriler çoğalabilmek için 3 ana besine ihtiyaç duyarlar: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Karbon kaynağı (hücresel içeriği oluşturabilmek için) Karbon, bakteri kuru ağırlığının %50’sini oluşturur.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Nitrojen kaynağı (protein sentezi için) Nitrojen bakteri kuru ağırlığının %14’ünü oluşturur.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Enerji kaynağı (ATP, hücre fonksiyonlarını gerçekleştirebilmek için )</a:t>
            </a:r>
          </a:p>
        </p:txBody>
      </p:sp>
    </p:spTree>
    <p:extLst>
      <p:ext uri="{BB962C8B-B14F-4D97-AF65-F5344CB8AC3E}">
        <p14:creationId xmlns="" xmlns:p14="http://schemas.microsoft.com/office/powerpoint/2010/main" val="458732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Daha az miktarda ihtiyaç duyulan moleküller: kuru ağırlığın %4’ünü oluşturur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Fosfat: nükleik asit ve hücre </a:t>
            </a:r>
            <a:r>
              <a:rPr lang="tr-TR" dirty="0" err="1" smtClean="0"/>
              <a:t>membran</a:t>
            </a:r>
            <a:r>
              <a:rPr lang="tr-TR" dirty="0" smtClean="0"/>
              <a:t> </a:t>
            </a:r>
            <a:r>
              <a:rPr lang="tr-TR" dirty="0" err="1" smtClean="0"/>
              <a:t>fosfolipidleri</a:t>
            </a:r>
            <a:r>
              <a:rPr lang="tr-TR" dirty="0" smtClean="0"/>
              <a:t> için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Sülfür: proteinler için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75002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Enzimatik</a:t>
            </a:r>
            <a:r>
              <a:rPr lang="tr-TR" dirty="0" smtClean="0"/>
              <a:t> aktivite için </a:t>
            </a:r>
            <a:r>
              <a:rPr lang="tr-TR" dirty="0" err="1" smtClean="0"/>
              <a:t>pekçok</a:t>
            </a:r>
            <a:r>
              <a:rPr lang="tr-TR" dirty="0" smtClean="0"/>
              <a:t> metal ve iyona ihtiyaç vardır:</a:t>
            </a:r>
          </a:p>
          <a:p>
            <a:pPr>
              <a:lnSpc>
                <a:spcPct val="150000"/>
              </a:lnSpc>
            </a:pPr>
            <a:r>
              <a:rPr lang="en-US" dirty="0"/>
              <a:t>Na</a:t>
            </a:r>
            <a:r>
              <a:rPr lang="en-US" baseline="30000" dirty="0"/>
              <a:t>+</a:t>
            </a:r>
            <a:r>
              <a:rPr lang="en-US" dirty="0"/>
              <a:t>, K</a:t>
            </a:r>
            <a:r>
              <a:rPr lang="en-US" baseline="30000" dirty="0"/>
              <a:t>+</a:t>
            </a:r>
            <a:r>
              <a:rPr lang="en-US" dirty="0"/>
              <a:t>, </a:t>
            </a:r>
            <a:r>
              <a:rPr lang="en-US" dirty="0" err="1"/>
              <a:t>Cl</a:t>
            </a:r>
            <a:r>
              <a:rPr lang="en-US" baseline="30000" dirty="0" smtClean="0"/>
              <a:t>−</a:t>
            </a:r>
            <a:r>
              <a:rPr lang="tr-TR" dirty="0"/>
              <a:t> </a:t>
            </a:r>
            <a:r>
              <a:rPr lang="tr-TR" dirty="0" smtClean="0"/>
              <a:t>ve</a:t>
            </a:r>
            <a:r>
              <a:rPr lang="en-US" dirty="0" smtClean="0"/>
              <a:t> Ca</a:t>
            </a:r>
            <a:r>
              <a:rPr lang="en-US" baseline="30000" dirty="0" smtClean="0"/>
              <a:t>2</a:t>
            </a:r>
            <a:endParaRPr lang="tr-TR" baseline="30000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Tüm hücreler yapıtaşlarını oluşturmak için belirli  molekülleri kullanmalarına rağmen, bakterinin türüne göre bu durum farklılık gösterebilmektedir.</a:t>
            </a:r>
            <a:endParaRPr lang="tr-TR" baseline="30000" dirty="0"/>
          </a:p>
        </p:txBody>
      </p:sp>
    </p:spTree>
    <p:extLst>
      <p:ext uri="{BB962C8B-B14F-4D97-AF65-F5344CB8AC3E}">
        <p14:creationId xmlns="" xmlns:p14="http://schemas.microsoft.com/office/powerpoint/2010/main" val="102255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ÇOĞALMA İÇİN GEREKLİ BESİN KAYNAKLARI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tr-TR" dirty="0" smtClean="0"/>
              <a:t>Bakteriler besin ihtiyaçlarını karşılama şekillerine göre temel olarak 2ye ayrılırlar:</a:t>
            </a:r>
          </a:p>
          <a:p>
            <a:pPr>
              <a:lnSpc>
                <a:spcPct val="160000"/>
              </a:lnSpc>
            </a:pPr>
            <a:r>
              <a:rPr lang="tr-TR" dirty="0" smtClean="0"/>
              <a:t>1.Ototroflar (</a:t>
            </a:r>
            <a:r>
              <a:rPr lang="tr-TR" dirty="0" err="1" smtClean="0"/>
              <a:t>litotrof</a:t>
            </a:r>
            <a:r>
              <a:rPr lang="tr-TR" dirty="0" smtClean="0"/>
              <a:t>): çoğalmaları basittir. Tek karbon kaynakları karbondioksittir. Ek olarak su ve inorganik molekülleri kullanırlar. Ototroflar; enerjilerini fotosentez yoluyla sağlarlar (</a:t>
            </a:r>
            <a:r>
              <a:rPr lang="tr-TR" dirty="0" err="1" smtClean="0"/>
              <a:t>fototroflar</a:t>
            </a:r>
            <a:r>
              <a:rPr lang="tr-TR" dirty="0" smtClean="0"/>
              <a:t>) ya da inorganik bileşiklerin </a:t>
            </a:r>
            <a:r>
              <a:rPr lang="tr-TR" dirty="0" err="1" smtClean="0"/>
              <a:t>oksidasyonu</a:t>
            </a:r>
            <a:r>
              <a:rPr lang="tr-TR" dirty="0" smtClean="0"/>
              <a:t> yoluyla (</a:t>
            </a:r>
            <a:r>
              <a:rPr lang="tr-TR" dirty="0" err="1" smtClean="0"/>
              <a:t>kemolitotroflar</a:t>
            </a:r>
            <a:r>
              <a:rPr lang="tr-TR" dirty="0" smtClean="0"/>
              <a:t>) sağlar.</a:t>
            </a:r>
          </a:p>
          <a:p>
            <a:pPr>
              <a:lnSpc>
                <a:spcPct val="160000"/>
              </a:lnSpc>
            </a:pPr>
            <a:r>
              <a:rPr lang="tr-TR" dirty="0" smtClean="0"/>
              <a:t>Ototroflar, çevresel ortamlarda bulunurlar. </a:t>
            </a:r>
          </a:p>
          <a:p>
            <a:pPr>
              <a:lnSpc>
                <a:spcPct val="160000"/>
              </a:lnSpc>
            </a:pPr>
            <a:r>
              <a:rPr lang="tr-TR" dirty="0" smtClean="0"/>
              <a:t>2.Heterotroflar: çoğalabilmek için daha kompleks maddelere ihtiyaç duyarlar. </a:t>
            </a:r>
            <a:r>
              <a:rPr lang="tr-TR" dirty="0" err="1" smtClean="0"/>
              <a:t>Glukoz</a:t>
            </a:r>
            <a:r>
              <a:rPr lang="tr-TR" dirty="0" smtClean="0"/>
              <a:t> gibi organik karbon kaynağına ihtiyaç duyarlar. Enerjiyi; organik maddeleri okside ederek ya da fermente ederek sağlarlar. Sıklıkla aynı organik madde (ör: </a:t>
            </a:r>
            <a:r>
              <a:rPr lang="tr-TR" dirty="0" err="1" smtClean="0"/>
              <a:t>glukoz</a:t>
            </a:r>
            <a:r>
              <a:rPr lang="tr-TR" dirty="0" smtClean="0"/>
              <a:t>) hem karbon kaynağı hem de enerji kaynağı olarak kullanılır.</a:t>
            </a:r>
          </a:p>
        </p:txBody>
      </p:sp>
    </p:spTree>
    <p:extLst>
      <p:ext uri="{BB962C8B-B14F-4D97-AF65-F5344CB8AC3E}">
        <p14:creationId xmlns="" xmlns:p14="http://schemas.microsoft.com/office/powerpoint/2010/main" val="3552041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ÇOĞALMA İÇİN GEREKLİ BESİN KAYNAKLARI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İnsan vücudunda yerleşik bakteriler heterotrof grubundadır.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Ancak bu grup içerisinde besinsel ihtiyaç farklılıkları vardır. 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E. coli </a:t>
            </a:r>
            <a:r>
              <a:rPr lang="tr-TR" dirty="0" smtClean="0"/>
              <a:t>ve</a:t>
            </a:r>
            <a:r>
              <a:rPr lang="en-US" dirty="0" smtClean="0"/>
              <a:t> </a:t>
            </a:r>
            <a:r>
              <a:rPr lang="en-US" i="1" dirty="0" smtClean="0"/>
              <a:t>Pseudomonas </a:t>
            </a:r>
            <a:r>
              <a:rPr lang="en-US" i="1" dirty="0" err="1" smtClean="0"/>
              <a:t>aeruginosa</a:t>
            </a:r>
            <a:r>
              <a:rPr lang="en-US" i="1" dirty="0" smtClean="0"/>
              <a:t> </a:t>
            </a:r>
            <a:r>
              <a:rPr lang="tr-TR" dirty="0" smtClean="0"/>
              <a:t>gibi bakteriler karbon kaynağı olarak çok çeşitli organik bileşiklere ihtiyaç duyabilirler.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Ayrıca bazı bakteriler; </a:t>
            </a:r>
            <a:r>
              <a:rPr lang="en-US" i="1" dirty="0" err="1" smtClean="0"/>
              <a:t>Haemophilus</a:t>
            </a:r>
            <a:r>
              <a:rPr lang="en-US" i="1" dirty="0" smtClean="0"/>
              <a:t> </a:t>
            </a:r>
            <a:r>
              <a:rPr lang="en-US" i="1" dirty="0" err="1" smtClean="0"/>
              <a:t>influenzae</a:t>
            </a:r>
            <a:r>
              <a:rPr lang="en-US" i="1" dirty="0" smtClean="0"/>
              <a:t> </a:t>
            </a:r>
            <a:r>
              <a:rPr lang="tr-TR" i="1" dirty="0" smtClean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anaeroplar</a:t>
            </a:r>
            <a:r>
              <a:rPr lang="tr-TR" dirty="0" smtClean="0"/>
              <a:t>; daha nazlıdır, </a:t>
            </a:r>
            <a:r>
              <a:rPr lang="tr-TR" dirty="0" err="1" smtClean="0"/>
              <a:t>besiyerinde</a:t>
            </a:r>
            <a:r>
              <a:rPr lang="tr-TR" dirty="0" smtClean="0"/>
              <a:t> çoğalabilmek için vitamin, pürinler, </a:t>
            </a:r>
            <a:r>
              <a:rPr lang="tr-TR" dirty="0" err="1" smtClean="0"/>
              <a:t>primidinler</a:t>
            </a:r>
            <a:r>
              <a:rPr lang="tr-TR" dirty="0" smtClean="0"/>
              <a:t> ve hemoglobin katkısına ihtiyaç duyarlar.</a:t>
            </a:r>
          </a:p>
        </p:txBody>
      </p:sp>
    </p:spTree>
    <p:extLst>
      <p:ext uri="{BB962C8B-B14F-4D97-AF65-F5344CB8AC3E}">
        <p14:creationId xmlns="" xmlns:p14="http://schemas.microsoft.com/office/powerpoint/2010/main" val="894630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ÇOĞALMA İÇİN GEREKLİ BESİN KAYNAKLARI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Chlamydia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. gibi bazı </a:t>
            </a:r>
            <a:r>
              <a:rPr lang="tr-TR" dirty="0" err="1" smtClean="0"/>
              <a:t>patojenik</a:t>
            </a:r>
            <a:r>
              <a:rPr lang="tr-TR" dirty="0" smtClean="0"/>
              <a:t> bakteriler; </a:t>
            </a:r>
            <a:r>
              <a:rPr lang="tr-TR" dirty="0" err="1" smtClean="0"/>
              <a:t>laboratuvardakullanılan</a:t>
            </a:r>
            <a:r>
              <a:rPr lang="tr-TR" dirty="0" smtClean="0"/>
              <a:t> </a:t>
            </a:r>
            <a:r>
              <a:rPr lang="tr-TR" dirty="0" err="1" smtClean="0"/>
              <a:t>besiyerlerinde</a:t>
            </a:r>
            <a:r>
              <a:rPr lang="tr-TR" dirty="0" smtClean="0"/>
              <a:t> üreyemezler; üremeleri için hücre kültürü gerekir, ya da tespit edilebilmeleri için farklı yollara ihtiyaç duyulur.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07326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ÜREMEYİ (ÇOĞALMAYI) ETKİLEYEN ÇEVRESEL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3  çevresel faktör, bakterilerin üreme hızını etkiler:</a:t>
            </a:r>
          </a:p>
          <a:p>
            <a:r>
              <a:rPr lang="tr-TR" dirty="0" err="1" smtClean="0"/>
              <a:t>pH</a:t>
            </a:r>
            <a:endParaRPr lang="tr-TR" dirty="0" smtClean="0"/>
          </a:p>
          <a:p>
            <a:r>
              <a:rPr lang="tr-TR" dirty="0" smtClean="0"/>
              <a:t>Sıcaklık</a:t>
            </a:r>
          </a:p>
          <a:p>
            <a:r>
              <a:rPr lang="tr-TR" dirty="0" smtClean="0"/>
              <a:t>Atmosferin gaz </a:t>
            </a:r>
            <a:r>
              <a:rPr lang="tr-TR" dirty="0" err="1" smtClean="0"/>
              <a:t>kompoziyonu</a:t>
            </a:r>
            <a:endParaRPr lang="tr-TR" dirty="0" smtClean="0"/>
          </a:p>
        </p:txBody>
      </p:sp>
    </p:spTree>
    <p:extLst>
      <p:ext uri="{BB962C8B-B14F-4D97-AF65-F5344CB8AC3E}">
        <p14:creationId xmlns="" xmlns:p14="http://schemas.microsoft.com/office/powerpoint/2010/main" val="1186243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ÜREMEYİ (ÇOĞALMAYI) ETKİLEYEN ÇEVRESEL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Patojen bakterilerin çoğu </a:t>
            </a:r>
            <a:r>
              <a:rPr lang="tr-TR" dirty="0" err="1" smtClean="0"/>
              <a:t>nötral</a:t>
            </a:r>
            <a:r>
              <a:rPr lang="tr-TR" dirty="0" smtClean="0"/>
              <a:t> </a:t>
            </a:r>
            <a:r>
              <a:rPr lang="tr-TR" dirty="0" err="1" smtClean="0"/>
              <a:t>pH’da</a:t>
            </a:r>
            <a:r>
              <a:rPr lang="tr-TR" dirty="0" smtClean="0"/>
              <a:t> daha iyi çoğalır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Tanı laboratuvarlarında kullanılan </a:t>
            </a:r>
            <a:r>
              <a:rPr lang="tr-TR" dirty="0" err="1" smtClean="0"/>
              <a:t>besiyerlerinde</a:t>
            </a:r>
            <a:r>
              <a:rPr lang="tr-TR" dirty="0" smtClean="0"/>
              <a:t> patojen bakterilerin çoğalması için final </a:t>
            </a:r>
            <a:r>
              <a:rPr lang="tr-TR" dirty="0" err="1" smtClean="0"/>
              <a:t>pH</a:t>
            </a:r>
            <a:r>
              <a:rPr lang="tr-TR" dirty="0" smtClean="0"/>
              <a:t> genellikle 7.0- 7.5 arasında ayarlanır. 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0996206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3357</TotalTime>
  <Words>754</Words>
  <Application>Microsoft Office PowerPoint</Application>
  <PresentationFormat>Ekran Gösterisi (4:3)</PresentationFormat>
  <Paragraphs>64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BAKTERİLERDE ÇOĞALMA,YAŞAM VE ÖLÜM;  BUNLARI ETKİLEYEN FAKTÖRLER</vt:lpstr>
      <vt:lpstr>Slayt 2</vt:lpstr>
      <vt:lpstr>Slayt 3</vt:lpstr>
      <vt:lpstr>Slayt 4</vt:lpstr>
      <vt:lpstr>ÇOĞALMA İÇİN GEREKLİ BESİN KAYNAKLARI</vt:lpstr>
      <vt:lpstr>ÇOĞALMA İÇİN GEREKLİ BESİN KAYNAKLARI</vt:lpstr>
      <vt:lpstr>ÇOĞALMA İÇİN GEREKLİ BESİN KAYNAKLARI</vt:lpstr>
      <vt:lpstr>ÜREMEYİ (ÇOĞALMAYI) ETKİLEYEN ÇEVRESEL FAKTÖRLER</vt:lpstr>
      <vt:lpstr>ÜREMEYİ (ÇOĞALMAYI) ETKİLEYEN ÇEVRESEL FAKTÖRLER</vt:lpstr>
      <vt:lpstr>ÜREMEYİ (ÇOĞALMAYI) ETKİLEYEN ÇEVRESEL FAKTÖRLER</vt:lpstr>
      <vt:lpstr>ÜREMEYİ (ÇOĞALMAYI) ETKİLEYEN ÇEVRESEL FAKTÖRLER</vt:lpstr>
      <vt:lpstr>ÜREMEYİ (ÇOĞALMAYI) ETKİLEYEN ÇEVRESEL FAKTÖRLER</vt:lpstr>
      <vt:lpstr>ÜREMEYİ (ÇOĞALMAYI) ETKİLEYEN ÇEVRESEL FAKTÖRLER</vt:lpstr>
      <vt:lpstr>ÜREMEYİ (ÇOĞALMAYI) ETKİLEYEN ÇEVRESEL FAKTÖRLER</vt:lpstr>
      <vt:lpstr>ÜREMEYİ (ÇOĞALMAYI) ETKİLEYEN ÇEVRESEL FAKTÖRLER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BAKTERİLERDE ÇOĞALMA,YAŞAM VE ÖLÜM VE BUNLARI ETKİLEYEN FAKTÖRLER</dc:title>
  <dc:creator>user</dc:creator>
  <cp:lastModifiedBy>user</cp:lastModifiedBy>
  <cp:revision>54</cp:revision>
  <dcterms:created xsi:type="dcterms:W3CDTF">2018-08-20T10:00:27Z</dcterms:created>
  <dcterms:modified xsi:type="dcterms:W3CDTF">2018-08-31T08:41:38Z</dcterms:modified>
</cp:coreProperties>
</file>