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9" r:id="rId4"/>
    <p:sldId id="265" r:id="rId5"/>
    <p:sldId id="267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730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3. konu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sz="4400" dirty="0">
                <a:latin typeface="Bell MT" pitchFamily="18" charset="0"/>
                <a:cs typeface="Andalus" pitchFamily="18" charset="-78"/>
              </a:rPr>
              <a:t>Metodolojik Notlar (</a:t>
            </a:r>
            <a:r>
              <a:rPr lang="tr-TR" sz="4400" dirty="0" err="1">
                <a:latin typeface="Bell MT" pitchFamily="18" charset="0"/>
                <a:cs typeface="Andalus" pitchFamily="18" charset="-78"/>
              </a:rPr>
              <a:t>Methodological</a:t>
            </a:r>
            <a:r>
              <a:rPr lang="tr-TR" sz="4400" dirty="0">
                <a:latin typeface="Bell MT" pitchFamily="18" charset="0"/>
                <a:cs typeface="Andalus" pitchFamily="18" charset="-78"/>
              </a:rPr>
              <a:t> </a:t>
            </a:r>
            <a:r>
              <a:rPr lang="tr-TR" sz="4400" dirty="0" err="1">
                <a:latin typeface="Bell MT" pitchFamily="18" charset="0"/>
                <a:cs typeface="Andalus" pitchFamily="18" charset="-78"/>
              </a:rPr>
              <a:t>Notes</a:t>
            </a:r>
            <a:r>
              <a:rPr lang="tr-TR" sz="4400" dirty="0">
                <a:latin typeface="Bell MT" pitchFamily="18" charset="0"/>
                <a:cs typeface="Andalus" pitchFamily="18" charset="-78"/>
              </a:rPr>
              <a:t>)-Canlı-Dolaysız Gözlem ve Yapılandırılmamış Mülakat: Ankara’da Gündelik Hayat ve Yemek</a:t>
            </a:r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3. 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anose="02020503060305020303" pitchFamily="18" charset="0"/>
              </a:rPr>
              <a:t>Bu hafta dersin başında bir önceki haftanın sınıf-dışı alıştırmalarının üzerinde duracağız ve alanda toplanan gözlem verisini alan notlarına nasıl çevirdiğinizi tartışacağız.</a:t>
            </a:r>
          </a:p>
          <a:p>
            <a:r>
              <a:rPr lang="tr-TR" sz="2400" dirty="0">
                <a:latin typeface="Bell MT" panose="02020503060305020303" pitchFamily="18" charset="0"/>
              </a:rPr>
              <a:t>Bu doğrultuda bir önceki haftanın alan araştırmalarını ve Alıştırma 6’yı temel alacağız.</a:t>
            </a:r>
          </a:p>
          <a:p>
            <a:r>
              <a:rPr lang="tr-TR" sz="2400" dirty="0">
                <a:latin typeface="Bell MT" panose="02020503060305020303" pitchFamily="18" charset="0"/>
              </a:rPr>
              <a:t>Hemen ardından Alıştırma 8 temelinde araştırmacının araştırmanın işleyişine dair her türden sorgulamasını kayda geçirdiği metodolojik notların değerini ve nasıl hazırlanacağını tartışacağız.</a:t>
            </a:r>
          </a:p>
          <a:p>
            <a:endParaRPr lang="tr-TR" sz="2400" dirty="0">
              <a:latin typeface="Bell MT" panose="02020503060305020303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74940-50F1-4057-8D1E-F6C003B9F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3. hafta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9C00B-6970-4EE1-9A04-D57851096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anose="02020503060305020303" pitchFamily="18" charset="0"/>
              </a:rPr>
              <a:t>Bu hafta alan araştırması ve metodolojik nota dair tartışma esnasında öne çıkan kavramlar:</a:t>
            </a:r>
          </a:p>
          <a:p>
            <a:r>
              <a:rPr lang="tr-TR" sz="2400" dirty="0">
                <a:latin typeface="Bell MT" panose="02020503060305020303" pitchFamily="18" charset="0"/>
              </a:rPr>
              <a:t>Açık farkındalık</a:t>
            </a:r>
          </a:p>
          <a:p>
            <a:r>
              <a:rPr lang="tr-TR" sz="2400" dirty="0" err="1">
                <a:latin typeface="Bell MT" panose="02020503060305020303" pitchFamily="18" charset="0"/>
              </a:rPr>
              <a:t>Düşünümsellik</a:t>
            </a:r>
            <a:r>
              <a:rPr lang="tr-TR" sz="2400" dirty="0">
                <a:latin typeface="Bell MT" panose="02020503060305020303" pitchFamily="18" charset="0"/>
              </a:rPr>
              <a:t> (</a:t>
            </a:r>
            <a:r>
              <a:rPr lang="tr-TR" sz="2400" dirty="0" err="1">
                <a:latin typeface="Bell MT" panose="02020503060305020303" pitchFamily="18" charset="0"/>
              </a:rPr>
              <a:t>reflexivity</a:t>
            </a:r>
            <a:r>
              <a:rPr lang="tr-TR" sz="2400" dirty="0">
                <a:latin typeface="Bell MT" panose="02020503060305020303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29276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3. 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anose="02020503060305020303" pitchFamily="18" charset="0"/>
              </a:rPr>
              <a:t>Ankara’da gündelik hayat ve yemek </a:t>
            </a:r>
            <a:r>
              <a:rPr lang="tr-TR" sz="2400" dirty="0" err="1">
                <a:latin typeface="Bell MT" panose="02020503060305020303" pitchFamily="18" charset="0"/>
              </a:rPr>
              <a:t>yemek</a:t>
            </a:r>
            <a:r>
              <a:rPr lang="tr-TR" sz="2400" dirty="0">
                <a:latin typeface="Bell MT" panose="02020503060305020303" pitchFamily="18" charset="0"/>
              </a:rPr>
              <a:t> teması etrafındaki alıştırmalarımıza bu defa herhangi bir </a:t>
            </a:r>
            <a:r>
              <a:rPr lang="tr-TR" sz="2400" dirty="0" err="1">
                <a:latin typeface="Bell MT" panose="02020503060305020303" pitchFamily="18" charset="0"/>
              </a:rPr>
              <a:t>yapılandırılmışlık</a:t>
            </a:r>
            <a:r>
              <a:rPr lang="tr-TR" sz="2400" dirty="0">
                <a:latin typeface="Bell MT" panose="02020503060305020303" pitchFamily="18" charset="0"/>
              </a:rPr>
              <a:t> içermeyen diyaloglar veya sohbetler giriyor. </a:t>
            </a:r>
          </a:p>
          <a:p>
            <a:r>
              <a:rPr lang="tr-TR" sz="2400" dirty="0">
                <a:latin typeface="Bell MT" panose="02020503060305020303" pitchFamily="18" charset="0"/>
              </a:rPr>
              <a:t>Burada dikkat edilmesi gereken nokta veya yapılandırılmış soru formlarından bu aşamada kaçınılmasının sebebi herhangi bir sınırlandırmaya veya ön kodlamaya tabi tutulmaksızın insanların kendi yemek yeme tecrübelerini ortaya koymalarının önünü açmak.</a:t>
            </a:r>
          </a:p>
          <a:p>
            <a:r>
              <a:rPr lang="tr-TR" sz="2400" dirty="0">
                <a:latin typeface="Bell MT" panose="02020503060305020303" pitchFamily="18" charset="0"/>
              </a:rPr>
              <a:t>Birkaç aşama sonra bu yaklaşım bize sorunsalı yerinde, insanların kendi terimleriyle kurma şansı verecek.</a:t>
            </a:r>
          </a:p>
        </p:txBody>
      </p:sp>
    </p:spTree>
    <p:extLst>
      <p:ext uri="{BB962C8B-B14F-4D97-AF65-F5344CB8AC3E}">
        <p14:creationId xmlns:p14="http://schemas.microsoft.com/office/powerpoint/2010/main" val="524502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3. 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anose="02020503060305020303" pitchFamily="18" charset="0"/>
              </a:rPr>
              <a:t>Ankara’da yemek yeme araştırmamızın alıştırmalarını yaparken aklımızda şu sorular olacak:</a:t>
            </a:r>
          </a:p>
          <a:p>
            <a:pPr marL="0" indent="0">
              <a:buNone/>
            </a:pPr>
            <a:r>
              <a:rPr lang="tr-TR" sz="2400" dirty="0">
                <a:latin typeface="Bell MT" panose="02020503060305020303" pitchFamily="18" charset="0"/>
              </a:rPr>
              <a:t>	</a:t>
            </a:r>
            <a:r>
              <a:rPr lang="en-GB" sz="2400" dirty="0" err="1">
                <a:latin typeface="Bell MT" panose="02020503060305020303" pitchFamily="18" charset="0"/>
              </a:rPr>
              <a:t>Yemek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yeme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davranışında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benzer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örüntüler</a:t>
            </a:r>
            <a:r>
              <a:rPr lang="en-GB" sz="2400" dirty="0">
                <a:latin typeface="Bell MT" panose="02020503060305020303" pitchFamily="18" charset="0"/>
              </a:rPr>
              <a:t> var </a:t>
            </a:r>
            <a:r>
              <a:rPr lang="en-GB" sz="2400" dirty="0" err="1">
                <a:latin typeface="Bell MT" panose="02020503060305020303" pitchFamily="18" charset="0"/>
              </a:rPr>
              <a:t>mı</a:t>
            </a:r>
            <a:r>
              <a:rPr lang="en-GB" sz="2400" dirty="0">
                <a:latin typeface="Bell MT" panose="02020503060305020303" pitchFamily="18" charset="0"/>
              </a:rPr>
              <a:t>?</a:t>
            </a:r>
            <a:endParaRPr lang="tr-TR" sz="2400" dirty="0">
              <a:latin typeface="Bell MT" panose="02020503060305020303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Bell MT" panose="02020503060305020303" pitchFamily="18" charset="0"/>
              </a:rPr>
              <a:t>	</a:t>
            </a:r>
            <a:r>
              <a:rPr lang="en-GB" sz="2400" dirty="0" err="1">
                <a:latin typeface="Bell MT" panose="02020503060305020303" pitchFamily="18" charset="0"/>
              </a:rPr>
              <a:t>Günümüz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Ankara`sında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dışarıda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yemek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yemenin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sosyal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tr-TR" sz="2400" dirty="0">
                <a:latin typeface="Bell MT" panose="02020503060305020303" pitchFamily="18" charset="0"/>
              </a:rPr>
              <a:t>	</a:t>
            </a:r>
            <a:r>
              <a:rPr lang="en-GB" sz="2400" dirty="0" err="1">
                <a:latin typeface="Bell MT" panose="02020503060305020303" pitchFamily="18" charset="0"/>
              </a:rPr>
              <a:t>özellikleri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nelerdir</a:t>
            </a:r>
            <a:r>
              <a:rPr lang="en-GB" sz="2400" dirty="0">
                <a:latin typeface="Bell MT" panose="02020503060305020303" pitchFamily="18" charset="0"/>
              </a:rPr>
              <a:t>?</a:t>
            </a:r>
            <a:endParaRPr lang="tr-TR" sz="2400" dirty="0">
              <a:latin typeface="Bell MT" panose="02020503060305020303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Bell MT" panose="02020503060305020303" pitchFamily="18" charset="0"/>
              </a:rPr>
              <a:t>	</a:t>
            </a:r>
            <a:r>
              <a:rPr lang="en-GB" sz="2400" dirty="0" err="1">
                <a:latin typeface="Bell MT" panose="02020503060305020303" pitchFamily="18" charset="0"/>
              </a:rPr>
              <a:t>Günümüz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Ankara`sında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dışarıda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yemek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yemek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farklı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tr-TR" sz="2400" dirty="0">
                <a:latin typeface="Bell MT" panose="02020503060305020303" pitchFamily="18" charset="0"/>
              </a:rPr>
              <a:t>	</a:t>
            </a:r>
            <a:r>
              <a:rPr lang="en-GB" sz="2400" dirty="0" err="1">
                <a:latin typeface="Bell MT" panose="02020503060305020303" pitchFamily="18" charset="0"/>
              </a:rPr>
              <a:t>cins</a:t>
            </a:r>
            <a:r>
              <a:rPr lang="en-GB" sz="2400" dirty="0">
                <a:latin typeface="Bell MT" panose="02020503060305020303" pitchFamily="18" charset="0"/>
              </a:rPr>
              <a:t>, </a:t>
            </a:r>
            <a:r>
              <a:rPr lang="en-GB" sz="2400" dirty="0" err="1">
                <a:latin typeface="Bell MT" panose="02020503060305020303" pitchFamily="18" charset="0"/>
              </a:rPr>
              <a:t>yaş</a:t>
            </a:r>
            <a:r>
              <a:rPr lang="en-GB" sz="2400" dirty="0">
                <a:latin typeface="Bell MT" panose="02020503060305020303" pitchFamily="18" charset="0"/>
              </a:rPr>
              <a:t>, </a:t>
            </a:r>
            <a:r>
              <a:rPr lang="en-GB" sz="2400" dirty="0" err="1">
                <a:latin typeface="Bell MT" panose="02020503060305020303" pitchFamily="18" charset="0"/>
              </a:rPr>
              <a:t>sınıf</a:t>
            </a:r>
            <a:r>
              <a:rPr lang="en-GB" sz="2400" dirty="0">
                <a:latin typeface="Bell MT" panose="02020503060305020303" pitchFamily="18" charset="0"/>
              </a:rPr>
              <a:t>, vs. </a:t>
            </a:r>
            <a:r>
              <a:rPr lang="en-GB" sz="2400" dirty="0" err="1">
                <a:latin typeface="Bell MT" panose="02020503060305020303" pitchFamily="18" charset="0"/>
              </a:rPr>
              <a:t>grupları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için</a:t>
            </a:r>
            <a:r>
              <a:rPr lang="en-GB" sz="2400" dirty="0">
                <a:latin typeface="Bell MT" panose="02020503060305020303" pitchFamily="18" charset="0"/>
              </a:rPr>
              <a:t> ne </a:t>
            </a:r>
            <a:r>
              <a:rPr lang="en-GB" sz="2400" dirty="0" err="1">
                <a:latin typeface="Bell MT" panose="02020503060305020303" pitchFamily="18" charset="0"/>
              </a:rPr>
              <a:t>anlam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ifade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eder</a:t>
            </a:r>
            <a:r>
              <a:rPr lang="en-GB" sz="2400" dirty="0">
                <a:latin typeface="Bell MT" panose="02020503060305020303" pitchFamily="18" charset="0"/>
              </a:rPr>
              <a:t>? </a:t>
            </a:r>
            <a:endParaRPr lang="tr-TR" sz="2400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281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BEDD2-169B-4FA2-8290-0AB655937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3. hafta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E0BBE-6C00-4121-B838-D339D51F7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anose="02020503060305020303" pitchFamily="18" charset="0"/>
              </a:rPr>
              <a:t>Bir sonraki haftaya kadar yapmanız gereken ders dışı alıştırma:</a:t>
            </a:r>
          </a:p>
          <a:p>
            <a:endParaRPr lang="tr-TR" sz="2400" dirty="0">
              <a:latin typeface="Bell MT" panose="02020503060305020303" pitchFamily="18" charset="0"/>
            </a:endParaRPr>
          </a:p>
          <a:p>
            <a:endParaRPr lang="tr-TR" sz="2400" dirty="0">
              <a:latin typeface="Bell MT" panose="02020503060305020303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A829E93-E804-4EEA-90A1-AA09DFDD5F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074847"/>
              </p:ext>
            </p:extLst>
          </p:nvPr>
        </p:nvGraphicFramePr>
        <p:xfrm>
          <a:off x="972000" y="2348880"/>
          <a:ext cx="6048272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48272">
                  <a:extLst>
                    <a:ext uri="{9D8B030D-6E8A-4147-A177-3AD203B41FA5}">
                      <a16:colId xmlns:a16="http://schemas.microsoft.com/office/drawing/2014/main" val="1092134533"/>
                    </a:ext>
                  </a:extLst>
                </a:gridCol>
              </a:tblGrid>
              <a:tr h="2808312">
                <a:tc>
                  <a:txBody>
                    <a:bodyPr/>
                    <a:lstStyle/>
                    <a:p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Hafta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boyunca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herhangi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tür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lokantaya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gidip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insanların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yemek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yeme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davranışlarını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yukarıdaki soruları dikkate alarak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katılarak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gözlemleyecek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nsanların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farklı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bağlamlarda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yemek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yerken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davranışların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ne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kadar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zaman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geçirdiklerin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vs. 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dair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size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ilginç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gelen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noktalar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arayacaksınız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Bu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aşamada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 veya iki kişi ile onların yemek yeme tecrübesine odaklanan bir sohbet geliştirin.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katılımınız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sırasında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siz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yemek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yemeyi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 bu esnada yapabiliyorsanız not tutmayı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unutmayın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 anda not alamıyorsanız görüşmenin hemen ardından bir kenara çekilip kısa notlar alın 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tek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mekan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toplam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 veya iki kişi ile görüşme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628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1198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DEEF1-CF2B-42C3-8A06-BC557EE53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3. hafta</a:t>
            </a:r>
            <a:endParaRPr lang="tr-TR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97246DD-1A0C-4DB9-9ACB-EE9CE0B9B1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6323608"/>
              </p:ext>
            </p:extLst>
          </p:nvPr>
        </p:nvGraphicFramePr>
        <p:xfrm>
          <a:off x="972000" y="1600200"/>
          <a:ext cx="613102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1024">
                  <a:extLst>
                    <a:ext uri="{9D8B030D-6E8A-4147-A177-3AD203B41FA5}">
                      <a16:colId xmlns:a16="http://schemas.microsoft.com/office/drawing/2014/main" val="33313257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GB" sz="1800" b="1" i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Alıştırma</a:t>
                      </a:r>
                      <a:r>
                        <a:rPr lang="en-GB" sz="1800" b="1" i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1" i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Yaptığınız her görüşme için bir sayfalık alan notu yazın (Toplam iki alan notu).</a:t>
                      </a: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88668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65EF380-C167-431B-A51B-A885736FED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9506036"/>
              </p:ext>
            </p:extLst>
          </p:nvPr>
        </p:nvGraphicFramePr>
        <p:xfrm>
          <a:off x="972000" y="2852936"/>
          <a:ext cx="6131024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1024">
                  <a:extLst>
                    <a:ext uri="{9D8B030D-6E8A-4147-A177-3AD203B41FA5}">
                      <a16:colId xmlns:a16="http://schemas.microsoft.com/office/drawing/2014/main" val="869371950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i="1" dirty="0"/>
                        <a:t>Alıştırma</a:t>
                      </a:r>
                      <a:r>
                        <a:rPr lang="tr-TR" dirty="0"/>
                        <a:t> 10: 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süreçte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dışarıda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yemek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yeme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ile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ilgili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neler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öğrendiğini</a:t>
                      </a:r>
                      <a:r>
                        <a:rPr lang="tr-TR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zi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veya öğrenmiş olduğunuzu ortaya koyan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 sayfalık bir değerlendirme yazısı</a:t>
                      </a: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181779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5B2CD18-914F-4A3D-92FC-A30C618B83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535512"/>
              </p:ext>
            </p:extLst>
          </p:nvPr>
        </p:nvGraphicFramePr>
        <p:xfrm>
          <a:off x="972000" y="4372530"/>
          <a:ext cx="6131024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1024">
                  <a:extLst>
                    <a:ext uri="{9D8B030D-6E8A-4147-A177-3AD203B41FA5}">
                      <a16:colId xmlns:a16="http://schemas.microsoft.com/office/drawing/2014/main" val="1288869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tr-TR" i="1" dirty="0"/>
                        <a:t>Alıştırma</a:t>
                      </a:r>
                      <a:r>
                        <a:rPr lang="tr-TR" dirty="0"/>
                        <a:t> 11: 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 yandan katılarak gözlem bir yandan yapılandırılmamış bir görüşme ve bir yandan da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not alma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tecrübenizi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değerlendiren, eksikliklerinize odaklandığınız bir sayfalık bir metodolojik not yazın</a:t>
                      </a: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0562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322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376</Words>
  <Application>Microsoft Office PowerPoint</Application>
  <PresentationFormat>On-screen Show (4:3)</PresentationFormat>
  <Paragraphs>27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Aldhabi</vt:lpstr>
      <vt:lpstr>Andalus</vt:lpstr>
      <vt:lpstr>Arial</vt:lpstr>
      <vt:lpstr>Bell MT</vt:lpstr>
      <vt:lpstr>Calibri</vt:lpstr>
      <vt:lpstr>Ofis Teması</vt:lpstr>
      <vt:lpstr>3. konu</vt:lpstr>
      <vt:lpstr>3. hafta</vt:lpstr>
      <vt:lpstr>3. hafta</vt:lpstr>
      <vt:lpstr>3. hafta</vt:lpstr>
      <vt:lpstr>3. hafta</vt:lpstr>
      <vt:lpstr>3. hafta</vt:lpstr>
      <vt:lpstr>3. hafta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Caglar Enneli</cp:lastModifiedBy>
  <cp:revision>24</cp:revision>
  <dcterms:created xsi:type="dcterms:W3CDTF">2018-05-08T13:48:36Z</dcterms:created>
  <dcterms:modified xsi:type="dcterms:W3CDTF">2018-06-15T11:34:30Z</dcterms:modified>
</cp:coreProperties>
</file>