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Lst>
  <p:sldSz cx="9144000" cy="6858000"/>
  <p:notesSz cx="6858000" cy="9144000"/>
  <p:defaultTextStyle>
    <a:lvl1pPr>
      <a:defRPr sz="2400">
        <a:solidFill>
          <a:srgbClr val="6600FF"/>
        </a:solidFill>
        <a:latin typeface="Times New Roman"/>
        <a:ea typeface="Times New Roman"/>
        <a:cs typeface="Times New Roman"/>
        <a:sym typeface="Times New Roman"/>
      </a:defRPr>
    </a:lvl1pPr>
    <a:lvl2pPr indent="457200">
      <a:defRPr sz="2400">
        <a:solidFill>
          <a:srgbClr val="6600FF"/>
        </a:solidFill>
        <a:latin typeface="Times New Roman"/>
        <a:ea typeface="Times New Roman"/>
        <a:cs typeface="Times New Roman"/>
        <a:sym typeface="Times New Roman"/>
      </a:defRPr>
    </a:lvl2pPr>
    <a:lvl3pPr indent="914400">
      <a:defRPr sz="2400">
        <a:solidFill>
          <a:srgbClr val="6600FF"/>
        </a:solidFill>
        <a:latin typeface="Times New Roman"/>
        <a:ea typeface="Times New Roman"/>
        <a:cs typeface="Times New Roman"/>
        <a:sym typeface="Times New Roman"/>
      </a:defRPr>
    </a:lvl3pPr>
    <a:lvl4pPr indent="1371600">
      <a:defRPr sz="2400">
        <a:solidFill>
          <a:srgbClr val="6600FF"/>
        </a:solidFill>
        <a:latin typeface="Times New Roman"/>
        <a:ea typeface="Times New Roman"/>
        <a:cs typeface="Times New Roman"/>
        <a:sym typeface="Times New Roman"/>
      </a:defRPr>
    </a:lvl4pPr>
    <a:lvl5pPr indent="1828800">
      <a:defRPr sz="2400">
        <a:solidFill>
          <a:srgbClr val="6600FF"/>
        </a:solidFill>
        <a:latin typeface="Times New Roman"/>
        <a:ea typeface="Times New Roman"/>
        <a:cs typeface="Times New Roman"/>
        <a:sym typeface="Times New Roman"/>
      </a:defRPr>
    </a:lvl5pPr>
    <a:lvl6pPr>
      <a:defRPr sz="2400">
        <a:solidFill>
          <a:srgbClr val="6600FF"/>
        </a:solidFill>
        <a:latin typeface="Times New Roman"/>
        <a:ea typeface="Times New Roman"/>
        <a:cs typeface="Times New Roman"/>
        <a:sym typeface="Times New Roman"/>
      </a:defRPr>
    </a:lvl6pPr>
    <a:lvl7pPr>
      <a:defRPr sz="2400">
        <a:solidFill>
          <a:srgbClr val="6600FF"/>
        </a:solidFill>
        <a:latin typeface="Times New Roman"/>
        <a:ea typeface="Times New Roman"/>
        <a:cs typeface="Times New Roman"/>
        <a:sym typeface="Times New Roman"/>
      </a:defRPr>
    </a:lvl7pPr>
    <a:lvl8pPr>
      <a:defRPr sz="2400">
        <a:solidFill>
          <a:srgbClr val="6600FF"/>
        </a:solidFill>
        <a:latin typeface="Times New Roman"/>
        <a:ea typeface="Times New Roman"/>
        <a:cs typeface="Times New Roman"/>
        <a:sym typeface="Times New Roman"/>
      </a:defRPr>
    </a:lvl8pPr>
    <a:lvl9pPr>
      <a:defRPr sz="2400">
        <a:solidFill>
          <a:srgbClr val="6600FF"/>
        </a:solidFill>
        <a:latin typeface="Times New Roman"/>
        <a:ea typeface="Times New Roman"/>
        <a:cs typeface="Times New Roman"/>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Times New Roman"/>
          <a:ea typeface="Times New Roman"/>
          <a:cs typeface="Times New Roman"/>
        </a:font>
        <a:srgbClr val="6600FF"/>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F8E3CA"/>
          </a:solidFill>
        </a:fill>
      </a:tcStyle>
    </a:wholeTbl>
    <a:band2H>
      <a:tcTxStyle b="def" i="def"/>
      <a:tcStyle>
        <a:tcBdr/>
        <a:fill>
          <a:solidFill>
            <a:srgbClr val="FCF2E6"/>
          </a:solidFill>
        </a:fill>
      </a:tcStyle>
    </a:band2H>
    <a:firstCol>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EEB00B"/>
          </a:solidFill>
        </a:fill>
      </a:tcStyle>
    </a:firstCol>
    <a:la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381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EEB00B"/>
          </a:solidFill>
        </a:fill>
      </a:tcStyle>
    </a:lastRow>
    <a:fir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381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EEB00B"/>
          </a:solidFill>
        </a:fill>
      </a:tcStyle>
    </a:firstRow>
  </a:tblStyle>
  <a:tblStyle styleId="{C7B018BB-80A7-4F77-B60F-C8B233D01FF8}" styleName="">
    <a:tblBg/>
    <a:wholeTbl>
      <a:tcTxStyle b="on" i="on">
        <a:font>
          <a:latin typeface="Times New Roman"/>
          <a:ea typeface="Times New Roman"/>
          <a:cs typeface="Times New Roman"/>
        </a:font>
        <a:srgbClr val="6600FF"/>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E6E2FF"/>
          </a:solidFill>
        </a:fill>
      </a:tcStyle>
    </a:wholeTbl>
    <a:band2H>
      <a:tcTxStyle b="def" i="def"/>
      <a:tcStyle>
        <a:tcBdr/>
        <a:fill>
          <a:solidFill>
            <a:srgbClr val="F3F1FF"/>
          </a:solidFill>
        </a:fill>
      </a:tcStyle>
    </a:band2H>
    <a:firstCol>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B8AAFF"/>
          </a:solidFill>
        </a:fill>
      </a:tcStyle>
    </a:firstCol>
    <a:la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381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B8AAFF"/>
          </a:solidFill>
        </a:fill>
      </a:tcStyle>
    </a:lastRow>
    <a:fir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381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B8AAFF"/>
          </a:solidFill>
        </a:fill>
      </a:tcStyle>
    </a:firstRow>
  </a:tblStyle>
  <a:tblStyle styleId="{EEE7283C-3CF3-47DC-8721-378D4A62B228}" styleName="">
    <a:tblBg/>
    <a:wholeTbl>
      <a:tcTxStyle b="on" i="on">
        <a:font>
          <a:latin typeface="Times New Roman"/>
          <a:ea typeface="Times New Roman"/>
          <a:cs typeface="Times New Roman"/>
        </a:font>
        <a:srgbClr val="6600FF"/>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D1CAE6"/>
          </a:solidFill>
        </a:fill>
      </a:tcStyle>
    </a:wholeTbl>
    <a:band2H>
      <a:tcTxStyle b="def" i="def"/>
      <a:tcStyle>
        <a:tcBdr/>
        <a:fill>
          <a:solidFill>
            <a:srgbClr val="E9E6F3"/>
          </a:solidFill>
        </a:fill>
      </a:tcStyle>
    </a:band2H>
    <a:firstCol>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5C00B9"/>
          </a:solidFill>
        </a:fill>
      </a:tcStyle>
    </a:firstCol>
    <a:la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381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5C00B9"/>
          </a:solidFill>
        </a:fill>
      </a:tcStyle>
    </a:lastRow>
    <a:fir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381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5C00B9"/>
          </a:solidFill>
        </a:fill>
      </a:tcStyle>
    </a:firstRow>
  </a:tblStyle>
  <a:tblStyle styleId="{CF821DB8-F4EB-4A41-A1BA-3FCAFE7338EE}" styleName="">
    <a:tblBg/>
    <a:wholeTbl>
      <a:tcTxStyle b="on" i="on">
        <a:font>
          <a:latin typeface="Times New Roman"/>
          <a:ea typeface="Times New Roman"/>
          <a:cs typeface="Times New Roman"/>
        </a:font>
        <a:srgbClr val="6600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AE6FF"/>
          </a:solidFill>
        </a:fill>
      </a:tcStyle>
    </a:wholeTbl>
    <a:band2H>
      <a:tcTxStyle b="def" i="def"/>
      <a:tcStyle>
        <a:tcBdr/>
        <a:fill>
          <a:solidFill>
            <a:srgbClr val="EAEAEA"/>
          </a:solidFill>
        </a:fill>
      </a:tcStyle>
    </a:band2H>
    <a:firstCol>
      <a:tcTxStyle b="on" i="on">
        <a:font>
          <a:latin typeface="Times New Roman"/>
          <a:ea typeface="Times New Roman"/>
          <a:cs typeface="Times New Roman"/>
        </a:font>
        <a:srgbClr val="EAEAEA"/>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EB00B"/>
          </a:solidFill>
        </a:fill>
      </a:tcStyle>
    </a:firstCol>
    <a:lastRow>
      <a:tcTxStyle b="on" i="on">
        <a:font>
          <a:latin typeface="Times New Roman"/>
          <a:ea typeface="Times New Roman"/>
          <a:cs typeface="Times New Roman"/>
        </a:font>
        <a:srgbClr val="6600FF"/>
      </a:tcTxStyle>
      <a:tcStyle>
        <a:tcBdr>
          <a:left>
            <a:ln w="12700" cap="flat">
              <a:noFill/>
              <a:miter lim="400000"/>
            </a:ln>
          </a:left>
          <a:right>
            <a:ln w="12700" cap="flat">
              <a:noFill/>
              <a:miter lim="400000"/>
            </a:ln>
          </a:right>
          <a:top>
            <a:ln w="50800" cap="flat">
              <a:solidFill>
                <a:srgbClr val="6600FF"/>
              </a:solidFill>
              <a:prstDash val="solid"/>
              <a:bevel/>
            </a:ln>
          </a:top>
          <a:bottom>
            <a:ln w="25400" cap="flat">
              <a:solidFill>
                <a:srgbClr val="6600FF"/>
              </a:solidFill>
              <a:prstDash val="solid"/>
              <a:bevel/>
            </a:ln>
          </a:bottom>
          <a:insideH>
            <a:ln w="12700" cap="flat">
              <a:noFill/>
              <a:miter lim="400000"/>
            </a:ln>
          </a:insideH>
          <a:insideV>
            <a:ln w="12700" cap="flat">
              <a:noFill/>
              <a:miter lim="400000"/>
            </a:ln>
          </a:insideV>
        </a:tcBdr>
        <a:fill>
          <a:solidFill>
            <a:srgbClr val="EAEAEA"/>
          </a:solidFill>
        </a:fill>
      </a:tcStyle>
    </a:lastRow>
    <a:firstRow>
      <a:tcTxStyle b="on" i="on">
        <a:font>
          <a:latin typeface="Times New Roman"/>
          <a:ea typeface="Times New Roman"/>
          <a:cs typeface="Times New Roman"/>
        </a:font>
        <a:srgbClr val="EAEAEA"/>
      </a:tcTxStyle>
      <a:tcStyle>
        <a:tcBdr>
          <a:left>
            <a:ln w="12700" cap="flat">
              <a:noFill/>
              <a:miter lim="400000"/>
            </a:ln>
          </a:left>
          <a:right>
            <a:ln w="12700" cap="flat">
              <a:noFill/>
              <a:miter lim="400000"/>
            </a:ln>
          </a:right>
          <a:top>
            <a:ln w="25400" cap="flat">
              <a:solidFill>
                <a:srgbClr val="6600FF"/>
              </a:solidFill>
              <a:prstDash val="solid"/>
              <a:bevel/>
            </a:ln>
          </a:top>
          <a:bottom>
            <a:ln w="25400" cap="flat">
              <a:solidFill>
                <a:srgbClr val="6600FF"/>
              </a:solidFill>
              <a:prstDash val="solid"/>
              <a:bevel/>
            </a:ln>
          </a:bottom>
          <a:insideH>
            <a:ln w="12700" cap="flat">
              <a:noFill/>
              <a:miter lim="400000"/>
            </a:ln>
          </a:insideH>
          <a:insideV>
            <a:ln w="12700" cap="flat">
              <a:noFill/>
              <a:miter lim="400000"/>
            </a:ln>
          </a:insideV>
        </a:tcBdr>
        <a:fill>
          <a:solidFill>
            <a:srgbClr val="EEB00B"/>
          </a:solidFill>
        </a:fill>
      </a:tcStyle>
    </a:firstRow>
  </a:tblStyle>
  <a:tblStyle styleId="{33BA23B1-9221-436E-865A-0063620EA4FD}" styleName="">
    <a:tblBg/>
    <a:wholeTbl>
      <a:tcTxStyle b="on" i="on">
        <a:font>
          <a:latin typeface="Times New Roman"/>
          <a:ea typeface="Times New Roman"/>
          <a:cs typeface="Times New Roman"/>
        </a:font>
        <a:srgbClr val="6600FF"/>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D2CAFF"/>
          </a:solidFill>
        </a:fill>
      </a:tcStyle>
    </a:wholeTbl>
    <a:band2H>
      <a:tcTxStyle b="def" i="def"/>
      <a:tcStyle>
        <a:tcBdr/>
        <a:fill>
          <a:solidFill>
            <a:srgbClr val="EAE6FF"/>
          </a:solidFill>
        </a:fill>
      </a:tcStyle>
    </a:band2H>
    <a:firstCol>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6600FF"/>
          </a:solidFill>
        </a:fill>
      </a:tcStyle>
    </a:firstCol>
    <a:la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381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6600FF"/>
          </a:solidFill>
        </a:fill>
      </a:tcStyle>
    </a:lastRow>
    <a:fir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381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6600FF"/>
          </a:solidFill>
        </a:fill>
      </a:tcStyle>
    </a:firstRow>
  </a:tblStyle>
  <a:tblStyle styleId="{2708684C-4D16-4618-839F-0558EEFCDFE6}" styleName="">
    <a:tblBg/>
    <a:wholeTbl>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EAEAEA">
              <a:alpha val="20000"/>
            </a:srgbClr>
          </a:solidFill>
        </a:fill>
      </a:tcStyle>
    </a:wholeTbl>
    <a:band2H>
      <a:tcTxStyle b="def" i="def"/>
      <a:tcStyle>
        <a:tcBdr/>
        <a:fill>
          <a:solidFill>
            <a:srgbClr val="FFFFFF"/>
          </a:solidFill>
        </a:fill>
      </a:tcStyle>
    </a:band2H>
    <a:firstCol>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solidFill>
            <a:srgbClr val="EAEAEA">
              <a:alpha val="20000"/>
            </a:srgbClr>
          </a:solidFill>
        </a:fill>
      </a:tcStyle>
    </a:firstCol>
    <a:la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50800" cap="flat">
              <a:solidFill>
                <a:srgbClr val="EAEAEA"/>
              </a:solidFill>
              <a:prstDash val="solid"/>
              <a:bevel/>
            </a:ln>
          </a:top>
          <a:bottom>
            <a:ln w="127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noFill/>
        </a:fill>
      </a:tcStyle>
    </a:lastRow>
    <a:firstRow>
      <a:tcTxStyle b="on" i="on">
        <a:font>
          <a:latin typeface="Times New Roman"/>
          <a:ea typeface="Times New Roman"/>
          <a:cs typeface="Times New Roman"/>
        </a:font>
        <a:srgbClr val="EAEAEA"/>
      </a:tcTxStyle>
      <a:tcStyle>
        <a:tcBdr>
          <a:left>
            <a:ln w="12700" cap="flat">
              <a:solidFill>
                <a:srgbClr val="EAEAEA"/>
              </a:solidFill>
              <a:prstDash val="solid"/>
              <a:bevel/>
            </a:ln>
          </a:left>
          <a:right>
            <a:ln w="12700" cap="flat">
              <a:solidFill>
                <a:srgbClr val="EAEAEA"/>
              </a:solidFill>
              <a:prstDash val="solid"/>
              <a:bevel/>
            </a:ln>
          </a:right>
          <a:top>
            <a:ln w="12700" cap="flat">
              <a:solidFill>
                <a:srgbClr val="EAEAEA"/>
              </a:solidFill>
              <a:prstDash val="solid"/>
              <a:bevel/>
            </a:ln>
          </a:top>
          <a:bottom>
            <a:ln w="25400" cap="flat">
              <a:solidFill>
                <a:srgbClr val="EAEAEA"/>
              </a:solidFill>
              <a:prstDash val="solid"/>
              <a:bevel/>
            </a:ln>
          </a:bottom>
          <a:insideH>
            <a:ln w="12700" cap="flat">
              <a:solidFill>
                <a:srgbClr val="EAEAEA"/>
              </a:solidFill>
              <a:prstDash val="solid"/>
              <a:bevel/>
            </a:ln>
          </a:insideH>
          <a:insideV>
            <a:ln w="12700" cap="flat">
              <a:solidFill>
                <a:srgbClr val="EAEAEA"/>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hape 24"/>
          <p:cNvSpPr/>
          <p:nvPr>
            <p:ph type="sldImg"/>
          </p:nvPr>
        </p:nvSpPr>
        <p:spPr>
          <a:xfrm>
            <a:off x="1143000" y="685800"/>
            <a:ext cx="4572000" cy="3429000"/>
          </a:xfrm>
          <a:prstGeom prst="rect">
            <a:avLst/>
          </a:prstGeom>
        </p:spPr>
        <p:txBody>
          <a:bodyPr/>
          <a:lstStyle/>
          <a:p>
            <a:pPr lvl="0"/>
          </a:p>
        </p:txBody>
      </p:sp>
      <p:sp>
        <p:nvSpPr>
          <p:cNvPr id="25" name="Shape 25"/>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Default">
    <p:bg>
      <p:bgPr>
        <a:gradFill flip="none" rotWithShape="1">
          <a:gsLst>
            <a:gs pos="0">
              <a:srgbClr val="000000"/>
            </a:gs>
            <a:gs pos="100000">
              <a:srgbClr val="200B5B"/>
            </a:gs>
          </a:gsLst>
          <a:lin ang="16200000" scaled="0"/>
        </a:gradFill>
      </p:bgPr>
    </p:bg>
    <p:spTree>
      <p:nvGrpSpPr>
        <p:cNvPr id="1" name=""/>
        <p:cNvGrpSpPr/>
        <p:nvPr/>
      </p:nvGrpSpPr>
      <p:grpSpPr>
        <a:xfrm>
          <a:off x="0" y="0"/>
          <a:ext cx="0" cy="0"/>
          <a:chOff x="0" y="0"/>
          <a:chExt cx="0" cy="0"/>
        </a:xfrm>
      </p:grpSpPr>
      <p:grpSp>
        <p:nvGrpSpPr>
          <p:cNvPr id="13" name="Group 13"/>
          <p:cNvGrpSpPr/>
          <p:nvPr/>
        </p:nvGrpSpPr>
        <p:grpSpPr>
          <a:xfrm>
            <a:off x="0" y="0"/>
            <a:ext cx="1828800" cy="6856413"/>
            <a:chOff x="0" y="0"/>
            <a:chExt cx="1828800" cy="6856412"/>
          </a:xfrm>
        </p:grpSpPr>
        <p:sp>
          <p:nvSpPr>
            <p:cNvPr id="10" name="Shape 10"/>
            <p:cNvSpPr/>
            <p:nvPr/>
          </p:nvSpPr>
          <p:spPr>
            <a:xfrm>
              <a:off x="0" y="0"/>
              <a:ext cx="1828800" cy="1628775"/>
            </a:xfrm>
            <a:prstGeom prst="rect">
              <a:avLst/>
            </a:prstGeom>
            <a:gradFill flip="none" rotWithShape="1">
              <a:gsLst>
                <a:gs pos="0">
                  <a:srgbClr val="EEB00B"/>
                </a:gs>
                <a:gs pos="100000">
                  <a:srgbClr val="200B5B"/>
                </a:gs>
              </a:gsLst>
              <a:lin ang="16200000" scaled="0"/>
            </a:gradFill>
            <a:ln w="12700" cap="flat">
              <a:noFill/>
              <a:miter lim="400000"/>
            </a:ln>
            <a:effectLst/>
          </p:spPr>
          <p:txBody>
            <a:bodyPr wrap="square" lIns="0" tIns="0" rIns="0" bIns="0" numCol="1" anchor="ctr">
              <a:noAutofit/>
            </a:bodyPr>
            <a:lstStyle/>
            <a:p>
              <a:pPr lvl="0">
                <a:spcBef>
                  <a:spcPts val="1400"/>
                </a:spcBef>
                <a:defRPr>
                  <a:solidFill>
                    <a:srgbClr val="EAEAEA"/>
                  </a:solidFill>
                </a:defRPr>
              </a:pPr>
            </a:p>
          </p:txBody>
        </p:sp>
        <p:sp>
          <p:nvSpPr>
            <p:cNvPr id="11" name="Shape 11"/>
            <p:cNvSpPr/>
            <p:nvPr/>
          </p:nvSpPr>
          <p:spPr>
            <a:xfrm>
              <a:off x="0" y="3810000"/>
              <a:ext cx="1828800" cy="3046413"/>
            </a:xfrm>
            <a:prstGeom prst="rect">
              <a:avLst/>
            </a:prstGeom>
            <a:gradFill flip="none" rotWithShape="1">
              <a:gsLst>
                <a:gs pos="0">
                  <a:srgbClr val="200B5B"/>
                </a:gs>
                <a:gs pos="100000">
                  <a:srgbClr val="EEB00B"/>
                </a:gs>
              </a:gsLst>
              <a:lin ang="16200000" scaled="0"/>
            </a:gradFill>
            <a:ln w="12700" cap="flat">
              <a:noFill/>
              <a:miter lim="400000"/>
            </a:ln>
            <a:effectLst/>
          </p:spPr>
          <p:txBody>
            <a:bodyPr wrap="square" lIns="0" tIns="0" rIns="0" bIns="0" numCol="1" anchor="ctr">
              <a:noAutofit/>
            </a:bodyPr>
            <a:lstStyle/>
            <a:p>
              <a:pPr lvl="0">
                <a:spcBef>
                  <a:spcPts val="1400"/>
                </a:spcBef>
                <a:defRPr>
                  <a:solidFill>
                    <a:srgbClr val="EAEAEA"/>
                  </a:solidFill>
                </a:defRPr>
              </a:pPr>
            </a:p>
          </p:txBody>
        </p:sp>
        <p:pic>
          <p:nvPicPr>
            <p:cNvPr id="12" name="image.png"/>
            <p:cNvPicPr/>
            <p:nvPr/>
          </p:nvPicPr>
          <p:blipFill>
            <a:blip r:embed="rId2">
              <a:extLst/>
            </a:blip>
            <a:stretch>
              <a:fillRect/>
            </a:stretch>
          </p:blipFill>
          <p:spPr>
            <a:xfrm>
              <a:off x="0" y="1631950"/>
              <a:ext cx="1828800" cy="2222500"/>
            </a:xfrm>
            <a:prstGeom prst="rect">
              <a:avLst/>
            </a:prstGeom>
            <a:ln w="12700" cap="flat">
              <a:noFill/>
              <a:miter lim="400000"/>
            </a:ln>
            <a:effectLst/>
          </p:spPr>
        </p:pic>
      </p:grpSp>
      <p:sp>
        <p:nvSpPr>
          <p:cNvPr id="14" name="Shape 14"/>
          <p:cNvSpPr/>
          <p:nvPr>
            <p:ph type="title"/>
          </p:nvPr>
        </p:nvSpPr>
        <p:spPr>
          <a:xfrm>
            <a:off x="1905000" y="1500187"/>
            <a:ext cx="6934200" cy="2468563"/>
          </a:xfrm>
          <a:prstGeom prst="rect">
            <a:avLst/>
          </a:prstGeom>
        </p:spPr>
        <p:txBody>
          <a:bodyPr/>
          <a:lstStyle/>
          <a:p>
            <a:pPr lvl="0">
              <a:defRPr sz="1800">
                <a:solidFill>
                  <a:srgbClr val="000000"/>
                </a:solidFill>
              </a:defRPr>
            </a:pPr>
            <a:r>
              <a:rPr sz="4400">
                <a:solidFill>
                  <a:srgbClr val="FFCC66"/>
                </a:solidFill>
              </a:rPr>
              <a:t>Title Text</a:t>
            </a:r>
          </a:p>
        </p:txBody>
      </p:sp>
      <p:sp>
        <p:nvSpPr>
          <p:cNvPr id="15" name="Shape 15"/>
          <p:cNvSpPr/>
          <p:nvPr>
            <p:ph type="body" idx="1"/>
          </p:nvPr>
        </p:nvSpPr>
        <p:spPr>
          <a:xfrm>
            <a:off x="1911350" y="3968750"/>
            <a:ext cx="6400800" cy="2889250"/>
          </a:xfrm>
          <a:prstGeom prst="rect">
            <a:avLst/>
          </a:prstGeom>
        </p:spPr>
        <p:txBody>
          <a:bodyPr/>
          <a:lstStyle>
            <a:lvl1pPr marL="0" indent="0">
              <a:buClrTx/>
              <a:buSzTx/>
              <a:buFontTx/>
              <a:buNone/>
            </a:lvl1pPr>
            <a:lvl2pPr marL="0" indent="457200">
              <a:buClrTx/>
              <a:buSzTx/>
              <a:buFontTx/>
              <a:buNone/>
            </a:lvl2pPr>
            <a:lvl3pPr marL="0" indent="914400">
              <a:buClrTx/>
              <a:buSzTx/>
              <a:buFontTx/>
              <a:buNone/>
            </a:lvl3pPr>
            <a:lvl4pPr marL="0" indent="1371600">
              <a:buClrTx/>
              <a:buSzTx/>
              <a:buFontTx/>
              <a:buNone/>
            </a:lvl4pPr>
            <a:lvl5pPr marL="0" indent="1828800">
              <a:buClrTx/>
              <a:buSzTx/>
              <a:buFontTx/>
              <a:buNone/>
            </a:lvl5pPr>
          </a:lstStyle>
          <a:p>
            <a:pPr lvl="0">
              <a:defRPr sz="1800">
                <a:solidFill>
                  <a:srgbClr val="000000"/>
                </a:solidFill>
              </a:defRPr>
            </a:pPr>
            <a:r>
              <a:rPr sz="3200">
                <a:solidFill>
                  <a:srgbClr val="EAEAEA"/>
                </a:solidFill>
              </a:rPr>
              <a:t>Body Level One</a:t>
            </a:r>
            <a:endParaRPr sz="3200">
              <a:solidFill>
                <a:srgbClr val="EAEAEA"/>
              </a:solidFill>
            </a:endParaRPr>
          </a:p>
          <a:p>
            <a:pPr lvl="1">
              <a:defRPr sz="1800">
                <a:solidFill>
                  <a:srgbClr val="000000"/>
                </a:solidFill>
              </a:defRPr>
            </a:pPr>
            <a:r>
              <a:rPr sz="3200">
                <a:solidFill>
                  <a:srgbClr val="EAEAEA"/>
                </a:solidFill>
              </a:rPr>
              <a:t>Body Level Two</a:t>
            </a:r>
            <a:endParaRPr sz="3200">
              <a:solidFill>
                <a:srgbClr val="EAEAEA"/>
              </a:solidFill>
            </a:endParaRPr>
          </a:p>
          <a:p>
            <a:pPr lvl="2">
              <a:defRPr sz="1800">
                <a:solidFill>
                  <a:srgbClr val="000000"/>
                </a:solidFill>
              </a:defRPr>
            </a:pPr>
            <a:r>
              <a:rPr sz="3200">
                <a:solidFill>
                  <a:srgbClr val="EAEAEA"/>
                </a:solidFill>
              </a:rPr>
              <a:t>Body Level Three</a:t>
            </a:r>
            <a:endParaRPr sz="3200">
              <a:solidFill>
                <a:srgbClr val="EAEAEA"/>
              </a:solidFill>
            </a:endParaRPr>
          </a:p>
          <a:p>
            <a:pPr lvl="3">
              <a:defRPr sz="1800">
                <a:solidFill>
                  <a:srgbClr val="000000"/>
                </a:solidFill>
              </a:defRPr>
            </a:pPr>
            <a:r>
              <a:rPr sz="3200">
                <a:solidFill>
                  <a:srgbClr val="EAEAEA"/>
                </a:solidFill>
              </a:rPr>
              <a:t>Body Level Four</a:t>
            </a:r>
            <a:endParaRPr sz="3200">
              <a:solidFill>
                <a:srgbClr val="EAEAEA"/>
              </a:solidFill>
            </a:endParaRPr>
          </a:p>
          <a:p>
            <a:pPr lvl="4">
              <a:defRPr sz="1800">
                <a:solidFill>
                  <a:srgbClr val="000000"/>
                </a:solidFill>
              </a:defRPr>
            </a:pPr>
            <a:r>
              <a:rPr sz="3200">
                <a:solidFill>
                  <a:srgbClr val="EAEAEA"/>
                </a:solidFill>
              </a:rPr>
              <a:t>Body Level Five</a:t>
            </a:r>
          </a:p>
        </p:txBody>
      </p:sp>
      <p:sp>
        <p:nvSpPr>
          <p:cNvPr id="16" name="Shape 16"/>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8" name="Shape 18"/>
          <p:cNvSpPr/>
          <p:nvPr>
            <p:ph type="sldNum" sz="quarter" idx="2"/>
          </p:nvPr>
        </p:nvSpPr>
        <p:spPr>
          <a:prstGeom prst="rect">
            <a:avLst/>
          </a:prstGeom>
        </p:spPr>
        <p:txBody>
          <a:bodyPr/>
          <a:lstStyle/>
          <a:p>
            <a:pPr lvl="0"/>
            <a:fld id="{86CB4B4D-7CA3-9044-876B-883B54F8677D}" type="slidenum"/>
          </a:p>
        </p:txBody>
      </p:sp>
      <p:sp>
        <p:nvSpPr>
          <p:cNvPr id="19" name="Shape 19"/>
          <p:cNvSpPr/>
          <p:nvPr>
            <p:ph type="title"/>
          </p:nvPr>
        </p:nvSpPr>
        <p:spPr>
          <a:prstGeom prst="rect">
            <a:avLst/>
          </a:prstGeom>
        </p:spPr>
        <p:txBody>
          <a:bodyPr/>
          <a:lstStyle/>
          <a:p>
            <a:pPr lvl="0">
              <a:defRPr sz="1800">
                <a:solidFill>
                  <a:srgbClr val="000000"/>
                </a:solidFill>
              </a:defRPr>
            </a:pPr>
            <a:r>
              <a:rPr sz="4400">
                <a:solidFill>
                  <a:srgbClr val="FFCC66"/>
                </a:solidFill>
              </a:rPr>
              <a:t>Title Text</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21" name="Shape 21"/>
          <p:cNvSpPr/>
          <p:nvPr>
            <p:ph type="sldNum" sz="quarter" idx="2"/>
          </p:nvPr>
        </p:nvSpPr>
        <p:spPr>
          <a:prstGeom prst="rect">
            <a:avLst/>
          </a:prstGeom>
        </p:spPr>
        <p:txBody>
          <a:bodyPr/>
          <a:lstStyle/>
          <a:p>
            <a:pPr lvl="0"/>
            <a:fld id="{86CB4B4D-7CA3-9044-876B-883B54F8677D}" type="slidenum"/>
          </a:p>
        </p:txBody>
      </p:sp>
      <p:sp>
        <p:nvSpPr>
          <p:cNvPr id="22" name="Shape 22"/>
          <p:cNvSpPr/>
          <p:nvPr>
            <p:ph type="title"/>
          </p:nvPr>
        </p:nvSpPr>
        <p:spPr>
          <a:prstGeom prst="rect">
            <a:avLst/>
          </a:prstGeom>
        </p:spPr>
        <p:txBody>
          <a:bodyPr/>
          <a:lstStyle/>
          <a:p>
            <a:pPr lvl="0">
              <a:defRPr sz="1800">
                <a:solidFill>
                  <a:srgbClr val="000000"/>
                </a:solidFill>
              </a:defRPr>
            </a:pPr>
            <a:r>
              <a:rPr sz="4400">
                <a:solidFill>
                  <a:srgbClr val="FFCC66"/>
                </a:solidFill>
              </a:rPr>
              <a:t>Title Text</a:t>
            </a:r>
          </a:p>
        </p:txBody>
      </p:sp>
      <p:sp>
        <p:nvSpPr>
          <p:cNvPr id="23" name="Shape 23"/>
          <p:cNvSpPr/>
          <p:nvPr>
            <p:ph type="body" idx="1"/>
          </p:nvPr>
        </p:nvSpPr>
        <p:spPr>
          <a:prstGeom prst="rect">
            <a:avLst/>
          </a:prstGeom>
        </p:spPr>
        <p:txBody>
          <a:bodyPr/>
          <a:lstStyle/>
          <a:p>
            <a:pPr lvl="0">
              <a:defRPr sz="1800">
                <a:solidFill>
                  <a:srgbClr val="000000"/>
                </a:solidFill>
              </a:defRPr>
            </a:pPr>
            <a:r>
              <a:rPr sz="3200">
                <a:solidFill>
                  <a:srgbClr val="EAEAEA"/>
                </a:solidFill>
              </a:rPr>
              <a:t>Body Level One</a:t>
            </a:r>
            <a:endParaRPr sz="3200">
              <a:solidFill>
                <a:srgbClr val="EAEAEA"/>
              </a:solidFill>
            </a:endParaRPr>
          </a:p>
          <a:p>
            <a:pPr lvl="1">
              <a:defRPr sz="1800">
                <a:solidFill>
                  <a:srgbClr val="000000"/>
                </a:solidFill>
              </a:defRPr>
            </a:pPr>
            <a:r>
              <a:rPr sz="3200">
                <a:solidFill>
                  <a:srgbClr val="EAEAEA"/>
                </a:solidFill>
              </a:rPr>
              <a:t>Body Level Two</a:t>
            </a:r>
            <a:endParaRPr sz="3200">
              <a:solidFill>
                <a:srgbClr val="EAEAEA"/>
              </a:solidFill>
            </a:endParaRPr>
          </a:p>
          <a:p>
            <a:pPr lvl="2">
              <a:defRPr sz="1800">
                <a:solidFill>
                  <a:srgbClr val="000000"/>
                </a:solidFill>
              </a:defRPr>
            </a:pPr>
            <a:r>
              <a:rPr sz="3200">
                <a:solidFill>
                  <a:srgbClr val="EAEAEA"/>
                </a:solidFill>
              </a:rPr>
              <a:t>Body Level Three</a:t>
            </a:r>
            <a:endParaRPr sz="3200">
              <a:solidFill>
                <a:srgbClr val="EAEAEA"/>
              </a:solidFill>
            </a:endParaRPr>
          </a:p>
          <a:p>
            <a:pPr lvl="3">
              <a:defRPr sz="1800">
                <a:solidFill>
                  <a:srgbClr val="000000"/>
                </a:solidFill>
              </a:defRPr>
            </a:pPr>
            <a:r>
              <a:rPr sz="3200">
                <a:solidFill>
                  <a:srgbClr val="EAEAEA"/>
                </a:solidFill>
              </a:rPr>
              <a:t>Body Level Four</a:t>
            </a:r>
            <a:endParaRPr sz="3200">
              <a:solidFill>
                <a:srgbClr val="EAEAEA"/>
              </a:solidFill>
            </a:endParaRPr>
          </a:p>
          <a:p>
            <a:pPr lvl="4">
              <a:defRPr sz="1800">
                <a:solidFill>
                  <a:srgbClr val="000000"/>
                </a:solidFill>
              </a:defRPr>
            </a:pPr>
            <a:r>
              <a:rPr sz="3200">
                <a:solidFill>
                  <a:srgbClr val="EAEAEA"/>
                </a:solidFill>
              </a:rPr>
              <a:t>Body Level Five</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6600FF"/>
            </a:gs>
            <a:gs pos="100000">
              <a:srgbClr val="200B5B"/>
            </a:gs>
          </a:gsLst>
          <a:path path="circle">
            <a:fillToRect l="50000" t="50000" r="50000" b="50000"/>
          </a:path>
        </a:gradFill>
      </p:bgPr>
    </p:bg>
    <p:spTree>
      <p:nvGrpSpPr>
        <p:cNvPr id="1" name=""/>
        <p:cNvGrpSpPr/>
        <p:nvPr/>
      </p:nvGrpSpPr>
      <p:grpSpPr>
        <a:xfrm>
          <a:off x="0" y="0"/>
          <a:ext cx="0" cy="0"/>
          <a:chOff x="0" y="0"/>
          <a:chExt cx="0" cy="0"/>
        </a:xfrm>
      </p:grpSpPr>
      <p:grpSp>
        <p:nvGrpSpPr>
          <p:cNvPr id="5" name="Group 5"/>
          <p:cNvGrpSpPr/>
          <p:nvPr/>
        </p:nvGrpSpPr>
        <p:grpSpPr>
          <a:xfrm>
            <a:off x="-1" y="0"/>
            <a:ext cx="1143002" cy="6856413"/>
            <a:chOff x="0" y="0"/>
            <a:chExt cx="1143000" cy="6856412"/>
          </a:xfrm>
        </p:grpSpPr>
        <p:sp>
          <p:nvSpPr>
            <p:cNvPr id="2" name="Shape 2"/>
            <p:cNvSpPr/>
            <p:nvPr/>
          </p:nvSpPr>
          <p:spPr>
            <a:xfrm>
              <a:off x="-1" y="0"/>
              <a:ext cx="1143002" cy="533400"/>
            </a:xfrm>
            <a:prstGeom prst="rect">
              <a:avLst/>
            </a:prstGeom>
            <a:gradFill flip="none" rotWithShape="1">
              <a:gsLst>
                <a:gs pos="0">
                  <a:srgbClr val="EEB00B"/>
                </a:gs>
                <a:gs pos="100000">
                  <a:srgbClr val="200B5B"/>
                </a:gs>
              </a:gsLst>
              <a:lin ang="16200000" scaled="0"/>
            </a:gradFill>
            <a:ln w="12700" cap="flat">
              <a:noFill/>
              <a:miter lim="400000"/>
            </a:ln>
            <a:effectLst/>
          </p:spPr>
          <p:txBody>
            <a:bodyPr wrap="square" lIns="0" tIns="0" rIns="0" bIns="0" numCol="1" anchor="ctr">
              <a:noAutofit/>
            </a:bodyPr>
            <a:lstStyle/>
            <a:p>
              <a:pPr lvl="0">
                <a:spcBef>
                  <a:spcPts val="1400"/>
                </a:spcBef>
                <a:defRPr>
                  <a:solidFill>
                    <a:srgbClr val="EAEAEA"/>
                  </a:solidFill>
                </a:defRPr>
              </a:pPr>
            </a:p>
          </p:txBody>
        </p:sp>
        <p:sp>
          <p:nvSpPr>
            <p:cNvPr id="3" name="Shape 3"/>
            <p:cNvSpPr/>
            <p:nvPr/>
          </p:nvSpPr>
          <p:spPr>
            <a:xfrm>
              <a:off x="-1" y="3200400"/>
              <a:ext cx="1143002" cy="3656013"/>
            </a:xfrm>
            <a:prstGeom prst="rect">
              <a:avLst/>
            </a:prstGeom>
            <a:gradFill flip="none" rotWithShape="1">
              <a:gsLst>
                <a:gs pos="0">
                  <a:srgbClr val="200B5B"/>
                </a:gs>
                <a:gs pos="100000">
                  <a:srgbClr val="EEB00B"/>
                </a:gs>
              </a:gsLst>
              <a:lin ang="16200000" scaled="0"/>
            </a:gradFill>
            <a:ln w="12700" cap="flat">
              <a:noFill/>
              <a:miter lim="400000"/>
            </a:ln>
            <a:effectLst/>
          </p:spPr>
          <p:txBody>
            <a:bodyPr wrap="square" lIns="0" tIns="0" rIns="0" bIns="0" numCol="1" anchor="ctr">
              <a:noAutofit/>
            </a:bodyPr>
            <a:lstStyle/>
            <a:p>
              <a:pPr lvl="0">
                <a:spcBef>
                  <a:spcPts val="1400"/>
                </a:spcBef>
                <a:defRPr>
                  <a:solidFill>
                    <a:srgbClr val="EAEAEA"/>
                  </a:solidFill>
                </a:defRPr>
              </a:pPr>
            </a:p>
          </p:txBody>
        </p:sp>
        <p:pic>
          <p:nvPicPr>
            <p:cNvPr id="4" name="image.png"/>
            <p:cNvPicPr/>
            <p:nvPr/>
          </p:nvPicPr>
          <p:blipFill>
            <a:blip r:embed="rId2">
              <a:extLst/>
            </a:blip>
            <a:stretch>
              <a:fillRect/>
            </a:stretch>
          </p:blipFill>
          <p:spPr>
            <a:xfrm>
              <a:off x="0" y="495300"/>
              <a:ext cx="1143000" cy="2971800"/>
            </a:xfrm>
            <a:prstGeom prst="rect">
              <a:avLst/>
            </a:prstGeom>
            <a:ln w="12700" cap="flat">
              <a:noFill/>
              <a:miter lim="400000"/>
            </a:ln>
            <a:effectLst/>
          </p:spPr>
        </p:pic>
      </p:grpSp>
      <p:sp>
        <p:nvSpPr>
          <p:cNvPr id="6" name="Shape 6"/>
          <p:cNvSpPr/>
          <p:nvPr>
            <p:ph type="sldNum" sz="quarter" idx="2"/>
          </p:nvPr>
        </p:nvSpPr>
        <p:spPr>
          <a:xfrm>
            <a:off x="7239000" y="6570913"/>
            <a:ext cx="1905000" cy="287087"/>
          </a:xfrm>
          <a:prstGeom prst="rect">
            <a:avLst/>
          </a:prstGeom>
          <a:ln w="12700">
            <a:miter lim="400000"/>
          </a:ln>
        </p:spPr>
        <p:txBody>
          <a:bodyPr lIns="45719" rIns="45719" anchor="b">
            <a:spAutoFit/>
          </a:bodyPr>
          <a:lstStyle>
            <a:lvl1pPr algn="r">
              <a:defRPr sz="1400">
                <a:solidFill>
                  <a:srgbClr val="EAEAEA"/>
                </a:solidFill>
              </a:defRPr>
            </a:lvl1pPr>
          </a:lstStyle>
          <a:p>
            <a:pPr lvl="0"/>
            <a:fld id="{86CB4B4D-7CA3-9044-876B-883B54F8677D}" type="slidenum"/>
          </a:p>
        </p:txBody>
      </p:sp>
      <p:sp>
        <p:nvSpPr>
          <p:cNvPr id="7" name="Shape 7"/>
          <p:cNvSpPr/>
          <p:nvPr>
            <p:ph type="title"/>
          </p:nvPr>
        </p:nvSpPr>
        <p:spPr>
          <a:xfrm>
            <a:off x="1219200" y="215900"/>
            <a:ext cx="7772400" cy="1384300"/>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sz="1800">
                <a:solidFill>
                  <a:srgbClr val="000000"/>
                </a:solidFill>
              </a:defRPr>
            </a:pPr>
            <a:r>
              <a:rPr sz="4400">
                <a:solidFill>
                  <a:srgbClr val="FFCC66"/>
                </a:solidFill>
              </a:rPr>
              <a:t>Title Text</a:t>
            </a:r>
          </a:p>
        </p:txBody>
      </p:sp>
      <p:sp>
        <p:nvSpPr>
          <p:cNvPr id="8" name="Shape 8"/>
          <p:cNvSpPr/>
          <p:nvPr>
            <p:ph type="body" idx="1"/>
          </p:nvPr>
        </p:nvSpPr>
        <p:spPr>
          <a:xfrm>
            <a:off x="1219200" y="1600200"/>
            <a:ext cx="77724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lvl="0">
              <a:defRPr sz="1800">
                <a:solidFill>
                  <a:srgbClr val="000000"/>
                </a:solidFill>
              </a:defRPr>
            </a:pPr>
            <a:r>
              <a:rPr sz="3200">
                <a:solidFill>
                  <a:srgbClr val="EAEAEA"/>
                </a:solidFill>
              </a:rPr>
              <a:t>Body Level One</a:t>
            </a:r>
            <a:endParaRPr sz="3200">
              <a:solidFill>
                <a:srgbClr val="EAEAEA"/>
              </a:solidFill>
            </a:endParaRPr>
          </a:p>
          <a:p>
            <a:pPr lvl="1">
              <a:defRPr sz="1800">
                <a:solidFill>
                  <a:srgbClr val="000000"/>
                </a:solidFill>
              </a:defRPr>
            </a:pPr>
            <a:r>
              <a:rPr sz="3200">
                <a:solidFill>
                  <a:srgbClr val="EAEAEA"/>
                </a:solidFill>
              </a:rPr>
              <a:t>Body Level Two</a:t>
            </a:r>
            <a:endParaRPr sz="3200">
              <a:solidFill>
                <a:srgbClr val="EAEAEA"/>
              </a:solidFill>
            </a:endParaRPr>
          </a:p>
          <a:p>
            <a:pPr lvl="2">
              <a:defRPr sz="1800">
                <a:solidFill>
                  <a:srgbClr val="000000"/>
                </a:solidFill>
              </a:defRPr>
            </a:pPr>
            <a:r>
              <a:rPr sz="3200">
                <a:solidFill>
                  <a:srgbClr val="EAEAEA"/>
                </a:solidFill>
              </a:rPr>
              <a:t>Body Level Three</a:t>
            </a:r>
            <a:endParaRPr sz="3200">
              <a:solidFill>
                <a:srgbClr val="EAEAEA"/>
              </a:solidFill>
            </a:endParaRPr>
          </a:p>
          <a:p>
            <a:pPr lvl="3">
              <a:defRPr sz="1800">
                <a:solidFill>
                  <a:srgbClr val="000000"/>
                </a:solidFill>
              </a:defRPr>
            </a:pPr>
            <a:r>
              <a:rPr sz="3200">
                <a:solidFill>
                  <a:srgbClr val="EAEAEA"/>
                </a:solidFill>
              </a:rPr>
              <a:t>Body Level Four</a:t>
            </a:r>
            <a:endParaRPr sz="3200">
              <a:solidFill>
                <a:srgbClr val="EAEAEA"/>
              </a:solidFill>
            </a:endParaRPr>
          </a:p>
          <a:p>
            <a:pPr lvl="4">
              <a:defRPr sz="1800">
                <a:solidFill>
                  <a:srgbClr val="000000"/>
                </a:solidFill>
              </a:defRPr>
            </a:pPr>
            <a:r>
              <a:rPr sz="3200">
                <a:solidFill>
                  <a:srgbClr val="EAEAEA"/>
                </a:solidFill>
              </a:rPr>
              <a:t>Body Level Five</a:t>
            </a:r>
          </a:p>
        </p:txBody>
      </p:sp>
    </p:spTree>
  </p:cSld>
  <p:clrMap bg1="dk1" tx1="lt1" bg2="dk2" tx2="lt2" accent1="accent1" accent2="accent2" accent3="accent3" accent4="accent4" accent5="accent5" accent6="accent6" hlink="hlink" folHlink="folHlink"/>
  <p:sldLayoutIdLst>
    <p:sldLayoutId id="2147483649" r:id="rId3"/>
    <p:sldLayoutId id="2147483650" r:id="rId4"/>
    <p:sldLayoutId id="2147483651" r:id="rId5"/>
  </p:sldLayoutIdLst>
  <p:transition spd="med" advClick="1"/>
  <p:txStyles>
    <p:titleStyle>
      <a:lvl1pPr>
        <a:defRPr sz="4400">
          <a:solidFill>
            <a:srgbClr val="FFCC66"/>
          </a:solidFill>
          <a:latin typeface="Times New Roman"/>
          <a:ea typeface="Times New Roman"/>
          <a:cs typeface="Times New Roman"/>
          <a:sym typeface="Times New Roman"/>
        </a:defRPr>
      </a:lvl1pPr>
      <a:lvl2pPr>
        <a:defRPr sz="4400">
          <a:solidFill>
            <a:srgbClr val="FFCC66"/>
          </a:solidFill>
          <a:latin typeface="Times New Roman"/>
          <a:ea typeface="Times New Roman"/>
          <a:cs typeface="Times New Roman"/>
          <a:sym typeface="Times New Roman"/>
        </a:defRPr>
      </a:lvl2pPr>
      <a:lvl3pPr>
        <a:defRPr sz="4400">
          <a:solidFill>
            <a:srgbClr val="FFCC66"/>
          </a:solidFill>
          <a:latin typeface="Times New Roman"/>
          <a:ea typeface="Times New Roman"/>
          <a:cs typeface="Times New Roman"/>
          <a:sym typeface="Times New Roman"/>
        </a:defRPr>
      </a:lvl3pPr>
      <a:lvl4pPr>
        <a:defRPr sz="4400">
          <a:solidFill>
            <a:srgbClr val="FFCC66"/>
          </a:solidFill>
          <a:latin typeface="Times New Roman"/>
          <a:ea typeface="Times New Roman"/>
          <a:cs typeface="Times New Roman"/>
          <a:sym typeface="Times New Roman"/>
        </a:defRPr>
      </a:lvl4pPr>
      <a:lvl5pPr>
        <a:defRPr sz="4400">
          <a:solidFill>
            <a:srgbClr val="FFCC66"/>
          </a:solidFill>
          <a:latin typeface="Times New Roman"/>
          <a:ea typeface="Times New Roman"/>
          <a:cs typeface="Times New Roman"/>
          <a:sym typeface="Times New Roman"/>
        </a:defRPr>
      </a:lvl5pPr>
      <a:lvl6pPr indent="457200">
        <a:defRPr sz="4400">
          <a:solidFill>
            <a:srgbClr val="FFCC66"/>
          </a:solidFill>
          <a:latin typeface="Times New Roman"/>
          <a:ea typeface="Times New Roman"/>
          <a:cs typeface="Times New Roman"/>
          <a:sym typeface="Times New Roman"/>
        </a:defRPr>
      </a:lvl6pPr>
      <a:lvl7pPr indent="914400">
        <a:defRPr sz="4400">
          <a:solidFill>
            <a:srgbClr val="FFCC66"/>
          </a:solidFill>
          <a:latin typeface="Times New Roman"/>
          <a:ea typeface="Times New Roman"/>
          <a:cs typeface="Times New Roman"/>
          <a:sym typeface="Times New Roman"/>
        </a:defRPr>
      </a:lvl7pPr>
      <a:lvl8pPr indent="1371600">
        <a:defRPr sz="4400">
          <a:solidFill>
            <a:srgbClr val="FFCC66"/>
          </a:solidFill>
          <a:latin typeface="Times New Roman"/>
          <a:ea typeface="Times New Roman"/>
          <a:cs typeface="Times New Roman"/>
          <a:sym typeface="Times New Roman"/>
        </a:defRPr>
      </a:lvl8pPr>
      <a:lvl9pPr indent="1828800">
        <a:defRPr sz="4400">
          <a:solidFill>
            <a:srgbClr val="FFCC66"/>
          </a:solidFill>
          <a:latin typeface="Times New Roman"/>
          <a:ea typeface="Times New Roman"/>
          <a:cs typeface="Times New Roman"/>
          <a:sym typeface="Times New Roman"/>
        </a:defRPr>
      </a:lvl9pPr>
    </p:titleStyle>
    <p:bodyStyle>
      <a:lvl1pPr marL="342900" indent="-342900">
        <a:spcBef>
          <a:spcPts val="700"/>
        </a:spcBef>
        <a:buClr>
          <a:srgbClr val="FFCC66"/>
        </a:buClr>
        <a:buSzPct val="90000"/>
        <a:buFont typeface="Symbol"/>
        <a:buChar char="•"/>
        <a:defRPr sz="3200">
          <a:solidFill>
            <a:srgbClr val="EAEAEA"/>
          </a:solidFill>
          <a:latin typeface="Times New Roman"/>
          <a:ea typeface="Times New Roman"/>
          <a:cs typeface="Times New Roman"/>
          <a:sym typeface="Times New Roman"/>
        </a:defRPr>
      </a:lvl1pPr>
      <a:lvl2pPr marL="783771" indent="-326571">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2pPr>
      <a:lvl3pPr marL="1219200" indent="-304800">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3pPr>
      <a:lvl4pPr marL="1737360" indent="-365760">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4pPr>
      <a:lvl5pPr marL="2235200" indent="-406400">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5pPr>
      <a:lvl6pPr marL="2692400" indent="-406400">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6pPr>
      <a:lvl7pPr marL="3149600" indent="-406400">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7pPr>
      <a:lvl8pPr marL="3606800" indent="-406400">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8pPr>
      <a:lvl9pPr marL="4064000" indent="-406400">
        <a:spcBef>
          <a:spcPts val="700"/>
        </a:spcBef>
        <a:buClr>
          <a:srgbClr val="FFCC66"/>
        </a:buClr>
        <a:buSzPct val="100000"/>
        <a:buFont typeface="Symbol"/>
        <a:buChar char="•"/>
        <a:defRPr sz="3200">
          <a:solidFill>
            <a:srgbClr val="EAEAEA"/>
          </a:solidFill>
          <a:latin typeface="Times New Roman"/>
          <a:ea typeface="Times New Roman"/>
          <a:cs typeface="Times New Roman"/>
          <a:sym typeface="Times New Roman"/>
        </a:defRPr>
      </a:lvl9pPr>
    </p:bodyStyle>
    <p:otherStyle>
      <a:lvl1pPr algn="r">
        <a:defRPr sz="1400">
          <a:solidFill>
            <a:schemeClr val="tx1"/>
          </a:solidFill>
          <a:latin typeface="+mn-lt"/>
          <a:ea typeface="+mn-ea"/>
          <a:cs typeface="+mn-cs"/>
          <a:sym typeface="Times New Roman"/>
        </a:defRPr>
      </a:lvl1pPr>
      <a:lvl2pPr indent="457200" algn="r">
        <a:defRPr sz="1400">
          <a:solidFill>
            <a:schemeClr val="tx1"/>
          </a:solidFill>
          <a:latin typeface="+mn-lt"/>
          <a:ea typeface="+mn-ea"/>
          <a:cs typeface="+mn-cs"/>
          <a:sym typeface="Times New Roman"/>
        </a:defRPr>
      </a:lvl2pPr>
      <a:lvl3pPr indent="914400" algn="r">
        <a:defRPr sz="1400">
          <a:solidFill>
            <a:schemeClr val="tx1"/>
          </a:solidFill>
          <a:latin typeface="+mn-lt"/>
          <a:ea typeface="+mn-ea"/>
          <a:cs typeface="+mn-cs"/>
          <a:sym typeface="Times New Roman"/>
        </a:defRPr>
      </a:lvl3pPr>
      <a:lvl4pPr indent="1371600" algn="r">
        <a:defRPr sz="1400">
          <a:solidFill>
            <a:schemeClr val="tx1"/>
          </a:solidFill>
          <a:latin typeface="+mn-lt"/>
          <a:ea typeface="+mn-ea"/>
          <a:cs typeface="+mn-cs"/>
          <a:sym typeface="Times New Roman"/>
        </a:defRPr>
      </a:lvl4pPr>
      <a:lvl5pPr indent="1828800" algn="r">
        <a:defRPr sz="1400">
          <a:solidFill>
            <a:schemeClr val="tx1"/>
          </a:solidFill>
          <a:latin typeface="+mn-lt"/>
          <a:ea typeface="+mn-ea"/>
          <a:cs typeface="+mn-cs"/>
          <a:sym typeface="Times New Roman"/>
        </a:defRPr>
      </a:lvl5pPr>
      <a:lvl6pPr algn="r">
        <a:defRPr sz="1400">
          <a:solidFill>
            <a:schemeClr val="tx1"/>
          </a:solidFill>
          <a:latin typeface="+mn-lt"/>
          <a:ea typeface="+mn-ea"/>
          <a:cs typeface="+mn-cs"/>
          <a:sym typeface="Times New Roman"/>
        </a:defRPr>
      </a:lvl6pPr>
      <a:lvl7pPr algn="r">
        <a:defRPr sz="1400">
          <a:solidFill>
            <a:schemeClr val="tx1"/>
          </a:solidFill>
          <a:latin typeface="+mn-lt"/>
          <a:ea typeface="+mn-ea"/>
          <a:cs typeface="+mn-cs"/>
          <a:sym typeface="Times New Roman"/>
        </a:defRPr>
      </a:lvl7pPr>
      <a:lvl8pPr algn="r">
        <a:defRPr sz="1400">
          <a:solidFill>
            <a:schemeClr val="tx1"/>
          </a:solidFill>
          <a:latin typeface="+mn-lt"/>
          <a:ea typeface="+mn-ea"/>
          <a:cs typeface="+mn-cs"/>
          <a:sym typeface="Times New Roman"/>
        </a:defRPr>
      </a:lvl8pPr>
      <a:lvl9pPr algn="r">
        <a:defRPr sz="1400">
          <a:solidFill>
            <a:schemeClr val="tx1"/>
          </a:solidFill>
          <a:latin typeface="+mn-lt"/>
          <a:ea typeface="+mn-ea"/>
          <a:cs typeface="+mn-cs"/>
          <a:sym typeface="Times New Roman"/>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 name="Shape 27"/>
          <p:cNvSpPr/>
          <p:nvPr>
            <p:ph type="title"/>
          </p:nvPr>
        </p:nvSpPr>
        <p:spPr>
          <a:xfrm>
            <a:off x="1905000" y="1676400"/>
            <a:ext cx="6934200" cy="1524000"/>
          </a:xfrm>
          <a:prstGeom prst="rect">
            <a:avLst/>
          </a:prstGeom>
        </p:spPr>
        <p:txBody>
          <a:bodyPr lIns="0" tIns="0" rIns="0" bIns="0">
            <a:normAutofit fontScale="100000" lnSpcReduction="0"/>
          </a:bodyPr>
          <a:lstStyle>
            <a:lvl1pPr>
              <a:defRPr sz="6000"/>
            </a:lvl1pPr>
          </a:lstStyle>
          <a:p>
            <a:pPr lvl="0">
              <a:defRPr sz="1800">
                <a:solidFill>
                  <a:srgbClr val="000000"/>
                </a:solidFill>
              </a:defRPr>
            </a:pPr>
            <a:r>
              <a:rPr sz="6000">
                <a:solidFill>
                  <a:srgbClr val="FFCC66"/>
                </a:solidFill>
              </a:rPr>
              <a:t>Üreme sağlığı etiği...</a:t>
            </a:r>
          </a:p>
        </p:txBody>
      </p:sp>
      <p:sp>
        <p:nvSpPr>
          <p:cNvPr id="28" name="Shape 28"/>
          <p:cNvSpPr/>
          <p:nvPr>
            <p:ph type="body" idx="1"/>
          </p:nvPr>
        </p:nvSpPr>
        <p:spPr>
          <a:xfrm>
            <a:off x="1828800" y="4114800"/>
            <a:ext cx="6400800" cy="1752600"/>
          </a:xfrm>
          <a:prstGeom prst="rect">
            <a:avLst/>
          </a:prstGeom>
        </p:spPr>
        <p:txBody>
          <a:bodyPr lIns="0" tIns="0" rIns="0" bIns="0">
            <a:normAutofit fontScale="100000" lnSpcReduction="0"/>
          </a:bodyPr>
          <a:lstStyle/>
          <a:p>
            <a:pPr lvl="0" defTabSz="722376">
              <a:spcBef>
                <a:spcPts val="600"/>
              </a:spcBef>
              <a:defRPr sz="1800">
                <a:solidFill>
                  <a:srgbClr val="000000"/>
                </a:solidFill>
              </a:defRPr>
            </a:pPr>
            <a:r>
              <a:rPr sz="2528">
                <a:solidFill>
                  <a:srgbClr val="EAEAEA"/>
                </a:solidFill>
              </a:rPr>
              <a:t>Prof. Dr. Batuhan Özmen</a:t>
            </a:r>
            <a:endParaRPr sz="2528">
              <a:solidFill>
                <a:srgbClr val="EAEAEA"/>
              </a:solidFill>
            </a:endParaRPr>
          </a:p>
          <a:p>
            <a:pPr lvl="0" defTabSz="722376">
              <a:spcBef>
                <a:spcPts val="600"/>
              </a:spcBef>
              <a:defRPr sz="1800">
                <a:solidFill>
                  <a:srgbClr val="000000"/>
                </a:solidFill>
              </a:defRPr>
            </a:pPr>
            <a:endParaRPr sz="2528">
              <a:solidFill>
                <a:srgbClr val="EAEAEA"/>
              </a:solidFill>
            </a:endParaRPr>
          </a:p>
          <a:p>
            <a:pPr lvl="0" defTabSz="722376">
              <a:spcBef>
                <a:spcPts val="600"/>
              </a:spcBef>
              <a:defRPr sz="1800">
                <a:solidFill>
                  <a:srgbClr val="000000"/>
                </a:solidFill>
              </a:defRPr>
            </a:pPr>
            <a:r>
              <a:rPr sz="2528">
                <a:solidFill>
                  <a:srgbClr val="EAEAEA"/>
                </a:solidFill>
              </a:rPr>
              <a:t>A.Ü. Tıp Fakültesi Kadın Hastalıkları ve Doğum Anabilim Dalı</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2" name="Shape 52"/>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Üreme Hakları</a:t>
            </a:r>
          </a:p>
        </p:txBody>
      </p:sp>
      <p:sp>
        <p:nvSpPr>
          <p:cNvPr id="53" name="Shape 53"/>
          <p:cNvSpPr/>
          <p:nvPr>
            <p:ph type="body" idx="1"/>
          </p:nvPr>
        </p:nvSpPr>
        <p:spPr>
          <a:xfrm>
            <a:off x="1219200" y="1600200"/>
            <a:ext cx="7772400" cy="4495800"/>
          </a:xfrm>
          <a:prstGeom prst="rect">
            <a:avLst/>
          </a:prstGeom>
        </p:spPr>
        <p:txBody>
          <a:bodyPr lIns="0" tIns="0" rIns="0" bIns="0">
            <a:normAutofit fontScale="100000" lnSpcReduction="0"/>
          </a:bodyPr>
          <a:lstStyle/>
          <a:p>
            <a:pPr lvl="0" marL="294036" indent="-294036" algn="just" defTabSz="896111">
              <a:lnSpc>
                <a:spcPct val="90000"/>
              </a:lnSpc>
              <a:spcBef>
                <a:spcPts val="600"/>
              </a:spcBef>
              <a:buChar char="♦"/>
              <a:defRPr sz="1800">
                <a:solidFill>
                  <a:srgbClr val="000000"/>
                </a:solidFill>
              </a:defRPr>
            </a:pPr>
            <a:r>
              <a:rPr sz="2744">
                <a:solidFill>
                  <a:srgbClr val="EAEAEA"/>
                </a:solidFill>
              </a:rPr>
              <a:t>Bireylerin sorumluluk bilinci içinde sahip olmak istedikleri çocukların sayı, aralık ve zamanlaması konusunda özgürce karar vermeleri,</a:t>
            </a:r>
            <a:endParaRPr sz="2744">
              <a:solidFill>
                <a:srgbClr val="EAEAEA"/>
              </a:solidFill>
            </a:endParaRPr>
          </a:p>
          <a:p>
            <a:pPr lvl="0" marL="294036" indent="-294036" algn="just" defTabSz="896111">
              <a:lnSpc>
                <a:spcPct val="90000"/>
              </a:lnSpc>
              <a:spcBef>
                <a:spcPts val="600"/>
              </a:spcBef>
              <a:buChar char="♦"/>
              <a:defRPr sz="1800">
                <a:solidFill>
                  <a:srgbClr val="000000"/>
                </a:solidFill>
              </a:defRPr>
            </a:pPr>
            <a:r>
              <a:rPr sz="2744">
                <a:solidFill>
                  <a:srgbClr val="EAEAEA"/>
                </a:solidFill>
              </a:rPr>
              <a:t>Bunları  yapabilmeleri için de yasalara aykırı olmayan, etkili, ucuz ve güvenli metodlar hakkında bilgilendirilme, </a:t>
            </a:r>
            <a:endParaRPr sz="2744">
              <a:solidFill>
                <a:srgbClr val="EAEAEA"/>
              </a:solidFill>
            </a:endParaRPr>
          </a:p>
          <a:p>
            <a:pPr lvl="0" marL="294036" indent="-294036" algn="just" defTabSz="896111">
              <a:lnSpc>
                <a:spcPct val="90000"/>
              </a:lnSpc>
              <a:spcBef>
                <a:spcPts val="600"/>
              </a:spcBef>
              <a:buChar char="♦"/>
              <a:defRPr sz="1800">
                <a:solidFill>
                  <a:srgbClr val="000000"/>
                </a:solidFill>
              </a:defRPr>
            </a:pPr>
            <a:r>
              <a:rPr sz="2744">
                <a:solidFill>
                  <a:srgbClr val="EAEAEA"/>
                </a:solidFill>
              </a:rPr>
              <a:t>Aile planlaması, gebelik ve doğum için yeterli sağlık hizmetine ulaşabilme,</a:t>
            </a:r>
            <a:endParaRPr sz="2744">
              <a:solidFill>
                <a:srgbClr val="EAEAEA"/>
              </a:solidFill>
            </a:endParaRPr>
          </a:p>
          <a:p>
            <a:pPr lvl="0" marL="294036" indent="-294036" algn="just" defTabSz="896111">
              <a:lnSpc>
                <a:spcPct val="90000"/>
              </a:lnSpc>
              <a:spcBef>
                <a:spcPts val="600"/>
              </a:spcBef>
              <a:buChar char="♦"/>
              <a:defRPr sz="1800">
                <a:solidFill>
                  <a:srgbClr val="000000"/>
                </a:solidFill>
              </a:defRPr>
            </a:pPr>
            <a:r>
              <a:rPr sz="2744">
                <a:solidFill>
                  <a:srgbClr val="EAEAEA"/>
                </a:solidFill>
              </a:rPr>
              <a:t>Doyurucu ve güvenli bir cinsel sağlığa sahip olamak demektir </a:t>
            </a:r>
            <a:endParaRPr sz="2744">
              <a:solidFill>
                <a:srgbClr val="EAEAEA"/>
              </a:solidFill>
            </a:endParaRPr>
          </a:p>
          <a:p>
            <a:pPr lvl="0" marL="336042" indent="-336042" algn="just" defTabSz="896111">
              <a:lnSpc>
                <a:spcPct val="90000"/>
              </a:lnSpc>
              <a:spcBef>
                <a:spcPts val="400"/>
              </a:spcBef>
              <a:buSzTx/>
              <a:buNone/>
              <a:defRPr sz="1800">
                <a:solidFill>
                  <a:srgbClr val="000000"/>
                </a:solidFill>
              </a:defRPr>
            </a:pPr>
            <a:r>
              <a:rPr sz="1960">
                <a:solidFill>
                  <a:srgbClr val="FF33CC"/>
                </a:solidFill>
              </a:rPr>
              <a:t>Reproductive Health Meetings  Teheran 1968, Bucharest 1974, Mexico 1984, </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Üreme Sağlığı</a:t>
            </a:r>
          </a:p>
        </p:txBody>
      </p:sp>
      <p:sp>
        <p:nvSpPr>
          <p:cNvPr id="56" name="Shape 56"/>
          <p:cNvSpPr/>
          <p:nvPr>
            <p:ph type="body" idx="1"/>
          </p:nvPr>
        </p:nvSpPr>
        <p:spPr>
          <a:xfrm>
            <a:off x="1219200" y="1600200"/>
            <a:ext cx="7772400" cy="4495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Genel sağlık</a:t>
            </a:r>
            <a:endParaRPr sz="3200">
              <a:solidFill>
                <a:srgbClr val="EAEAEA"/>
              </a:solidFill>
            </a:endParaRPr>
          </a:p>
          <a:p>
            <a:pPr lvl="0">
              <a:lnSpc>
                <a:spcPct val="90000"/>
              </a:lnSpc>
              <a:buChar char="♦"/>
              <a:defRPr sz="1800">
                <a:solidFill>
                  <a:srgbClr val="000000"/>
                </a:solidFill>
              </a:defRPr>
            </a:pPr>
            <a:r>
              <a:rPr sz="3200">
                <a:solidFill>
                  <a:srgbClr val="EAEAEA"/>
                </a:solidFill>
              </a:rPr>
              <a:t>Üreme yeteneği</a:t>
            </a:r>
            <a:endParaRPr sz="3200">
              <a:solidFill>
                <a:srgbClr val="EAEAEA"/>
              </a:solidFill>
            </a:endParaRPr>
          </a:p>
          <a:p>
            <a:pPr lvl="0">
              <a:lnSpc>
                <a:spcPct val="90000"/>
              </a:lnSpc>
              <a:buChar char="♦"/>
              <a:defRPr sz="1800">
                <a:solidFill>
                  <a:srgbClr val="000000"/>
                </a:solidFill>
              </a:defRPr>
            </a:pPr>
            <a:r>
              <a:rPr sz="3200">
                <a:solidFill>
                  <a:srgbClr val="EAEAEA"/>
                </a:solidFill>
              </a:rPr>
              <a:t>Aile Planlaması</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Gebelikten korunma</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İnfertilite</a:t>
            </a:r>
            <a:endParaRPr sz="2800">
              <a:solidFill>
                <a:srgbClr val="EAEAEA"/>
              </a:solidFill>
            </a:endParaRPr>
          </a:p>
          <a:p>
            <a:pPr lvl="0">
              <a:lnSpc>
                <a:spcPct val="90000"/>
              </a:lnSpc>
              <a:buChar char="♦"/>
              <a:defRPr sz="1800">
                <a:solidFill>
                  <a:srgbClr val="000000"/>
                </a:solidFill>
              </a:defRPr>
            </a:pPr>
            <a:r>
              <a:rPr sz="3200">
                <a:solidFill>
                  <a:srgbClr val="EAEAEA"/>
                </a:solidFill>
              </a:rPr>
              <a:t>Cinsel Sağlık</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CYBH</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Cinsel fonksiyon bozuklukları</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Menapoz, yaşlanan erkek </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Aile Planlaması</a:t>
            </a:r>
          </a:p>
        </p:txBody>
      </p:sp>
      <p:sp>
        <p:nvSpPr>
          <p:cNvPr id="59" name="Shape 59"/>
          <p:cNvSpPr/>
          <p:nvPr>
            <p:ph type="body" idx="1"/>
          </p:nvPr>
        </p:nvSpPr>
        <p:spPr>
          <a:xfrm>
            <a:off x="1219200" y="1600200"/>
            <a:ext cx="7772400" cy="4495800"/>
          </a:xfrm>
          <a:prstGeom prst="rect">
            <a:avLst/>
          </a:prstGeom>
        </p:spPr>
        <p:txBody>
          <a:bodyPr lIns="0" tIns="0" rIns="0" bIns="0">
            <a:normAutofit fontScale="100000" lnSpcReduction="0"/>
          </a:bodyPr>
          <a:lstStyle/>
          <a:p>
            <a:pPr lvl="0" marL="300037" indent="-300037">
              <a:spcBef>
                <a:spcPts val="600"/>
              </a:spcBef>
              <a:buChar char="♦"/>
              <a:defRPr sz="1800">
                <a:solidFill>
                  <a:srgbClr val="000000"/>
                </a:solidFill>
              </a:defRPr>
            </a:pPr>
            <a:r>
              <a:rPr sz="2800">
                <a:solidFill>
                  <a:srgbClr val="EAEAEA"/>
                </a:solidFill>
              </a:rPr>
              <a:t>Aile planlaması, ailelerin </a:t>
            </a:r>
            <a:r>
              <a:rPr b="1" sz="2800">
                <a:solidFill>
                  <a:srgbClr val="FF33CC"/>
                </a:solidFill>
              </a:rPr>
              <a:t>istedikleri zaman</a:t>
            </a:r>
            <a:r>
              <a:rPr sz="2800">
                <a:solidFill>
                  <a:srgbClr val="FF33CC"/>
                </a:solidFill>
              </a:rPr>
              <a:t> ve </a:t>
            </a:r>
            <a:r>
              <a:rPr b="1" sz="2800">
                <a:solidFill>
                  <a:srgbClr val="FF33CC"/>
                </a:solidFill>
              </a:rPr>
              <a:t>istedikleri sayıda</a:t>
            </a:r>
            <a:r>
              <a:rPr sz="2800">
                <a:solidFill>
                  <a:srgbClr val="EAEAEA"/>
                </a:solidFill>
              </a:rPr>
              <a:t> çocuk sahibi olmaları demektir. Bu, ailedeki kişi sayısını sınırlandırma anlamını taşımaz, </a:t>
            </a:r>
            <a:endParaRPr sz="2800">
              <a:solidFill>
                <a:srgbClr val="EAEAEA"/>
              </a:solidFill>
            </a:endParaRPr>
          </a:p>
          <a:p>
            <a:pPr lvl="0" marL="300037" indent="-300037">
              <a:spcBef>
                <a:spcPts val="600"/>
              </a:spcBef>
              <a:buChar char="♦"/>
              <a:defRPr sz="1800">
                <a:solidFill>
                  <a:srgbClr val="000000"/>
                </a:solidFill>
              </a:defRPr>
            </a:pPr>
            <a:r>
              <a:rPr sz="2800">
                <a:solidFill>
                  <a:srgbClr val="EAEAEA"/>
                </a:solidFill>
              </a:rPr>
              <a:t>Amaç, </a:t>
            </a:r>
            <a:r>
              <a:rPr sz="2800">
                <a:solidFill>
                  <a:srgbClr val="FF33CC"/>
                </a:solidFill>
              </a:rPr>
              <a:t>anne ve doğacak çocukların sağlıklı olması</a:t>
            </a:r>
            <a:r>
              <a:rPr sz="2800">
                <a:solidFill>
                  <a:srgbClr val="EAEAEA"/>
                </a:solidFill>
              </a:rPr>
              <a:t> ve </a:t>
            </a:r>
            <a:r>
              <a:rPr sz="2800">
                <a:solidFill>
                  <a:srgbClr val="FF33CC"/>
                </a:solidFill>
              </a:rPr>
              <a:t>çocuk sahibi olmak istendiğinde gebeliğin oluşmasıdır</a:t>
            </a:r>
            <a:r>
              <a:rPr sz="2800">
                <a:solidFill>
                  <a:srgbClr val="EAEAEA"/>
                </a:solidFill>
              </a:rPr>
              <a:t>,</a:t>
            </a:r>
            <a:endParaRPr sz="2800">
              <a:solidFill>
                <a:srgbClr val="EAEAEA"/>
              </a:solidFill>
            </a:endParaRPr>
          </a:p>
          <a:p>
            <a:pPr lvl="0" marL="300037" indent="-300037">
              <a:spcBef>
                <a:spcPts val="600"/>
              </a:spcBef>
              <a:buChar char="♦"/>
              <a:defRPr sz="1800">
                <a:solidFill>
                  <a:srgbClr val="000000"/>
                </a:solidFill>
              </a:defRPr>
            </a:pPr>
            <a:r>
              <a:rPr sz="2800">
                <a:solidFill>
                  <a:srgbClr val="EAEAEA"/>
                </a:solidFill>
              </a:rPr>
              <a:t>Toplumun bireylerin haklarına saygısı, bireylerin topluma yükümlülükleri söz konusudur</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Aile Planlaması ve etik</a:t>
            </a:r>
          </a:p>
        </p:txBody>
      </p:sp>
      <p:sp>
        <p:nvSpPr>
          <p:cNvPr id="62" name="Shape 62"/>
          <p:cNvSpPr/>
          <p:nvPr>
            <p:ph type="body" idx="1"/>
          </p:nvPr>
        </p:nvSpPr>
        <p:spPr>
          <a:xfrm>
            <a:off x="1219200" y="1600200"/>
            <a:ext cx="7772400" cy="4495800"/>
          </a:xfrm>
          <a:prstGeom prst="rect">
            <a:avLst/>
          </a:prstGeom>
        </p:spPr>
        <p:txBody>
          <a:bodyPr lIns="0" tIns="0" rIns="0" bIns="0">
            <a:normAutofit fontScale="100000" lnSpcReduction="0"/>
          </a:bodyPr>
          <a:lstStyle/>
          <a:p>
            <a:pPr lvl="0" marL="300037" indent="-300037">
              <a:spcBef>
                <a:spcPts val="600"/>
              </a:spcBef>
              <a:buChar char="♦"/>
              <a:defRPr sz="1800">
                <a:solidFill>
                  <a:srgbClr val="000000"/>
                </a:solidFill>
              </a:defRPr>
            </a:pPr>
            <a:r>
              <a:rPr sz="2800">
                <a:solidFill>
                  <a:srgbClr val="EAEAEA"/>
                </a:solidFill>
              </a:rPr>
              <a:t>Hak eğer bilinmiyorsa,</a:t>
            </a:r>
            <a:endParaRPr sz="2800">
              <a:solidFill>
                <a:srgbClr val="EAEAEA"/>
              </a:solidFill>
            </a:endParaRPr>
          </a:p>
          <a:p>
            <a:pPr lvl="0" marL="300037" indent="-300037">
              <a:spcBef>
                <a:spcPts val="600"/>
              </a:spcBef>
              <a:buChar char="♦"/>
              <a:defRPr sz="1800">
                <a:solidFill>
                  <a:srgbClr val="000000"/>
                </a:solidFill>
              </a:defRPr>
            </a:pPr>
            <a:r>
              <a:rPr sz="2800">
                <a:solidFill>
                  <a:srgbClr val="EAEAEA"/>
                </a:solidFill>
              </a:rPr>
              <a:t>Sağlık sisteminde servisi yoksa,</a:t>
            </a:r>
            <a:endParaRPr sz="2800">
              <a:solidFill>
                <a:srgbClr val="EAEAEA"/>
              </a:solidFill>
            </a:endParaRPr>
          </a:p>
          <a:p>
            <a:pPr lvl="0" marL="300037" indent="-300037">
              <a:spcBef>
                <a:spcPts val="600"/>
              </a:spcBef>
              <a:buChar char="♦"/>
              <a:defRPr sz="1800">
                <a:solidFill>
                  <a:srgbClr val="000000"/>
                </a:solidFill>
              </a:defRPr>
            </a:pPr>
            <a:r>
              <a:rPr sz="2800">
                <a:solidFill>
                  <a:srgbClr val="EAEAEA"/>
                </a:solidFill>
              </a:rPr>
              <a:t>Servis varsa, ancak kısıtlamalarla veriliyorsa veya ihtiyacı karşılamaktan uzaksa,</a:t>
            </a:r>
            <a:endParaRPr sz="2800">
              <a:solidFill>
                <a:srgbClr val="EAEAEA"/>
              </a:solidFill>
            </a:endParaRPr>
          </a:p>
          <a:p>
            <a:pPr lvl="0" marL="300037" indent="-300037">
              <a:spcBef>
                <a:spcPts val="600"/>
              </a:spcBef>
              <a:buChar char="♦"/>
              <a:defRPr sz="1800">
                <a:solidFill>
                  <a:srgbClr val="000000"/>
                </a:solidFill>
              </a:defRPr>
            </a:pPr>
            <a:r>
              <a:rPr sz="2800">
                <a:solidFill>
                  <a:srgbClr val="EAEAEA"/>
                </a:solidFill>
              </a:rPr>
              <a:t>Toplum ve yönetim arasındaki kontratta yer alıyor, ancak sonradan yönetim bunu yok sayıyorsa,</a:t>
            </a:r>
            <a:endParaRPr sz="2800">
              <a:solidFill>
                <a:srgbClr val="EAEAEA"/>
              </a:solidFill>
            </a:endParaRPr>
          </a:p>
          <a:p>
            <a:pPr lvl="0">
              <a:spcBef>
                <a:spcPts val="600"/>
              </a:spcBef>
              <a:buSzTx/>
              <a:buNone/>
              <a:defRPr sz="1800">
                <a:solidFill>
                  <a:srgbClr val="000000"/>
                </a:solidFill>
              </a:defRPr>
            </a:pPr>
            <a:r>
              <a:rPr sz="2800">
                <a:solidFill>
                  <a:srgbClr val="EAEAEA"/>
                </a:solidFill>
              </a:rPr>
              <a:t>etik davranılmıyor demektir</a:t>
            </a:r>
            <a:endParaRPr sz="2800">
              <a:solidFill>
                <a:srgbClr val="EAEAEA"/>
              </a:solidFill>
            </a:endParaRPr>
          </a:p>
          <a:p>
            <a:pPr lvl="0" algn="r">
              <a:spcBef>
                <a:spcPts val="400"/>
              </a:spcBef>
              <a:buSzTx/>
              <a:buNone/>
              <a:defRPr sz="1800">
                <a:solidFill>
                  <a:srgbClr val="000000"/>
                </a:solidFill>
              </a:defRPr>
            </a:pPr>
            <a:r>
              <a:rPr>
                <a:solidFill>
                  <a:srgbClr val="FF33CC"/>
                </a:solidFill>
              </a:rPr>
              <a:t>Sai F. Politics and Ethics in Family Planning, 1993</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Aile Planlaması ve etik</a:t>
            </a:r>
          </a:p>
        </p:txBody>
      </p:sp>
      <p:sp>
        <p:nvSpPr>
          <p:cNvPr id="65" name="Shape 65"/>
          <p:cNvSpPr/>
          <p:nvPr>
            <p:ph type="body" idx="1"/>
          </p:nvPr>
        </p:nvSpPr>
        <p:spPr>
          <a:xfrm>
            <a:off x="1371600" y="1752600"/>
            <a:ext cx="7772400" cy="4876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Teşvik; (etik)</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Karar verme özgürlüğü için ortam, imkan</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Eğitim</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Kişi, ırk, cins, inanç ayırımı yapmadan, gereksinim gözetilerek</a:t>
            </a:r>
            <a:endParaRPr sz="2800">
              <a:solidFill>
                <a:srgbClr val="EAEAEA"/>
              </a:solidFill>
            </a:endParaRPr>
          </a:p>
          <a:p>
            <a:pPr lvl="0">
              <a:lnSpc>
                <a:spcPct val="90000"/>
              </a:lnSpc>
              <a:buChar char="♦"/>
              <a:defRPr sz="1800">
                <a:solidFill>
                  <a:srgbClr val="000000"/>
                </a:solidFill>
              </a:defRPr>
            </a:pPr>
            <a:r>
              <a:rPr sz="3200">
                <a:solidFill>
                  <a:srgbClr val="EAEAEA"/>
                </a:solidFill>
              </a:rPr>
              <a:t>Teşvik ; (etik değil)</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Para ödülü</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Yasal zorunluluk</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Ayırımcılık</a:t>
            </a:r>
            <a:endParaRPr sz="2800">
              <a:solidFill>
                <a:srgbClr val="EAEAEA"/>
              </a:solidFill>
            </a:endParaRPr>
          </a:p>
          <a:p>
            <a:pPr lvl="1" marL="285750" indent="171450">
              <a:lnSpc>
                <a:spcPct val="90000"/>
              </a:lnSpc>
              <a:spcBef>
                <a:spcPts val="400"/>
              </a:spcBef>
              <a:buSzTx/>
              <a:buNone/>
              <a:defRPr sz="1800">
                <a:solidFill>
                  <a:srgbClr val="000000"/>
                </a:solidFill>
              </a:defRPr>
            </a:pPr>
            <a:r>
              <a:rPr sz="2000">
                <a:solidFill>
                  <a:srgbClr val="FF33CC"/>
                </a:solidFill>
              </a:rPr>
              <a:t>                                                                      IPPF</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Aile Planlaması ve etik</a:t>
            </a:r>
          </a:p>
        </p:txBody>
      </p:sp>
      <p:sp>
        <p:nvSpPr>
          <p:cNvPr id="68" name="Shape 68"/>
          <p:cNvSpPr/>
          <p:nvPr>
            <p:ph type="body" idx="1"/>
          </p:nvPr>
        </p:nvSpPr>
        <p:spPr>
          <a:xfrm>
            <a:off x="1219200" y="1600200"/>
            <a:ext cx="7772400" cy="4495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Eş onayı</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Kadının statüsü</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Kölelik yada baskıcılık  </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Aile huzuru </a:t>
            </a:r>
            <a:endParaRPr sz="2800">
              <a:solidFill>
                <a:srgbClr val="EAEAEA"/>
              </a:solidFill>
            </a:endParaRPr>
          </a:p>
          <a:p>
            <a:pPr lvl="0">
              <a:lnSpc>
                <a:spcPct val="90000"/>
              </a:lnSpc>
              <a:buChar char="♦"/>
              <a:defRPr sz="1800">
                <a:solidFill>
                  <a:srgbClr val="000000"/>
                </a:solidFill>
              </a:defRPr>
            </a:pPr>
            <a:r>
              <a:rPr sz="3200">
                <a:solidFill>
                  <a:srgbClr val="EAEAEA"/>
                </a:solidFill>
              </a:rPr>
              <a:t>Danışmanlık ve toplumun sorumluluğu</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Eğitim, bilgilendirme</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Servis verme</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Bireyin haklarını koruma</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Toplumun yararlarını koruma</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0" name="Shape 70"/>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Aile Planlaması ve etik</a:t>
            </a:r>
          </a:p>
        </p:txBody>
      </p:sp>
      <p:sp>
        <p:nvSpPr>
          <p:cNvPr id="71" name="Shape 71"/>
          <p:cNvSpPr/>
          <p:nvPr>
            <p:ph type="body" idx="1"/>
          </p:nvPr>
        </p:nvSpPr>
        <p:spPr>
          <a:xfrm>
            <a:off x="1219200" y="1600199"/>
            <a:ext cx="7772400" cy="4953002"/>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Toplum ve bireyin yararlarını gözetme</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Yararlar harmanlanmalı</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Bireyler zorunlu kılınmamalı</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Eğitim yolu ile bireylerin topluma olan sorumlulukları hatırlamaları sağlanmalı</a:t>
            </a:r>
            <a:endParaRPr sz="2800">
              <a:solidFill>
                <a:srgbClr val="EAEAEA"/>
              </a:solidFill>
            </a:endParaRPr>
          </a:p>
          <a:p>
            <a:pPr lvl="0">
              <a:lnSpc>
                <a:spcPct val="90000"/>
              </a:lnSpc>
              <a:buChar char="♦"/>
              <a:defRPr sz="1800">
                <a:solidFill>
                  <a:srgbClr val="000000"/>
                </a:solidFill>
              </a:defRPr>
            </a:pPr>
            <a:r>
              <a:rPr sz="3200">
                <a:solidFill>
                  <a:srgbClr val="EAEAEA"/>
                </a:solidFill>
              </a:rPr>
              <a:t>Hizmette kalite</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Klinik servis</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Sosyal pazarlama</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Bireylerin gereksinimleri ve mevcut şartlara göre eğitim ve hizmet sunumu</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3" name="Shape 73"/>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İsteyerek düşükler ve etik</a:t>
            </a:r>
          </a:p>
        </p:txBody>
      </p:sp>
      <p:sp>
        <p:nvSpPr>
          <p:cNvPr id="74" name="Shape 74"/>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İsteyerek düşükler, aile planlaması yöntemi değil !</a:t>
            </a:r>
            <a:endParaRPr sz="3200">
              <a:solidFill>
                <a:srgbClr val="EAEAEA"/>
              </a:solidFill>
            </a:endParaRPr>
          </a:p>
          <a:p>
            <a:pPr lvl="0">
              <a:buChar char="♦"/>
              <a:defRPr sz="1800">
                <a:solidFill>
                  <a:srgbClr val="000000"/>
                </a:solidFill>
              </a:defRPr>
            </a:pPr>
            <a:r>
              <a:rPr sz="3200">
                <a:solidFill>
                  <a:srgbClr val="EAEAEA"/>
                </a:solidFill>
              </a:rPr>
              <a:t>Öncelikle AP yöntemleri kullanılmalı, buna rağmen oluşan istenmeyen gebeliklerde sonlandırma</a:t>
            </a:r>
            <a:endParaRPr sz="3200">
              <a:solidFill>
                <a:srgbClr val="EAEAEA"/>
              </a:solidFill>
            </a:endParaRPr>
          </a:p>
          <a:p>
            <a:pPr lvl="0">
              <a:buChar char="♦"/>
              <a:defRPr sz="1800">
                <a:solidFill>
                  <a:srgbClr val="000000"/>
                </a:solidFill>
              </a:defRPr>
            </a:pPr>
            <a:r>
              <a:rPr sz="3200">
                <a:solidFill>
                  <a:srgbClr val="EAEAEA"/>
                </a:solidFill>
              </a:rPr>
              <a:t>Halen yaşayan, var olan bireyin sağlığı, hakları ve şartları öncelikli</a:t>
            </a:r>
            <a:endParaRPr sz="3200">
              <a:solidFill>
                <a:srgbClr val="EAEAEA"/>
              </a:solidFill>
            </a:endParaRPr>
          </a:p>
          <a:p>
            <a:pPr lvl="0" algn="r">
              <a:spcBef>
                <a:spcPts val="400"/>
              </a:spcBef>
              <a:buSzTx/>
              <a:buNone/>
              <a:defRPr sz="1800">
                <a:solidFill>
                  <a:srgbClr val="000000"/>
                </a:solidFill>
              </a:defRPr>
            </a:pPr>
            <a:r>
              <a:rPr sz="2000">
                <a:solidFill>
                  <a:srgbClr val="FF33CC"/>
                </a:solidFill>
              </a:rPr>
              <a:t>Sai F. Politics and Ethics in Family Planning, 1993</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6" name="Shape 76"/>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Cinsiyet belirleme ve etik</a:t>
            </a:r>
          </a:p>
        </p:txBody>
      </p:sp>
      <p:sp>
        <p:nvSpPr>
          <p:cNvPr id="77" name="Shape 77"/>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Medikal nedenler (etik)</a:t>
            </a:r>
            <a:endParaRPr sz="3200">
              <a:solidFill>
                <a:srgbClr val="EAEAEA"/>
              </a:solidFill>
            </a:endParaRPr>
          </a:p>
          <a:p>
            <a:pPr lvl="1" marL="742950" indent="-285750">
              <a:spcBef>
                <a:spcPts val="600"/>
              </a:spcBef>
              <a:buClrTx/>
              <a:buFontTx/>
              <a:defRPr sz="1800">
                <a:solidFill>
                  <a:srgbClr val="000000"/>
                </a:solidFill>
              </a:defRPr>
            </a:pPr>
            <a:r>
              <a:rPr sz="2800">
                <a:solidFill>
                  <a:srgbClr val="EAEAEA"/>
                </a:solidFill>
              </a:rPr>
              <a:t>300 genetik hastalık X’e bağlı</a:t>
            </a:r>
            <a:endParaRPr sz="2800">
              <a:solidFill>
                <a:srgbClr val="EAEAEA"/>
              </a:solidFill>
            </a:endParaRPr>
          </a:p>
          <a:p>
            <a:pPr lvl="1" marL="742950" indent="-285750">
              <a:spcBef>
                <a:spcPts val="600"/>
              </a:spcBef>
              <a:buClrTx/>
              <a:buFontTx/>
              <a:defRPr sz="1800">
                <a:solidFill>
                  <a:srgbClr val="000000"/>
                </a:solidFill>
              </a:defRPr>
            </a:pPr>
            <a:endParaRPr sz="2800">
              <a:solidFill>
                <a:srgbClr val="EAEAEA"/>
              </a:solidFill>
            </a:endParaRPr>
          </a:p>
          <a:p>
            <a:pPr lvl="0">
              <a:buChar char="♦"/>
              <a:defRPr sz="1800">
                <a:solidFill>
                  <a:srgbClr val="000000"/>
                </a:solidFill>
              </a:defRPr>
            </a:pPr>
            <a:r>
              <a:rPr sz="3200">
                <a:solidFill>
                  <a:srgbClr val="EAEAEA"/>
                </a:solidFill>
              </a:rPr>
              <a:t>Medikal olmayan nedenler (etik değil)</a:t>
            </a:r>
            <a:endParaRPr sz="3200">
              <a:solidFill>
                <a:srgbClr val="EAEAEA"/>
              </a:solidFill>
            </a:endParaRPr>
          </a:p>
          <a:p>
            <a:pPr lvl="1" marL="742950" indent="-285750">
              <a:spcBef>
                <a:spcPts val="600"/>
              </a:spcBef>
              <a:buClrTx/>
              <a:buFontTx/>
              <a:defRPr sz="1800">
                <a:solidFill>
                  <a:srgbClr val="000000"/>
                </a:solidFill>
              </a:defRPr>
            </a:pPr>
            <a:r>
              <a:rPr sz="2800">
                <a:solidFill>
                  <a:srgbClr val="EAEAEA"/>
                </a:solidFill>
              </a:rPr>
              <a:t>Yaşamı “meta” haline getirme</a:t>
            </a:r>
            <a:endParaRPr sz="2800">
              <a:solidFill>
                <a:srgbClr val="EAEAEA"/>
              </a:solidFill>
            </a:endParaRPr>
          </a:p>
          <a:p>
            <a:pPr lvl="1" marL="742950" indent="-285750">
              <a:spcBef>
                <a:spcPts val="600"/>
              </a:spcBef>
              <a:buClrTx/>
              <a:buFontTx/>
              <a:defRPr sz="1800">
                <a:solidFill>
                  <a:srgbClr val="000000"/>
                </a:solidFill>
              </a:defRPr>
            </a:pPr>
            <a:r>
              <a:rPr sz="2800">
                <a:solidFill>
                  <a:srgbClr val="EAEAEA"/>
                </a:solidFill>
              </a:rPr>
              <a:t>Doğada yer alan cinsiyet dengesini bozma</a:t>
            </a:r>
            <a:endParaRPr sz="2800">
              <a:solidFill>
                <a:srgbClr val="EAEAEA"/>
              </a:solidFill>
            </a:endParaRPr>
          </a:p>
          <a:p>
            <a:pPr lvl="1" marL="742950" indent="-285750">
              <a:spcBef>
                <a:spcPts val="600"/>
              </a:spcBef>
              <a:buClrTx/>
              <a:buFontTx/>
              <a:defRPr sz="1800">
                <a:solidFill>
                  <a:srgbClr val="000000"/>
                </a:solidFill>
              </a:defRPr>
            </a:pPr>
            <a:r>
              <a:rPr sz="2800">
                <a:solidFill>
                  <a:srgbClr val="EAEAEA"/>
                </a:solidFill>
              </a:rPr>
              <a:t>Giderek tip ve ırk belirleme</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9" name="Shape 79"/>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a:t>
            </a:r>
          </a:p>
        </p:txBody>
      </p:sp>
      <p:sp>
        <p:nvSpPr>
          <p:cNvPr id="80" name="Shape 80"/>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Hepsinden önce bireyin otonomluğu medikal etiğin vazgeçilmez temel kurallarındandır.</a:t>
            </a:r>
            <a:endParaRPr sz="3200">
              <a:solidFill>
                <a:srgbClr val="EAEAEA"/>
              </a:solidFill>
            </a:endParaRPr>
          </a:p>
          <a:p>
            <a:pPr lvl="0">
              <a:buChar char="♦"/>
              <a:defRPr sz="1800">
                <a:solidFill>
                  <a:srgbClr val="000000"/>
                </a:solidFill>
              </a:defRPr>
            </a:pPr>
            <a:r>
              <a:rPr sz="3200">
                <a:solidFill>
                  <a:srgbClr val="EAEAEA"/>
                </a:solidFill>
              </a:rPr>
              <a:t>Hekim teknik bilir kişi olarak bilgi vermekle yükümlüdür.</a:t>
            </a:r>
            <a:endParaRPr sz="3200">
              <a:solidFill>
                <a:srgbClr val="EAEAEA"/>
              </a:solidFill>
            </a:endParaRPr>
          </a:p>
          <a:p>
            <a:pPr lvl="0">
              <a:buChar char="♦"/>
              <a:defRPr sz="1800">
                <a:solidFill>
                  <a:srgbClr val="000000"/>
                </a:solidFill>
              </a:defRPr>
            </a:pPr>
            <a:r>
              <a:rPr sz="3200">
                <a:solidFill>
                  <a:srgbClr val="EAEAEA"/>
                </a:solidFill>
              </a:rPr>
              <a:t>Sağlık hizmeti ulaşılabilir ve karşılanabilir olmalı (sadece parası olana değil ! )</a:t>
            </a:r>
            <a:endParaRPr sz="3200">
              <a:solidFill>
                <a:srgbClr val="EAEAEA"/>
              </a:solidFill>
            </a:endParaRPr>
          </a:p>
          <a:p>
            <a:pPr lvl="0" algn="r">
              <a:spcBef>
                <a:spcPts val="500"/>
              </a:spcBef>
              <a:buSzTx/>
              <a:buNone/>
              <a:defRPr sz="1800">
                <a:solidFill>
                  <a:srgbClr val="000000"/>
                </a:solidFill>
              </a:defRPr>
            </a:pPr>
            <a:r>
              <a:rPr sz="2400">
                <a:solidFill>
                  <a:srgbClr val="FF33CC"/>
                </a:solidFill>
              </a:rPr>
              <a:t>Jacobs HS, Balen AH, Infertility in practice, 1997</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0" name="Shape 30"/>
          <p:cNvSpPr/>
          <p:nvPr>
            <p:ph type="title"/>
          </p:nvPr>
        </p:nvSpPr>
        <p:spPr>
          <a:xfrm>
            <a:off x="1219200" y="1600199"/>
            <a:ext cx="7620000" cy="4572002"/>
          </a:xfrm>
          <a:prstGeom prst="rect">
            <a:avLst/>
          </a:prstGeom>
        </p:spPr>
        <p:txBody>
          <a:bodyPr lIns="0" tIns="0" rIns="0" bIns="0">
            <a:normAutofit fontScale="100000" lnSpcReduction="0"/>
          </a:bodyPr>
          <a:lstStyle/>
          <a:p>
            <a:pPr lvl="0" algn="r" defTabSz="905255">
              <a:defRPr sz="1800">
                <a:solidFill>
                  <a:srgbClr val="000000"/>
                </a:solidFill>
              </a:defRPr>
            </a:pPr>
            <a:r>
              <a:rPr b="1" i="1" sz="4356">
                <a:solidFill>
                  <a:srgbClr val="FFCC66"/>
                </a:solidFill>
              </a:rPr>
              <a:t>Karşılaştığımız problemler, onları yaratan düşünce sistemleri ile</a:t>
            </a:r>
            <a:br>
              <a:rPr b="1" i="1" sz="4356">
                <a:solidFill>
                  <a:srgbClr val="FFCC66"/>
                </a:solidFill>
              </a:rPr>
            </a:br>
            <a:r>
              <a:rPr b="1" i="1" sz="4356">
                <a:solidFill>
                  <a:srgbClr val="FFCC66"/>
                </a:solidFill>
              </a:rPr>
              <a:t> çözülemezler.</a:t>
            </a:r>
            <a:br>
              <a:rPr b="1" i="1" sz="4356">
                <a:solidFill>
                  <a:srgbClr val="FFCC66"/>
                </a:solidFill>
              </a:rPr>
            </a:br>
            <a:r>
              <a:rPr b="1" i="1" sz="4356">
                <a:solidFill>
                  <a:srgbClr val="FFCC66"/>
                </a:solidFill>
              </a:rPr>
              <a:t> </a:t>
            </a:r>
            <a:br>
              <a:rPr b="1" i="1" sz="4356">
                <a:solidFill>
                  <a:srgbClr val="FFCC66"/>
                </a:solidFill>
              </a:rPr>
            </a:br>
            <a:r>
              <a:rPr b="1" i="1" sz="4356">
                <a:solidFill>
                  <a:srgbClr val="EAEAEA"/>
                </a:solidFill>
              </a:rPr>
              <a:t>Albert Einstein</a:t>
            </a:r>
            <a:br>
              <a:rPr b="1" i="1" sz="4356">
                <a:solidFill>
                  <a:srgbClr val="EAEAEA"/>
                </a:solidFill>
              </a:rPr>
            </a:b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2" name="Shape 82"/>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a:t>
            </a:r>
          </a:p>
        </p:txBody>
      </p:sp>
      <p:sp>
        <p:nvSpPr>
          <p:cNvPr id="83" name="Shape 83"/>
          <p:cNvSpPr/>
          <p:nvPr>
            <p:ph type="body" idx="1"/>
          </p:nvPr>
        </p:nvSpPr>
        <p:spPr>
          <a:xfrm>
            <a:off x="1219200" y="1600200"/>
            <a:ext cx="7772400" cy="4495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ABD’de eşitlik ilkesinden çok hizmetin ulaşılabilirliği ve çeşitliliği gözetilmekte, kuralcılık ikinci planda kalmakta</a:t>
            </a:r>
            <a:endParaRPr sz="3200">
              <a:solidFill>
                <a:srgbClr val="EAEAEA"/>
              </a:solidFill>
            </a:endParaRPr>
          </a:p>
          <a:p>
            <a:pPr lvl="0">
              <a:lnSpc>
                <a:spcPct val="90000"/>
              </a:lnSpc>
              <a:buChar char="♦"/>
              <a:defRPr sz="1800">
                <a:solidFill>
                  <a:srgbClr val="000000"/>
                </a:solidFill>
              </a:defRPr>
            </a:pPr>
            <a:r>
              <a:rPr sz="3200">
                <a:solidFill>
                  <a:srgbClr val="EAEAEA"/>
                </a:solidFill>
              </a:rPr>
              <a:t>İngiltere’de kurallar daha ön planda</a:t>
            </a:r>
            <a:endParaRPr sz="3200">
              <a:solidFill>
                <a:srgbClr val="EAEAEA"/>
              </a:solidFill>
            </a:endParaRPr>
          </a:p>
          <a:p>
            <a:pPr lvl="0">
              <a:lnSpc>
                <a:spcPct val="90000"/>
              </a:lnSpc>
              <a:buChar char="♦"/>
              <a:defRPr sz="1800">
                <a:solidFill>
                  <a:srgbClr val="000000"/>
                </a:solidFill>
              </a:defRPr>
            </a:pPr>
            <a:r>
              <a:rPr sz="3200">
                <a:solidFill>
                  <a:srgbClr val="EAEAEA"/>
                </a:solidFill>
              </a:rPr>
              <a:t>Kimlerin üremeye hakkı vardır ?</a:t>
            </a:r>
            <a:endParaRPr sz="32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Evlilik</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Heteroseksüellik</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Homoseksüellik</a:t>
            </a:r>
            <a:endParaRPr sz="2800">
              <a:solidFill>
                <a:srgbClr val="EAEAEA"/>
              </a:solidFill>
            </a:endParaRPr>
          </a:p>
          <a:p>
            <a:pPr lvl="1" marL="742950" indent="-285750">
              <a:lnSpc>
                <a:spcPct val="90000"/>
              </a:lnSpc>
              <a:spcBef>
                <a:spcPts val="600"/>
              </a:spcBef>
              <a:buClrTx/>
              <a:buFontTx/>
              <a:defRPr sz="1800">
                <a:solidFill>
                  <a:srgbClr val="000000"/>
                </a:solidFill>
              </a:defRPr>
            </a:pPr>
            <a:r>
              <a:rPr sz="2800">
                <a:solidFill>
                  <a:srgbClr val="EAEAEA"/>
                </a:solidFill>
              </a:rPr>
              <a:t>Tek ebeveyn</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5" name="Shape 85"/>
          <p:cNvSpPr/>
          <p:nvPr>
            <p:ph type="title"/>
          </p:nvPr>
        </p:nvSpPr>
        <p:spPr>
          <a:xfrm>
            <a:off x="1371600" y="8382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a:t>
            </a:r>
          </a:p>
        </p:txBody>
      </p:sp>
      <p:sp>
        <p:nvSpPr>
          <p:cNvPr id="86" name="Shape 86"/>
          <p:cNvSpPr/>
          <p:nvPr>
            <p:ph type="body" idx="1"/>
          </p:nvPr>
        </p:nvSpPr>
        <p:spPr>
          <a:xfrm>
            <a:off x="1371600" y="2667000"/>
            <a:ext cx="7772400" cy="2209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Medikal servis mutlak bireyin yararına olmalıdır </a:t>
            </a:r>
            <a:endParaRPr sz="3200">
              <a:solidFill>
                <a:srgbClr val="EAEAEA"/>
              </a:solidFill>
            </a:endParaRPr>
          </a:p>
          <a:p>
            <a:pPr lvl="0">
              <a:buSzTx/>
              <a:buNone/>
              <a:defRPr sz="1800">
                <a:solidFill>
                  <a:srgbClr val="000000"/>
                </a:solidFill>
              </a:defRPr>
            </a:pPr>
            <a:r>
              <a:rPr sz="3200">
                <a:solidFill>
                  <a:srgbClr val="EAEAEA"/>
                </a:solidFill>
              </a:rPr>
              <a:t>Ama hangi bireyin !?...</a:t>
            </a: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8" name="Shape 88"/>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 </a:t>
            </a:r>
            <a:r>
              <a:rPr sz="2800">
                <a:solidFill>
                  <a:srgbClr val="FFCC66"/>
                </a:solidFill>
              </a:rPr>
              <a:t>Zigot, pre-embriyo birey mi?</a:t>
            </a:r>
          </a:p>
        </p:txBody>
      </p:sp>
      <p:sp>
        <p:nvSpPr>
          <p:cNvPr id="89" name="Shape 89"/>
          <p:cNvSpPr/>
          <p:nvPr>
            <p:ph type="body" idx="1"/>
          </p:nvPr>
        </p:nvSpPr>
        <p:spPr>
          <a:xfrm>
            <a:off x="1219200" y="1600200"/>
            <a:ext cx="7772400" cy="4876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Zigotların (gametlerin füzyonu ile oluşan döllenmiş yumurta) 1/3-1/4’ü doğuma kadar ulaşabiliyor</a:t>
            </a:r>
            <a:endParaRPr sz="3200">
              <a:solidFill>
                <a:srgbClr val="EAEAEA"/>
              </a:solidFill>
            </a:endParaRPr>
          </a:p>
          <a:p>
            <a:pPr lvl="0">
              <a:lnSpc>
                <a:spcPct val="90000"/>
              </a:lnSpc>
              <a:buChar char="♦"/>
              <a:defRPr sz="1800">
                <a:solidFill>
                  <a:srgbClr val="000000"/>
                </a:solidFill>
              </a:defRPr>
            </a:pPr>
            <a:r>
              <a:rPr sz="3200">
                <a:solidFill>
                  <a:srgbClr val="EAEAEA"/>
                </a:solidFill>
              </a:rPr>
              <a:t>Blastomer tabakaları farklılaşarak, döllenmeden 2 hafta sonra embriyonik aksı oluşturuyor, ki bu dönemden sonra çoğul gebelik ve mozaisizm ihtimali kalmıyor !</a:t>
            </a:r>
            <a:endParaRPr sz="3200">
              <a:solidFill>
                <a:srgbClr val="EAEAEA"/>
              </a:solidFill>
            </a:endParaRPr>
          </a:p>
          <a:p>
            <a:pPr lvl="0">
              <a:lnSpc>
                <a:spcPct val="90000"/>
              </a:lnSpc>
              <a:buChar char="♦"/>
              <a:defRPr sz="1800">
                <a:solidFill>
                  <a:srgbClr val="000000"/>
                </a:solidFill>
              </a:defRPr>
            </a:pPr>
            <a:r>
              <a:rPr sz="3200">
                <a:solidFill>
                  <a:srgbClr val="EAEAEA"/>
                </a:solidFill>
              </a:rPr>
              <a:t>Birey olma ancak pre-embriyo sonrası gerçekleşiyor !</a:t>
            </a:r>
            <a:endParaRPr sz="3200">
              <a:solidFill>
                <a:srgbClr val="EAEAEA"/>
              </a:solidFill>
            </a:endParaRPr>
          </a:p>
          <a:p>
            <a:pPr lvl="0" algn="r">
              <a:lnSpc>
                <a:spcPct val="90000"/>
              </a:lnSpc>
              <a:spcBef>
                <a:spcPts val="500"/>
              </a:spcBef>
              <a:buSzTx/>
              <a:buNone/>
              <a:defRPr sz="1800">
                <a:solidFill>
                  <a:srgbClr val="000000"/>
                </a:solidFill>
              </a:defRPr>
            </a:pPr>
            <a:r>
              <a:rPr sz="2400">
                <a:solidFill>
                  <a:srgbClr val="FF33CC"/>
                </a:solidFill>
              </a:rPr>
              <a:t>Jacobs HS, Balen AH, Infertility in practice, 1997</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1" name="Shape 91"/>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 </a:t>
            </a:r>
            <a:r>
              <a:rPr sz="2800">
                <a:solidFill>
                  <a:srgbClr val="FFCC66"/>
                </a:solidFill>
              </a:rPr>
              <a:t>Zigot, pre-embriyo birey mi?</a:t>
            </a:r>
          </a:p>
        </p:txBody>
      </p:sp>
      <p:sp>
        <p:nvSpPr>
          <p:cNvPr id="92" name="Shape 92"/>
          <p:cNvSpPr/>
          <p:nvPr>
            <p:ph type="body" idx="1"/>
          </p:nvPr>
        </p:nvSpPr>
        <p:spPr>
          <a:xfrm>
            <a:off x="1371600" y="2514600"/>
            <a:ext cx="7772400" cy="31242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Döllenme ile farklı bir genotip oluşmuştur</a:t>
            </a:r>
            <a:endParaRPr sz="3200">
              <a:solidFill>
                <a:srgbClr val="EAEAEA"/>
              </a:solidFill>
            </a:endParaRPr>
          </a:p>
          <a:p>
            <a:pPr lvl="0">
              <a:buChar char="♦"/>
              <a:defRPr sz="1800">
                <a:solidFill>
                  <a:srgbClr val="000000"/>
                </a:solidFill>
              </a:defRPr>
            </a:pPr>
            <a:r>
              <a:rPr sz="3200">
                <a:solidFill>
                  <a:srgbClr val="EAEAEA"/>
                </a:solidFill>
              </a:rPr>
              <a:t>1/3-1/4’ü de olsa bu aşamadan sonra doğuma ulaşma şansı vardır.</a:t>
            </a:r>
            <a:endParaRPr sz="3200">
              <a:solidFill>
                <a:srgbClr val="EAEAEA"/>
              </a:solidFill>
            </a:endParaRPr>
          </a:p>
          <a:p>
            <a:pPr lvl="0">
              <a:buChar char="♦"/>
              <a:defRPr sz="1800">
                <a:solidFill>
                  <a:srgbClr val="000000"/>
                </a:solidFill>
              </a:defRPr>
            </a:pPr>
            <a:r>
              <a:rPr sz="3200">
                <a:solidFill>
                  <a:srgbClr val="EAEAEA"/>
                </a:solidFill>
              </a:rPr>
              <a:t>Öyleyse zigot da pre-embriyo da bireydir !</a:t>
            </a:r>
            <a:endParaRPr sz="3200">
              <a:solidFill>
                <a:srgbClr val="EAEAEA"/>
              </a:solidFill>
            </a:endParaRPr>
          </a:p>
          <a:p>
            <a:pPr lvl="0" algn="r">
              <a:spcBef>
                <a:spcPts val="500"/>
              </a:spcBef>
              <a:buSzTx/>
              <a:buNone/>
              <a:defRPr sz="1800">
                <a:solidFill>
                  <a:srgbClr val="000000"/>
                </a:solidFill>
              </a:defRPr>
            </a:pPr>
            <a:r>
              <a:rPr sz="2400">
                <a:solidFill>
                  <a:srgbClr val="FF33CC"/>
                </a:solidFill>
              </a:rPr>
              <a:t>Jacobs HS, Balen AH, Infertility in practice, 1997</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4" name="Shape 94"/>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a:t>
            </a:r>
          </a:p>
        </p:txBody>
      </p:sp>
      <p:sp>
        <p:nvSpPr>
          <p:cNvPr id="95" name="Shape 95"/>
          <p:cNvSpPr/>
          <p:nvPr>
            <p:ph type="body" idx="1"/>
          </p:nvPr>
        </p:nvSpPr>
        <p:spPr>
          <a:xfrm>
            <a:off x="1066800" y="2209800"/>
            <a:ext cx="7772400" cy="28956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Medikal servisler bireyin zararına olamaz !</a:t>
            </a:r>
            <a:endParaRPr sz="3200">
              <a:solidFill>
                <a:srgbClr val="EAEAEA"/>
              </a:solidFill>
            </a:endParaRPr>
          </a:p>
          <a:p>
            <a:pPr lvl="0">
              <a:buChar char="♦"/>
              <a:defRPr sz="1800">
                <a:solidFill>
                  <a:srgbClr val="000000"/>
                </a:solidFill>
              </a:defRPr>
            </a:pPr>
            <a:r>
              <a:rPr sz="3200">
                <a:solidFill>
                  <a:srgbClr val="EAEAEA"/>
                </a:solidFill>
              </a:rPr>
              <a:t>İnfertilite yaşamı tehdit eden bir durum değildir, hatta hastalık değildir !</a:t>
            </a:r>
            <a:endParaRPr sz="3200">
              <a:solidFill>
                <a:srgbClr val="EAEAEA"/>
              </a:solidFill>
            </a:endParaRPr>
          </a:p>
          <a:p>
            <a:pPr lvl="0">
              <a:buChar char="♦"/>
              <a:defRPr sz="1800">
                <a:solidFill>
                  <a:srgbClr val="000000"/>
                </a:solidFill>
              </a:defRPr>
            </a:pPr>
            <a:r>
              <a:rPr sz="3200">
                <a:solidFill>
                  <a:srgbClr val="EAEAEA"/>
                </a:solidFill>
              </a:rPr>
              <a:t>Oysa düşük de olsa tedavisinin yaşam tehdit edici komplikasyonları vardır !</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7" name="Shape 97"/>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a:t>
            </a:r>
          </a:p>
        </p:txBody>
      </p:sp>
      <p:sp>
        <p:nvSpPr>
          <p:cNvPr id="98" name="Shape 98"/>
          <p:cNvSpPr/>
          <p:nvPr>
            <p:ph type="body" idx="1"/>
          </p:nvPr>
        </p:nvSpPr>
        <p:spPr>
          <a:xfrm>
            <a:off x="1219200" y="1219200"/>
            <a:ext cx="7772400" cy="4876800"/>
          </a:xfrm>
          <a:prstGeom prst="rect">
            <a:avLst/>
          </a:prstGeom>
        </p:spPr>
        <p:txBody>
          <a:bodyPr lIns="0" tIns="0" rIns="0" bIns="0">
            <a:normAutofit fontScale="100000" lnSpcReduction="0"/>
          </a:bodyPr>
          <a:lstStyle/>
          <a:p>
            <a:pPr lvl="0" algn="ctr">
              <a:lnSpc>
                <a:spcPct val="90000"/>
              </a:lnSpc>
              <a:spcBef>
                <a:spcPts val="400"/>
              </a:spcBef>
              <a:buSzTx/>
              <a:buNone/>
              <a:defRPr sz="1800">
                <a:solidFill>
                  <a:srgbClr val="000000"/>
                </a:solidFill>
              </a:defRPr>
            </a:pPr>
            <a:r>
              <a:rPr b="1" sz="2000">
                <a:solidFill>
                  <a:srgbClr val="EAEAEA"/>
                </a:solidFill>
              </a:rPr>
              <a:t>PRACTICE COMMITTEE OPINION </a:t>
            </a:r>
            <a:endParaRPr b="1" sz="2000">
              <a:solidFill>
                <a:srgbClr val="EAEAEA"/>
              </a:solidFill>
            </a:endParaRPr>
          </a:p>
          <a:p>
            <a:pPr lvl="0" algn="ctr">
              <a:lnSpc>
                <a:spcPct val="90000"/>
              </a:lnSpc>
              <a:spcBef>
                <a:spcPts val="400"/>
              </a:spcBef>
              <a:buSzTx/>
              <a:buNone/>
              <a:defRPr sz="1800">
                <a:solidFill>
                  <a:srgbClr val="000000"/>
                </a:solidFill>
              </a:defRPr>
            </a:pPr>
            <a:r>
              <a:rPr b="1" sz="2000">
                <a:solidFill>
                  <a:srgbClr val="EAEAEA"/>
                </a:solidFill>
              </a:rPr>
              <a:t>Definition of "Infertility"</a:t>
            </a:r>
            <a:endParaRPr b="1" sz="2000">
              <a:solidFill>
                <a:srgbClr val="EAEAEA"/>
              </a:solidFill>
            </a:endParaRPr>
          </a:p>
          <a:p>
            <a:pPr lvl="0" algn="ctr">
              <a:lnSpc>
                <a:spcPct val="90000"/>
              </a:lnSpc>
              <a:spcBef>
                <a:spcPts val="400"/>
              </a:spcBef>
              <a:buSzTx/>
              <a:buNone/>
              <a:defRPr sz="1800">
                <a:solidFill>
                  <a:srgbClr val="000000"/>
                </a:solidFill>
              </a:defRPr>
            </a:pPr>
            <a:r>
              <a:rPr sz="2000">
                <a:solidFill>
                  <a:srgbClr val="EAEAEA"/>
                </a:solidFill>
              </a:rPr>
              <a:t>Infertility is a disease. The duration of the failure to conceive should be twelve or more months before an investigation is undertaken unless medical history and physical findings dictate earlier evaluation and treatment. </a:t>
            </a:r>
            <a:endParaRPr sz="2000">
              <a:solidFill>
                <a:srgbClr val="EAEAEA"/>
              </a:solidFill>
            </a:endParaRPr>
          </a:p>
          <a:p>
            <a:pPr lvl="0" algn="ctr">
              <a:lnSpc>
                <a:spcPct val="90000"/>
              </a:lnSpc>
              <a:spcBef>
                <a:spcPts val="400"/>
              </a:spcBef>
              <a:buSzTx/>
              <a:buNone/>
              <a:defRPr sz="1800">
                <a:solidFill>
                  <a:srgbClr val="000000"/>
                </a:solidFill>
              </a:defRPr>
            </a:pPr>
            <a:r>
              <a:rPr sz="2000">
                <a:solidFill>
                  <a:srgbClr val="EAEAEA"/>
                </a:solidFill>
              </a:rPr>
              <a:t>“ </a:t>
            </a:r>
            <a:r>
              <a:rPr sz="2000">
                <a:solidFill>
                  <a:srgbClr val="CC99FF"/>
                </a:solidFill>
              </a:rPr>
              <a:t>Any deviation from or interruption of the normal structure or function of any part, organ, or system, or combination thereof, of the body that is manifested by a characteristic set of symptoms or signs, and whose etiology, pathology, and prognosis may be known or unknown</a:t>
            </a:r>
            <a:r>
              <a:rPr sz="2000">
                <a:solidFill>
                  <a:srgbClr val="EAEAEA"/>
                </a:solidFill>
              </a:rPr>
              <a:t>”</a:t>
            </a:r>
            <a:endParaRPr sz="2000">
              <a:solidFill>
                <a:srgbClr val="EAEAEA"/>
              </a:solidFill>
            </a:endParaRPr>
          </a:p>
          <a:p>
            <a:pPr lvl="0" algn="ctr">
              <a:lnSpc>
                <a:spcPct val="90000"/>
              </a:lnSpc>
              <a:buSzTx/>
              <a:buNone/>
              <a:defRPr sz="1800">
                <a:solidFill>
                  <a:srgbClr val="000000"/>
                </a:solidFill>
              </a:defRPr>
            </a:pPr>
            <a:endParaRPr i="1" sz="2000">
              <a:solidFill>
                <a:srgbClr val="FF33CC"/>
              </a:solidFill>
            </a:endParaRPr>
          </a:p>
          <a:p>
            <a:pPr lvl="0" algn="ctr">
              <a:lnSpc>
                <a:spcPct val="90000"/>
              </a:lnSpc>
              <a:spcBef>
                <a:spcPts val="400"/>
              </a:spcBef>
              <a:buSzTx/>
              <a:buNone/>
              <a:defRPr sz="1800">
                <a:solidFill>
                  <a:srgbClr val="000000"/>
                </a:solidFill>
              </a:defRPr>
            </a:pPr>
            <a:r>
              <a:rPr i="1" sz="2000">
                <a:solidFill>
                  <a:srgbClr val="FF33CC"/>
                </a:solidFill>
              </a:rPr>
              <a:t>Dorland's Medical Dictionary</a:t>
            </a:r>
            <a:r>
              <a:rPr sz="2000">
                <a:solidFill>
                  <a:srgbClr val="FF33CC"/>
                </a:solidFill>
              </a:rPr>
              <a:t> 1988:481</a:t>
            </a:r>
            <a:r>
              <a:rPr sz="2000">
                <a:solidFill>
                  <a:srgbClr val="EAEAEA"/>
                </a:solidFill>
              </a:rPr>
              <a:t>.</a:t>
            </a:r>
            <a:endParaRPr sz="2000">
              <a:solidFill>
                <a:srgbClr val="EAEAEA"/>
              </a:solidFill>
            </a:endParaRPr>
          </a:p>
          <a:p>
            <a:pPr lvl="0" algn="ctr">
              <a:lnSpc>
                <a:spcPct val="90000"/>
              </a:lnSpc>
              <a:buSzTx/>
              <a:buNone/>
              <a:defRPr sz="1800">
                <a:solidFill>
                  <a:srgbClr val="000000"/>
                </a:solidFill>
              </a:defRPr>
            </a:pPr>
            <a:endParaRPr sz="2000">
              <a:solidFill>
                <a:srgbClr val="EAEAEA"/>
              </a:solidFill>
            </a:endParaRPr>
          </a:p>
          <a:p>
            <a:pPr lvl="0" algn="ctr">
              <a:lnSpc>
                <a:spcPct val="90000"/>
              </a:lnSpc>
              <a:spcBef>
                <a:spcPts val="400"/>
              </a:spcBef>
              <a:buSzTx/>
              <a:buNone/>
              <a:defRPr sz="1800">
                <a:solidFill>
                  <a:srgbClr val="000000"/>
                </a:solidFill>
              </a:defRPr>
            </a:pPr>
            <a:r>
              <a:rPr sz="2000">
                <a:solidFill>
                  <a:srgbClr val="EAEAEA"/>
                </a:solidFill>
              </a:rPr>
              <a:t> Approved by the Practice Committee of the ASRM (Formerly The American Fertility Society), March 27, 1993. Approved by the Board of Directors, July 17, 1993. </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0" name="Shape 100"/>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ART etik mi ?</a:t>
            </a:r>
          </a:p>
        </p:txBody>
      </p:sp>
      <p:sp>
        <p:nvSpPr>
          <p:cNvPr id="101" name="Shape 101"/>
          <p:cNvSpPr/>
          <p:nvPr>
            <p:ph type="body" idx="1"/>
          </p:nvPr>
        </p:nvSpPr>
        <p:spPr>
          <a:xfrm>
            <a:off x="1066800" y="20574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Tedavinin sadece yaşamı tehdşt eden durumlarla sınırlanması şaçmalıktır !</a:t>
            </a:r>
            <a:endParaRPr sz="3200">
              <a:solidFill>
                <a:srgbClr val="EAEAEA"/>
              </a:solidFill>
            </a:endParaRPr>
          </a:p>
          <a:p>
            <a:pPr lvl="0">
              <a:buChar char="♦"/>
              <a:defRPr sz="1800">
                <a:solidFill>
                  <a:srgbClr val="000000"/>
                </a:solidFill>
              </a:defRPr>
            </a:pPr>
            <a:r>
              <a:rPr sz="3200">
                <a:solidFill>
                  <a:srgbClr val="EAEAEA"/>
                </a:solidFill>
              </a:rPr>
              <a:t>Sağlık hizmetlerinde asıl amaç yaşam konforunu artırmaktır.</a:t>
            </a:r>
            <a:endParaRPr sz="3200">
              <a:solidFill>
                <a:srgbClr val="EAEAEA"/>
              </a:solidFill>
            </a:endParaRPr>
          </a:p>
          <a:p>
            <a:pPr lvl="0" algn="r">
              <a:spcBef>
                <a:spcPts val="400"/>
              </a:spcBef>
              <a:buSzTx/>
              <a:buNone/>
              <a:defRPr sz="1800">
                <a:solidFill>
                  <a:srgbClr val="000000"/>
                </a:solidFill>
              </a:defRPr>
            </a:pPr>
            <a:r>
              <a:rPr sz="2000">
                <a:solidFill>
                  <a:srgbClr val="FF33CC"/>
                </a:solidFill>
              </a:rPr>
              <a:t>Jacobs HS, Balen AH, Infertility in practice, 1997</a:t>
            </a:r>
          </a:p>
        </p:txBody>
      </p:sp>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3" name="Shape 103"/>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Sperm, oosit ve embriyo bağışı</a:t>
            </a:r>
          </a:p>
        </p:txBody>
      </p:sp>
      <p:sp>
        <p:nvSpPr>
          <p:cNvPr id="104" name="Shape 104"/>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Talep giderek artmaktadır</a:t>
            </a:r>
            <a:endParaRPr sz="3200">
              <a:solidFill>
                <a:srgbClr val="EAEAEA"/>
              </a:solidFill>
            </a:endParaRPr>
          </a:p>
          <a:p>
            <a:pPr lvl="0">
              <a:buChar char="♦"/>
              <a:defRPr sz="1800">
                <a:solidFill>
                  <a:srgbClr val="000000"/>
                </a:solidFill>
              </a:defRPr>
            </a:pPr>
            <a:r>
              <a:rPr sz="3200">
                <a:solidFill>
                  <a:srgbClr val="EAEAEA"/>
                </a:solidFill>
              </a:rPr>
              <a:t>Sadece çocuk sahibi olmak değil, genetik hastalıkların önlenmesinde, tekrarlayan düşüklerde de kullanılmaktadır.</a:t>
            </a:r>
            <a:endParaRPr sz="3200">
              <a:solidFill>
                <a:srgbClr val="EAEAEA"/>
              </a:solidFill>
            </a:endParaRPr>
          </a:p>
          <a:p>
            <a:pPr lvl="0">
              <a:buChar char="♦"/>
              <a:defRPr sz="1800">
                <a:solidFill>
                  <a:srgbClr val="000000"/>
                </a:solidFill>
              </a:defRPr>
            </a:pPr>
            <a:r>
              <a:rPr sz="3200">
                <a:solidFill>
                  <a:srgbClr val="EAEAEA"/>
                </a:solidFill>
              </a:rPr>
              <a:t>Üreme hakları çerçevesinde kullanılmalıdır!</a:t>
            </a:r>
            <a:endParaRPr sz="3200">
              <a:solidFill>
                <a:srgbClr val="EAEAEA"/>
              </a:solidFill>
            </a:endParaRPr>
          </a:p>
          <a:p>
            <a:pPr lvl="0">
              <a:buChar char="♦"/>
              <a:defRPr sz="1800">
                <a:solidFill>
                  <a:srgbClr val="000000"/>
                </a:solidFill>
              </a:defRPr>
            </a:pPr>
            <a:r>
              <a:rPr sz="3200">
                <a:solidFill>
                  <a:srgbClr val="EAEAEA"/>
                </a:solidFill>
              </a:rPr>
              <a:t>Alıcı, verici ve bebeğin hakları gözetilmelidir.</a:t>
            </a:r>
            <a:endParaRPr sz="3200">
              <a:solidFill>
                <a:srgbClr val="EAEAEA"/>
              </a:solidFill>
            </a:endParaRPr>
          </a:p>
          <a:p>
            <a:pPr lvl="0" algn="r">
              <a:spcBef>
                <a:spcPts val="400"/>
              </a:spcBef>
              <a:buSzTx/>
              <a:buNone/>
              <a:defRPr sz="1800">
                <a:solidFill>
                  <a:srgbClr val="000000"/>
                </a:solidFill>
              </a:defRPr>
            </a:pPr>
            <a:r>
              <a:rPr sz="2000">
                <a:solidFill>
                  <a:srgbClr val="FF33CC"/>
                </a:solidFill>
              </a:rPr>
              <a:t>Jacobs HS, Balen AH, Infertility in practice, 1997</a:t>
            </a:r>
          </a:p>
        </p:txBody>
      </p:sp>
    </p:spTree>
  </p:cSld>
  <p:clrMapOvr>
    <a:masterClrMapping/>
  </p:clrMapOvr>
  <p:transitio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6" name="Shape 106"/>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Sperm, oosit ve embriyo bağışı</a:t>
            </a:r>
          </a:p>
        </p:txBody>
      </p:sp>
      <p:sp>
        <p:nvSpPr>
          <p:cNvPr id="107" name="Shape 107"/>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Fransa, İngiltere ve bazı ülkelerde para karşılığı değildir, tıbbi yada seyahat masrafları bile ödenmez !</a:t>
            </a:r>
            <a:endParaRPr sz="3200">
              <a:solidFill>
                <a:srgbClr val="EAEAEA"/>
              </a:solidFill>
            </a:endParaRPr>
          </a:p>
          <a:p>
            <a:pPr lvl="0">
              <a:buChar char="♦"/>
              <a:defRPr sz="1800">
                <a:solidFill>
                  <a:srgbClr val="000000"/>
                </a:solidFill>
              </a:defRPr>
            </a:pPr>
            <a:r>
              <a:rPr sz="3200">
                <a:solidFill>
                  <a:srgbClr val="EAEAEA"/>
                </a:solidFill>
              </a:rPr>
              <a:t>ABD’ de ticari bir kurumsallaşma vardır</a:t>
            </a:r>
            <a:endParaRPr sz="3200">
              <a:solidFill>
                <a:srgbClr val="EAEAEA"/>
              </a:solidFill>
            </a:endParaRPr>
          </a:p>
          <a:p>
            <a:pPr lvl="0">
              <a:buChar char="♦"/>
              <a:defRPr sz="1800">
                <a:solidFill>
                  <a:srgbClr val="000000"/>
                </a:solidFill>
              </a:defRPr>
            </a:pPr>
            <a:r>
              <a:rPr sz="3200">
                <a:solidFill>
                  <a:srgbClr val="EAEAEA"/>
                </a:solidFill>
              </a:rPr>
              <a:t>Bağış için ödeme yapılması embriyo yada zigotu meta haline getirir, etik değildir.</a:t>
            </a:r>
            <a:endParaRPr sz="3200">
              <a:solidFill>
                <a:srgbClr val="EAEAEA"/>
              </a:solidFill>
            </a:endParaRPr>
          </a:p>
          <a:p>
            <a:pPr lvl="0" algn="r">
              <a:spcBef>
                <a:spcPts val="400"/>
              </a:spcBef>
              <a:buSzTx/>
              <a:buNone/>
              <a:defRPr sz="1800">
                <a:solidFill>
                  <a:srgbClr val="000000"/>
                </a:solidFill>
              </a:defRPr>
            </a:pPr>
            <a:r>
              <a:rPr sz="2000">
                <a:solidFill>
                  <a:srgbClr val="FF33CC"/>
                </a:solidFill>
              </a:rPr>
              <a:t>Jacobs HS, Balen AH, Infertility in practice, 1997</a:t>
            </a:r>
          </a:p>
        </p:txBody>
      </p:sp>
    </p:spTree>
  </p:cSld>
  <p:clrMapOvr>
    <a:masterClrMapping/>
  </p:clrMapOvr>
  <p:transitio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9" name="Shape 109"/>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Fetal redüksyon</a:t>
            </a:r>
          </a:p>
        </p:txBody>
      </p:sp>
      <p:sp>
        <p:nvSpPr>
          <p:cNvPr id="110" name="Shape 110"/>
          <p:cNvSpPr/>
          <p:nvPr>
            <p:ph type="body" idx="1"/>
          </p:nvPr>
        </p:nvSpPr>
        <p:spPr>
          <a:xfrm>
            <a:off x="1219200" y="1600200"/>
            <a:ext cx="7772400" cy="4495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İlk üç ayda yapılır, gebelik kaybı % 8-9</a:t>
            </a:r>
            <a:endParaRPr sz="3200">
              <a:solidFill>
                <a:srgbClr val="EAEAEA"/>
              </a:solidFill>
            </a:endParaRPr>
          </a:p>
          <a:p>
            <a:pPr lvl="0">
              <a:lnSpc>
                <a:spcPct val="90000"/>
              </a:lnSpc>
              <a:buChar char="♦"/>
              <a:defRPr sz="1800">
                <a:solidFill>
                  <a:srgbClr val="000000"/>
                </a:solidFill>
              </a:defRPr>
            </a:pPr>
            <a:r>
              <a:rPr sz="3200">
                <a:solidFill>
                  <a:srgbClr val="EAEAEA"/>
                </a:solidFill>
              </a:rPr>
              <a:t>Dördüz gebeliklerde perinatal sonucu iyileştirdiği kesin</a:t>
            </a:r>
            <a:endParaRPr sz="3200">
              <a:solidFill>
                <a:srgbClr val="EAEAEA"/>
              </a:solidFill>
            </a:endParaRPr>
          </a:p>
          <a:p>
            <a:pPr lvl="0">
              <a:lnSpc>
                <a:spcPct val="90000"/>
              </a:lnSpc>
              <a:buChar char="♦"/>
              <a:defRPr sz="1800">
                <a:solidFill>
                  <a:srgbClr val="000000"/>
                </a:solidFill>
              </a:defRPr>
            </a:pPr>
            <a:r>
              <a:rPr sz="3200">
                <a:solidFill>
                  <a:srgbClr val="EAEAEA"/>
                </a:solidFill>
              </a:rPr>
              <a:t>Amaç, bebeklerin bir kısmının yaşatılması</a:t>
            </a:r>
            <a:endParaRPr sz="3200">
              <a:solidFill>
                <a:srgbClr val="EAEAEA"/>
              </a:solidFill>
            </a:endParaRPr>
          </a:p>
          <a:p>
            <a:pPr lvl="0">
              <a:lnSpc>
                <a:spcPct val="90000"/>
              </a:lnSpc>
              <a:buChar char="♦"/>
              <a:defRPr sz="1800">
                <a:solidFill>
                  <a:srgbClr val="000000"/>
                </a:solidFill>
              </a:defRPr>
            </a:pPr>
            <a:r>
              <a:rPr sz="3200">
                <a:solidFill>
                  <a:srgbClr val="EAEAEA"/>
                </a:solidFill>
              </a:rPr>
              <a:t>İsteğe bağlı düşük gibi düşünülmeli (İngilterede 400/gün)</a:t>
            </a:r>
            <a:endParaRPr sz="3200">
              <a:solidFill>
                <a:srgbClr val="EAEAEA"/>
              </a:solidFill>
            </a:endParaRPr>
          </a:p>
          <a:p>
            <a:pPr lvl="0">
              <a:lnSpc>
                <a:spcPct val="90000"/>
              </a:lnSpc>
              <a:buChar char="♦"/>
              <a:defRPr sz="1800">
                <a:solidFill>
                  <a:srgbClr val="000000"/>
                </a:solidFill>
              </a:defRPr>
            </a:pPr>
            <a:r>
              <a:rPr sz="3200">
                <a:solidFill>
                  <a:srgbClr val="EAEAEA"/>
                </a:solidFill>
              </a:rPr>
              <a:t>Esasen transfer edilen embriyo sayısı azaltılmalı ! Etik olmayan fazla sayıda tranfer !?</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body" idx="1"/>
          </p:nvPr>
        </p:nvSpPr>
        <p:spPr>
          <a:xfrm>
            <a:off x="1219200" y="1600200"/>
            <a:ext cx="7772400" cy="4495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rPr>
              <a:t>Hiç birimiz etisist değiliz, ancak hepimiz her gün insanların sağlığı ile ilgili  bir çok kararlar alıp uyguluyoruz,</a:t>
            </a:r>
            <a:endParaRPr sz="3200">
              <a:solidFill>
                <a:srgbClr val="EAEAEA"/>
              </a:solidFill>
            </a:endParaRPr>
          </a:p>
          <a:p>
            <a:pPr lvl="0">
              <a:lnSpc>
                <a:spcPct val="90000"/>
              </a:lnSpc>
              <a:buChar char="♦"/>
              <a:defRPr sz="1800">
                <a:solidFill>
                  <a:srgbClr val="000000"/>
                </a:solidFill>
              </a:defRPr>
            </a:pPr>
            <a:r>
              <a:rPr sz="3200">
                <a:solidFill>
                  <a:srgbClr val="EAEAEA"/>
                </a:solidFill>
              </a:rPr>
              <a:t>Bu kararlar ve uygulamalar bireyleri, toplumu hem günümüzde hem de gelecekte etkiliyor,</a:t>
            </a:r>
            <a:endParaRPr sz="3200">
              <a:solidFill>
                <a:srgbClr val="EAEAEA"/>
              </a:solidFill>
            </a:endParaRPr>
          </a:p>
          <a:p>
            <a:pPr lvl="0">
              <a:lnSpc>
                <a:spcPct val="90000"/>
              </a:lnSpc>
              <a:buChar char="♦"/>
              <a:defRPr sz="1800">
                <a:solidFill>
                  <a:srgbClr val="000000"/>
                </a:solidFill>
              </a:defRPr>
            </a:pPr>
            <a:r>
              <a:rPr sz="3200">
                <a:solidFill>
                  <a:srgbClr val="EAEAEA"/>
                </a:solidFill>
              </a:rPr>
              <a:t>İşte bu nedenle yaptığımız işin etik yönlerini bilmek ve bu konuda kafa yormak zorundayız !... </a:t>
            </a:r>
          </a:p>
        </p:txBody>
      </p:sp>
    </p:spTree>
  </p:cSld>
  <p:clrMapOvr>
    <a:masterClrMapping/>
  </p:clrMapOvr>
  <p:transitio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2" name="Shape 112"/>
          <p:cNvSpPr/>
          <p:nvPr>
            <p:ph type="title"/>
          </p:nvPr>
        </p:nvSpPr>
        <p:spPr>
          <a:xfrm>
            <a:off x="1219200" y="304800"/>
            <a:ext cx="7772400" cy="16764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Yaş ART’de etik açıdan önemli mi?</a:t>
            </a:r>
          </a:p>
        </p:txBody>
      </p:sp>
      <p:sp>
        <p:nvSpPr>
          <p:cNvPr id="113" name="Shape 113"/>
          <p:cNvSpPr/>
          <p:nvPr>
            <p:ph type="body" idx="1"/>
          </p:nvPr>
        </p:nvSpPr>
        <p:spPr>
          <a:xfrm>
            <a:off x="1066800" y="2362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40 yaş üzerinde IVF ile bebek sahibi olma oranı % 1-3 !</a:t>
            </a:r>
            <a:endParaRPr sz="3200">
              <a:solidFill>
                <a:srgbClr val="EAEAEA"/>
              </a:solidFill>
            </a:endParaRPr>
          </a:p>
          <a:p>
            <a:pPr lvl="0">
              <a:buChar char="♦"/>
              <a:defRPr sz="1800">
                <a:solidFill>
                  <a:srgbClr val="000000"/>
                </a:solidFill>
              </a:defRPr>
            </a:pPr>
            <a:r>
              <a:rPr sz="3200">
                <a:solidFill>
                  <a:srgbClr val="EAEAEA"/>
                </a:solidFill>
              </a:rPr>
              <a:t>Yumurta bağışı ile genmelik ve bebek sahibi olma artıyor</a:t>
            </a:r>
            <a:endParaRPr sz="3200">
              <a:solidFill>
                <a:srgbClr val="EAEAEA"/>
              </a:solidFill>
            </a:endParaRPr>
          </a:p>
          <a:p>
            <a:pPr lvl="0">
              <a:buChar char="♦"/>
              <a:defRPr sz="1800">
                <a:solidFill>
                  <a:srgbClr val="000000"/>
                </a:solidFill>
              </a:defRPr>
            </a:pPr>
            <a:r>
              <a:rPr sz="3200">
                <a:solidFill>
                  <a:srgbClr val="EAEAEA"/>
                </a:solidFill>
              </a:rPr>
              <a:t>Doğan bebek acaba daha genç bir ebeveynde olsaydı daha mı iyi olurdu ?</a:t>
            </a:r>
          </a:p>
        </p:txBody>
      </p:sp>
    </p:spTree>
  </p:cSld>
  <p:clrMapOvr>
    <a:masterClrMapping/>
  </p:clrMapOvr>
  <p:transitio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5" name="Shape 115"/>
          <p:cNvSpPr/>
          <p:nvPr>
            <p:ph type="title"/>
          </p:nvPr>
        </p:nvSpPr>
        <p:spPr>
          <a:xfrm>
            <a:off x="1371600" y="1066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Surrogacy ( kiralık (?) anne )</a:t>
            </a:r>
          </a:p>
        </p:txBody>
      </p:sp>
      <p:sp>
        <p:nvSpPr>
          <p:cNvPr id="116" name="Shape 116"/>
          <p:cNvSpPr/>
          <p:nvPr>
            <p:ph type="body" idx="1"/>
          </p:nvPr>
        </p:nvSpPr>
        <p:spPr>
          <a:xfrm>
            <a:off x="1371600" y="2667000"/>
            <a:ext cx="7772400" cy="2286001"/>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Bebek kimin sorusu sıkça soruluyor </a:t>
            </a:r>
            <a:endParaRPr sz="3200">
              <a:solidFill>
                <a:srgbClr val="EAEAEA"/>
              </a:solidFill>
            </a:endParaRPr>
          </a:p>
          <a:p>
            <a:pPr lvl="0">
              <a:buChar char="♦"/>
              <a:defRPr sz="1800">
                <a:solidFill>
                  <a:srgbClr val="000000"/>
                </a:solidFill>
              </a:defRPr>
            </a:pPr>
            <a:r>
              <a:rPr sz="3200">
                <a:solidFill>
                  <a:srgbClr val="EAEAEA"/>
                </a:solidFill>
              </a:rPr>
              <a:t>Genetik annelik mi, biyolojik annelik mi ?</a:t>
            </a:r>
            <a:endParaRPr sz="3200">
              <a:solidFill>
                <a:srgbClr val="EAEAEA"/>
              </a:solidFill>
            </a:endParaRPr>
          </a:p>
          <a:p>
            <a:pPr lvl="0">
              <a:buChar char="♦"/>
              <a:defRPr sz="1800">
                <a:solidFill>
                  <a:srgbClr val="000000"/>
                </a:solidFill>
              </a:defRPr>
            </a:pPr>
            <a:r>
              <a:rPr sz="3200">
                <a:solidFill>
                  <a:srgbClr val="EAEAEA"/>
                </a:solidFill>
              </a:rPr>
              <a:t>Süt annelik gibi mi yorumlanmalı ?</a:t>
            </a:r>
          </a:p>
        </p:txBody>
      </p:sp>
    </p:spTree>
  </p:cSld>
  <p:clrMapOvr>
    <a:masterClrMapping/>
  </p:clrMapOvr>
  <p:transitio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8" name="Shape 118"/>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Geleceğin sorunları</a:t>
            </a:r>
          </a:p>
        </p:txBody>
      </p:sp>
      <p:sp>
        <p:nvSpPr>
          <p:cNvPr id="119" name="Shape 119"/>
          <p:cNvSpPr/>
          <p:nvPr>
            <p:ph type="body" idx="1"/>
          </p:nvPr>
        </p:nvSpPr>
        <p:spPr>
          <a:xfrm>
            <a:off x="1066800" y="17526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PGD , nereye kadar ?</a:t>
            </a:r>
            <a:endParaRPr sz="3200">
              <a:solidFill>
                <a:srgbClr val="EAEAEA"/>
              </a:solidFill>
            </a:endParaRPr>
          </a:p>
          <a:p>
            <a:pPr lvl="0">
              <a:buChar char="♦"/>
              <a:defRPr sz="1800">
                <a:solidFill>
                  <a:srgbClr val="000000"/>
                </a:solidFill>
              </a:defRPr>
            </a:pPr>
            <a:r>
              <a:rPr sz="3200">
                <a:solidFill>
                  <a:srgbClr val="EAEAEA"/>
                </a:solidFill>
              </a:rPr>
              <a:t>HIV ile enfekte kadının gebelik istemi ?</a:t>
            </a:r>
            <a:endParaRPr sz="3200">
              <a:solidFill>
                <a:srgbClr val="EAEAEA"/>
              </a:solidFill>
            </a:endParaRPr>
          </a:p>
          <a:p>
            <a:pPr lvl="0">
              <a:buChar char="♦"/>
              <a:defRPr sz="1800">
                <a:solidFill>
                  <a:srgbClr val="000000"/>
                </a:solidFill>
              </a:defRPr>
            </a:pPr>
            <a:r>
              <a:rPr sz="3200">
                <a:solidFill>
                  <a:srgbClr val="EAEAEA"/>
                </a:solidFill>
              </a:rPr>
              <a:t>Ölmüş kocasının spermleri ile gebe kalma istemi ?</a:t>
            </a:r>
            <a:endParaRPr sz="3200">
              <a:solidFill>
                <a:srgbClr val="EAEAEA"/>
              </a:solidFill>
            </a:endParaRPr>
          </a:p>
          <a:p>
            <a:pPr lvl="0">
              <a:buChar char="♦"/>
              <a:defRPr sz="1800">
                <a:solidFill>
                  <a:srgbClr val="000000"/>
                </a:solidFill>
              </a:defRPr>
            </a:pPr>
            <a:r>
              <a:rPr sz="3200">
                <a:solidFill>
                  <a:srgbClr val="EAEAEA"/>
                </a:solidFill>
              </a:rPr>
              <a:t>Embriyolar ve gametler kimin, kim kontrol etmeli ?</a:t>
            </a:r>
          </a:p>
        </p:txBody>
      </p:sp>
    </p:spTree>
  </p:cSld>
  <p:clrMapOvr>
    <a:masterClrMapping/>
  </p:clrMapOvr>
  <p:transition spd="med" advClick="1"/>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Shape 121"/>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Ülkemiz ve ART hizmetleri</a:t>
            </a:r>
          </a:p>
        </p:txBody>
      </p:sp>
      <p:sp>
        <p:nvSpPr>
          <p:cNvPr id="122" name="Shape 122"/>
          <p:cNvSpPr/>
          <p:nvPr>
            <p:ph type="body" idx="1"/>
          </p:nvPr>
        </p:nvSpPr>
        <p:spPr>
          <a:xfrm>
            <a:off x="1066800" y="2362200"/>
            <a:ext cx="7772400" cy="28956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Ulaşılamayan 50-60 bin siklus</a:t>
            </a:r>
            <a:endParaRPr sz="3200">
              <a:solidFill>
                <a:srgbClr val="EAEAEA"/>
              </a:solidFill>
            </a:endParaRPr>
          </a:p>
          <a:p>
            <a:pPr lvl="0">
              <a:buChar char="♦"/>
              <a:defRPr sz="1800">
                <a:solidFill>
                  <a:srgbClr val="000000"/>
                </a:solidFill>
              </a:defRPr>
            </a:pPr>
            <a:r>
              <a:rPr sz="3200">
                <a:solidFill>
                  <a:srgbClr val="EAEAEA"/>
                </a:solidFill>
              </a:rPr>
              <a:t>Sağlık sigortası kapsamında değil (kısmen)</a:t>
            </a:r>
            <a:endParaRPr sz="3200">
              <a:solidFill>
                <a:srgbClr val="EAEAEA"/>
              </a:solidFill>
            </a:endParaRPr>
          </a:p>
          <a:p>
            <a:pPr lvl="0">
              <a:buChar char="♦"/>
              <a:defRPr sz="1800">
                <a:solidFill>
                  <a:srgbClr val="000000"/>
                </a:solidFill>
              </a:defRPr>
            </a:pPr>
            <a:r>
              <a:rPr sz="3200">
                <a:solidFill>
                  <a:srgbClr val="EAEAEA"/>
                </a:solidFill>
              </a:rPr>
              <a:t>Ulaşılabilirliği tartışmalı</a:t>
            </a:r>
            <a:endParaRPr sz="3200">
              <a:solidFill>
                <a:srgbClr val="EAEAEA"/>
              </a:solidFill>
            </a:endParaRPr>
          </a:p>
          <a:p>
            <a:pPr lvl="0">
              <a:buChar char="♦"/>
              <a:defRPr sz="1800">
                <a:solidFill>
                  <a:srgbClr val="000000"/>
                </a:solidFill>
              </a:defRPr>
            </a:pPr>
            <a:r>
              <a:rPr sz="3200">
                <a:solidFill>
                  <a:srgbClr val="EAEAEA"/>
                </a:solidFill>
              </a:rPr>
              <a:t>Ticari kaygılar giderek ön plana çıkıyor</a:t>
            </a:r>
          </a:p>
        </p:txBody>
      </p:sp>
    </p:spTree>
  </p:cSld>
  <p:clrMapOvr>
    <a:masterClrMapping/>
  </p:clrMapOvr>
  <p:transition spd="med" advClick="1"/>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4" name="Shape 124"/>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Menapoz ve Osteoporoz da etik</a:t>
            </a:r>
          </a:p>
        </p:txBody>
      </p:sp>
      <p:sp>
        <p:nvSpPr>
          <p:cNvPr id="125" name="Shape 125"/>
          <p:cNvSpPr/>
          <p:nvPr>
            <p:ph type="body" idx="1"/>
          </p:nvPr>
        </p:nvSpPr>
        <p:spPr>
          <a:xfrm>
            <a:off x="1371600" y="2057400"/>
            <a:ext cx="7772400" cy="31242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Yararları kanıtlanmış tedavi verilmeli</a:t>
            </a:r>
            <a:endParaRPr sz="3200">
              <a:solidFill>
                <a:srgbClr val="EAEAEA"/>
              </a:solidFill>
            </a:endParaRPr>
          </a:p>
          <a:p>
            <a:pPr lvl="0">
              <a:buChar char="♦"/>
              <a:defRPr sz="1800">
                <a:solidFill>
                  <a:srgbClr val="000000"/>
                </a:solidFill>
              </a:defRPr>
            </a:pPr>
            <a:r>
              <a:rPr sz="3200">
                <a:solidFill>
                  <a:srgbClr val="EAEAEA"/>
                </a:solidFill>
              </a:rPr>
              <a:t>Yarar zarar kıyaslaması ve mutlak hasta bilgilendirmesi yapılarak, tedavi kişiselleştirilmeli</a:t>
            </a:r>
            <a:endParaRPr sz="3200">
              <a:solidFill>
                <a:srgbClr val="EAEAEA"/>
              </a:solidFill>
            </a:endParaRPr>
          </a:p>
          <a:p>
            <a:pPr lvl="0">
              <a:buChar char="♦"/>
              <a:defRPr sz="1800">
                <a:solidFill>
                  <a:srgbClr val="000000"/>
                </a:solidFill>
              </a:defRPr>
            </a:pPr>
            <a:r>
              <a:rPr sz="3200">
                <a:solidFill>
                  <a:srgbClr val="EAEAEA"/>
                </a:solidFill>
              </a:rPr>
              <a:t>Kararı hasta vermeli !</a:t>
            </a:r>
          </a:p>
        </p:txBody>
      </p:sp>
    </p:spTree>
  </p:cSld>
  <p:clrMapOvr>
    <a:masterClrMapping/>
  </p:clrMapOvr>
  <p:transition spd="med" advClick="1"/>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7" name="Shape 127"/>
          <p:cNvSpPr/>
          <p:nvPr>
            <p:ph type="title"/>
          </p:nvPr>
        </p:nvSpPr>
        <p:spPr>
          <a:xfrm>
            <a:off x="1219200" y="304800"/>
            <a:ext cx="7772400" cy="16002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Üreme sağlığı açısından kadın ve erkek eşit hizmet mi almalı ?</a:t>
            </a:r>
          </a:p>
        </p:txBody>
      </p:sp>
      <p:sp>
        <p:nvSpPr>
          <p:cNvPr id="128" name="Shape 128"/>
          <p:cNvSpPr/>
          <p:nvPr>
            <p:ph type="body" idx="1"/>
          </p:nvPr>
        </p:nvSpPr>
        <p:spPr>
          <a:xfrm>
            <a:off x="1219200" y="2133600"/>
            <a:ext cx="7772400" cy="3962400"/>
          </a:xfrm>
          <a:prstGeom prst="rect">
            <a:avLst/>
          </a:prstGeom>
        </p:spPr>
        <p:txBody>
          <a:bodyPr lIns="0" tIns="0" rIns="0" bIns="0">
            <a:normAutofit fontScale="100000" lnSpcReduction="0"/>
          </a:bodyPr>
          <a:lstStyle>
            <a:lvl1pPr marL="300037" indent="-300037" algn="just">
              <a:spcBef>
                <a:spcPts val="600"/>
              </a:spcBef>
              <a:buChar char="♦"/>
              <a:defRPr sz="2800">
                <a:latin typeface="Arial"/>
                <a:ea typeface="Arial"/>
                <a:cs typeface="Arial"/>
                <a:sym typeface="Arial"/>
              </a:defRPr>
            </a:lvl1pPr>
          </a:lstStyle>
          <a:p>
            <a:pPr lvl="0">
              <a:defRPr sz="1800">
                <a:solidFill>
                  <a:srgbClr val="000000"/>
                </a:solidFill>
              </a:defRPr>
            </a:pPr>
            <a:r>
              <a:rPr sz="2800">
                <a:solidFill>
                  <a:srgbClr val="EAEAEA"/>
                </a:solidFill>
              </a:rPr>
              <a:t> Toplumu oluşturan her birey gibi onlarında temel hak ve özgürlüklerden eksiksiz yararlanmaları gerektiği gerçeği, Türkiye Cumhuriyeti’nin kurucusu, önderimiz Mustafa Kemal ATATÜRK’ün eşsiz öngörüsü ile henüz dünya’da bile yeni yeni konuşulurken, bizim ülkemizde bu konu ile ilgili yasalar birbiri peşi sıra yürürlüğe konmuş </a:t>
            </a:r>
          </a:p>
        </p:txBody>
      </p:sp>
    </p:spTree>
  </p:cSld>
  <p:clrMapOvr>
    <a:masterClrMapping/>
  </p:clrMapOvr>
  <p:transition spd="med" advClick="1"/>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0" name="Shape 130"/>
          <p:cNvSpPr/>
          <p:nvPr>
            <p:ph type="title"/>
          </p:nvPr>
        </p:nvSpPr>
        <p:spPr>
          <a:xfrm>
            <a:off x="1219200" y="304800"/>
            <a:ext cx="7772400" cy="1206500"/>
          </a:xfrm>
          <a:prstGeom prst="rect">
            <a:avLst/>
          </a:prstGeom>
        </p:spPr>
        <p:txBody>
          <a:bodyPr lIns="0" tIns="0" rIns="0" bIns="0">
            <a:normAutofit fontScale="100000" lnSpcReduction="0"/>
          </a:bodyPr>
          <a:lstStyle>
            <a:lvl1pPr defTabSz="795527">
              <a:defRPr sz="3828"/>
            </a:lvl1pPr>
          </a:lstStyle>
          <a:p>
            <a:pPr lvl="0">
              <a:defRPr sz="1800">
                <a:solidFill>
                  <a:srgbClr val="000000"/>
                </a:solidFill>
              </a:defRPr>
            </a:pPr>
            <a:r>
              <a:rPr sz="3828">
                <a:solidFill>
                  <a:srgbClr val="FFCC66"/>
                </a:solidFill>
              </a:rPr>
              <a:t>Üreme sağlığı açısından kadın ve erkek eşit hizmet mi almalı ?</a:t>
            </a:r>
          </a:p>
        </p:txBody>
      </p:sp>
      <p:sp>
        <p:nvSpPr>
          <p:cNvPr id="131" name="Shape 131"/>
          <p:cNvSpPr/>
          <p:nvPr>
            <p:ph type="body" idx="1"/>
          </p:nvPr>
        </p:nvSpPr>
        <p:spPr>
          <a:xfrm>
            <a:off x="990600" y="1828800"/>
            <a:ext cx="7772400" cy="4495800"/>
          </a:xfrm>
          <a:prstGeom prst="rect">
            <a:avLst/>
          </a:prstGeom>
        </p:spPr>
        <p:txBody>
          <a:bodyPr lIns="0" tIns="0" rIns="0" bIns="0">
            <a:normAutofit fontScale="100000" lnSpcReduction="0"/>
          </a:bodyPr>
          <a:lstStyle/>
          <a:p>
            <a:pPr lvl="0" marL="300037" indent="-300037" algn="just">
              <a:lnSpc>
                <a:spcPct val="90000"/>
              </a:lnSpc>
              <a:spcBef>
                <a:spcPts val="600"/>
              </a:spcBef>
              <a:buChar char="♦"/>
              <a:defRPr sz="1800">
                <a:solidFill>
                  <a:srgbClr val="000000"/>
                </a:solidFill>
              </a:defRPr>
            </a:pPr>
            <a:r>
              <a:rPr sz="2800">
                <a:solidFill>
                  <a:srgbClr val="EAEAEA"/>
                </a:solidFill>
                <a:latin typeface="Arial"/>
                <a:ea typeface="Arial"/>
                <a:cs typeface="Arial"/>
                <a:sym typeface="Arial"/>
              </a:rPr>
              <a:t>Kadın sağlığı temel insan hak ve özgürlüklerinden ayrı tutulamaz. Kadının sağlıklı olması yalnız kadınlar için değil, insanın gelişimi ve tüm toplumlar için vazgeçilmezdir.</a:t>
            </a:r>
            <a:endParaRPr sz="2800">
              <a:solidFill>
                <a:srgbClr val="EAEAEA"/>
              </a:solidFill>
              <a:latin typeface="Century Gothic"/>
              <a:ea typeface="Century Gothic"/>
              <a:cs typeface="Century Gothic"/>
              <a:sym typeface="Century Gothic"/>
            </a:endParaRPr>
          </a:p>
          <a:p>
            <a:pPr lvl="0" marL="300037" indent="-300037" algn="just">
              <a:lnSpc>
                <a:spcPct val="90000"/>
              </a:lnSpc>
              <a:spcBef>
                <a:spcPts val="600"/>
              </a:spcBef>
              <a:buChar char="♦"/>
              <a:defRPr sz="1800">
                <a:solidFill>
                  <a:srgbClr val="000000"/>
                </a:solidFill>
              </a:defRPr>
            </a:pPr>
            <a:r>
              <a:rPr sz="2800">
                <a:solidFill>
                  <a:srgbClr val="EAEAEA"/>
                </a:solidFill>
                <a:latin typeface="Arial"/>
                <a:ea typeface="Arial"/>
                <a:cs typeface="Arial"/>
                <a:sym typeface="Arial"/>
              </a:rPr>
              <a:t>Geniş bir açıdan bakıldığında son yıllarda  dünya,  insanın gelişimi için çabalarını doğan çocukların yaşatılması üzerine yoğunlaştırmış, hatta bebek ölüm hızlarının düşük olması en önemli gelişmişlik göstergelerinden biri olmuştur.</a:t>
            </a:r>
          </a:p>
        </p:txBody>
      </p:sp>
    </p:spTree>
  </p:cSld>
  <p:clrMapOvr>
    <a:masterClrMapping/>
  </p:clrMapOvr>
  <p:transition spd="med" advClick="1"/>
</p:sld>
</file>

<file path=ppt/slides/slide3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3" name="Shape 133"/>
          <p:cNvSpPr/>
          <p:nvPr>
            <p:ph type="title"/>
          </p:nvPr>
        </p:nvSpPr>
        <p:spPr>
          <a:xfrm>
            <a:off x="1219200" y="304800"/>
            <a:ext cx="7772400" cy="1206500"/>
          </a:xfrm>
          <a:prstGeom prst="rect">
            <a:avLst/>
          </a:prstGeom>
        </p:spPr>
        <p:txBody>
          <a:bodyPr lIns="0" tIns="0" rIns="0" bIns="0">
            <a:normAutofit fontScale="100000" lnSpcReduction="0"/>
          </a:bodyPr>
          <a:lstStyle>
            <a:lvl1pPr defTabSz="795527">
              <a:defRPr sz="3828"/>
            </a:lvl1pPr>
          </a:lstStyle>
          <a:p>
            <a:pPr lvl="0">
              <a:defRPr sz="1800">
                <a:solidFill>
                  <a:srgbClr val="000000"/>
                </a:solidFill>
              </a:defRPr>
            </a:pPr>
            <a:r>
              <a:rPr sz="3828">
                <a:solidFill>
                  <a:srgbClr val="FFCC66"/>
                </a:solidFill>
              </a:rPr>
              <a:t>Üreme sağlığı açısından kadın ve erkek eşit hizmet mi almalı ?</a:t>
            </a:r>
          </a:p>
        </p:txBody>
      </p:sp>
      <p:sp>
        <p:nvSpPr>
          <p:cNvPr id="134" name="Shape 134"/>
          <p:cNvSpPr/>
          <p:nvPr>
            <p:ph type="body" idx="1"/>
          </p:nvPr>
        </p:nvSpPr>
        <p:spPr>
          <a:xfrm>
            <a:off x="990600" y="2362200"/>
            <a:ext cx="7772400" cy="4495800"/>
          </a:xfrm>
          <a:prstGeom prst="rect">
            <a:avLst/>
          </a:prstGeom>
        </p:spPr>
        <p:txBody>
          <a:bodyPr lIns="0" tIns="0" rIns="0" bIns="0">
            <a:normAutofit fontScale="100000" lnSpcReduction="0"/>
          </a:bodyPr>
          <a:lstStyle/>
          <a:p>
            <a:pPr lvl="0" algn="just">
              <a:buChar char="♦"/>
              <a:defRPr sz="1800">
                <a:solidFill>
                  <a:srgbClr val="000000"/>
                </a:solidFill>
              </a:defRPr>
            </a:pPr>
            <a:r>
              <a:rPr sz="3200">
                <a:solidFill>
                  <a:srgbClr val="EAEAEA"/>
                </a:solidFill>
                <a:latin typeface="Arial"/>
                <a:ea typeface="Arial"/>
                <a:cs typeface="Arial"/>
                <a:sym typeface="Arial"/>
              </a:rPr>
              <a:t>Çocuğun yaşatılmasında ve sağlığında  ise en önemli etken ana-babanın, özellikle de </a:t>
            </a:r>
            <a:r>
              <a:rPr b="1" sz="3200">
                <a:solidFill>
                  <a:srgbClr val="EAEAEA"/>
                </a:solidFill>
                <a:latin typeface="Arial"/>
                <a:ea typeface="Arial"/>
                <a:cs typeface="Arial"/>
                <a:sym typeface="Arial"/>
              </a:rPr>
              <a:t>annenin üreme sağlığının</a:t>
            </a:r>
            <a:r>
              <a:rPr sz="3200">
                <a:solidFill>
                  <a:srgbClr val="EAEAEA"/>
                </a:solidFill>
                <a:latin typeface="Arial"/>
                <a:ea typeface="Arial"/>
                <a:cs typeface="Arial"/>
                <a:sym typeface="Arial"/>
              </a:rPr>
              <a:t> </a:t>
            </a:r>
            <a:r>
              <a:rPr b="1" sz="3200">
                <a:solidFill>
                  <a:srgbClr val="EAEAEA"/>
                </a:solidFill>
                <a:latin typeface="Arial"/>
                <a:ea typeface="Arial"/>
                <a:cs typeface="Arial"/>
                <a:sym typeface="Arial"/>
              </a:rPr>
              <a:t>tam </a:t>
            </a:r>
            <a:r>
              <a:rPr sz="3200">
                <a:solidFill>
                  <a:srgbClr val="EAEAEA"/>
                </a:solidFill>
                <a:latin typeface="Arial"/>
                <a:ea typeface="Arial"/>
                <a:cs typeface="Arial"/>
                <a:sym typeface="Arial"/>
              </a:rPr>
              <a:t>olmasına dayanmaktadır.</a:t>
            </a:r>
          </a:p>
        </p:txBody>
      </p:sp>
    </p:spTree>
  </p:cSld>
  <p:clrMapOvr>
    <a:masterClrMapping/>
  </p:clrMapOvr>
  <p:transition spd="med" advClick="1"/>
</p:sld>
</file>

<file path=ppt/slides/slide3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6" name="Shape 136"/>
          <p:cNvSpPr/>
          <p:nvPr>
            <p:ph type="title"/>
          </p:nvPr>
        </p:nvSpPr>
        <p:spPr>
          <a:xfrm>
            <a:off x="1219200" y="304800"/>
            <a:ext cx="7772400" cy="1206500"/>
          </a:xfrm>
          <a:prstGeom prst="rect">
            <a:avLst/>
          </a:prstGeom>
        </p:spPr>
        <p:txBody>
          <a:bodyPr lIns="0" tIns="0" rIns="0" bIns="0">
            <a:normAutofit fontScale="100000" lnSpcReduction="0"/>
          </a:bodyPr>
          <a:lstStyle>
            <a:lvl1pPr defTabSz="795527">
              <a:defRPr sz="3828"/>
            </a:lvl1pPr>
          </a:lstStyle>
          <a:p>
            <a:pPr lvl="0">
              <a:defRPr sz="1800">
                <a:solidFill>
                  <a:srgbClr val="000000"/>
                </a:solidFill>
              </a:defRPr>
            </a:pPr>
            <a:r>
              <a:rPr sz="3828">
                <a:solidFill>
                  <a:srgbClr val="FFCC66"/>
                </a:solidFill>
              </a:rPr>
              <a:t>Üreme sağlığı açısından kadın ve erkek eşit hizmet mi almalı ?</a:t>
            </a:r>
          </a:p>
        </p:txBody>
      </p:sp>
      <p:sp>
        <p:nvSpPr>
          <p:cNvPr id="137" name="Shape 137"/>
          <p:cNvSpPr/>
          <p:nvPr>
            <p:ph type="body" idx="1"/>
          </p:nvPr>
        </p:nvSpPr>
        <p:spPr>
          <a:xfrm>
            <a:off x="1066800" y="1905000"/>
            <a:ext cx="7772400" cy="44958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200">
                <a:solidFill>
                  <a:srgbClr val="EAEAEA"/>
                </a:solidFill>
                <a:latin typeface="Arial"/>
                <a:ea typeface="Arial"/>
                <a:cs typeface="Arial"/>
                <a:sym typeface="Arial"/>
              </a:rPr>
              <a:t>Üreme sağlığı her ne kadar kadın ve erkekleri beraber kapsıyorsa da, kadınlar için toplumsal iyilik halini doğrudan etkilemesi nedeniyle özel bir önem taşımaktadır, çünkü </a:t>
            </a:r>
            <a:r>
              <a:rPr b="1" sz="3200">
                <a:solidFill>
                  <a:srgbClr val="CC99FF"/>
                </a:solidFill>
                <a:latin typeface="Arial"/>
                <a:ea typeface="Arial"/>
                <a:cs typeface="Arial"/>
                <a:sym typeface="Arial"/>
              </a:rPr>
              <a:t>üremede işlevlerin hemen tümünü kadın, kendi vücudunda (gebelik, doğum) gerçekleştirir, ya da, dünyaya yenice gelmiş insan yavrusunu yaşatmak için  vücudunu kullanır (emzirme)!</a:t>
            </a:r>
          </a:p>
        </p:txBody>
      </p:sp>
    </p:spTree>
  </p:cSld>
  <p:clrMapOvr>
    <a:masterClrMapping/>
  </p:clrMapOvr>
  <p:transition spd="med" advClick="1"/>
</p:sld>
</file>

<file path=ppt/slides/slide3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9" name="Shape 139"/>
          <p:cNvSpPr/>
          <p:nvPr>
            <p:ph type="title"/>
          </p:nvPr>
        </p:nvSpPr>
        <p:spPr>
          <a:xfrm>
            <a:off x="1219200" y="304800"/>
            <a:ext cx="7772400" cy="1206500"/>
          </a:xfrm>
          <a:prstGeom prst="rect">
            <a:avLst/>
          </a:prstGeom>
        </p:spPr>
        <p:txBody>
          <a:bodyPr lIns="0" tIns="0" rIns="0" bIns="0">
            <a:normAutofit fontScale="100000" lnSpcReduction="0"/>
          </a:bodyPr>
          <a:lstStyle>
            <a:lvl1pPr defTabSz="795527">
              <a:defRPr sz="3828"/>
            </a:lvl1pPr>
          </a:lstStyle>
          <a:p>
            <a:pPr lvl="0">
              <a:defRPr sz="1800">
                <a:solidFill>
                  <a:srgbClr val="000000"/>
                </a:solidFill>
              </a:defRPr>
            </a:pPr>
            <a:r>
              <a:rPr sz="3828">
                <a:solidFill>
                  <a:srgbClr val="FFCC66"/>
                </a:solidFill>
              </a:rPr>
              <a:t>Üreme sağlığı açısından kadın ve erkek eşit hizmet mi almalı ?</a:t>
            </a:r>
          </a:p>
        </p:txBody>
      </p:sp>
      <p:sp>
        <p:nvSpPr>
          <p:cNvPr id="140" name="Shape 140"/>
          <p:cNvSpPr/>
          <p:nvPr>
            <p:ph type="body" idx="1"/>
          </p:nvPr>
        </p:nvSpPr>
        <p:spPr>
          <a:xfrm>
            <a:off x="1066800" y="2057400"/>
            <a:ext cx="7772400" cy="4495800"/>
          </a:xfrm>
          <a:prstGeom prst="rect">
            <a:avLst/>
          </a:prstGeom>
        </p:spPr>
        <p:txBody>
          <a:bodyPr lIns="0" tIns="0" rIns="0" bIns="0">
            <a:normAutofit fontScale="100000" lnSpcReduction="0"/>
          </a:bodyPr>
          <a:lstStyle>
            <a:lvl1pPr>
              <a:lnSpc>
                <a:spcPct val="90000"/>
              </a:lnSpc>
              <a:buChar char="♦"/>
              <a:defRPr>
                <a:latin typeface="Arial"/>
                <a:ea typeface="Arial"/>
                <a:cs typeface="Arial"/>
                <a:sym typeface="Arial"/>
              </a:defRPr>
            </a:lvl1pPr>
          </a:lstStyle>
          <a:p>
            <a:pPr lvl="0">
              <a:defRPr sz="1800">
                <a:solidFill>
                  <a:srgbClr val="000000"/>
                </a:solidFill>
              </a:defRPr>
            </a:pPr>
            <a:r>
              <a:rPr sz="3200">
                <a:solidFill>
                  <a:srgbClr val="EAEAEA"/>
                </a:solidFill>
              </a:rPr>
              <a:t>Başka bir deyişle kadının toplumdaki konumu güçlü ise genel vücut sağlığı, eğer genel sağlığı iyi ise, üreme sağlığı iyi olacak, güvenli bir annelik yaşayacak,  bu ise sağlıklı bebeklerin dünyaya gelmesine ve çocuğun sağlıkla yaşatılmasına yarayacaktır. Yarının ebeveynleri olan bu çocuklar da sağlıklı bir toplum oluşturacak, toplumun sağlığı insanın gelişmesini artıracaktır. </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Etik nedir ?...</a:t>
            </a:r>
          </a:p>
        </p:txBody>
      </p:sp>
      <p:sp>
        <p:nvSpPr>
          <p:cNvPr id="35" name="Shape 35"/>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Türkçeye Fransızcadan geçmiş bir sözcük</a:t>
            </a:r>
            <a:endParaRPr sz="3200">
              <a:solidFill>
                <a:srgbClr val="EAEAEA"/>
              </a:solidFill>
            </a:endParaRPr>
          </a:p>
          <a:p>
            <a:pPr lvl="0">
              <a:buSzTx/>
              <a:buNone/>
              <a:defRPr sz="1800">
                <a:solidFill>
                  <a:srgbClr val="000000"/>
                </a:solidFill>
              </a:defRPr>
            </a:pPr>
            <a:r>
              <a:rPr sz="3200">
                <a:solidFill>
                  <a:srgbClr val="EAEAEA"/>
                </a:solidFill>
              </a:rPr>
              <a:t>“Töre bilimi, ahlak bilimi, ahlaki, ahlakla ilgili”  </a:t>
            </a:r>
            <a:r>
              <a:rPr>
                <a:solidFill>
                  <a:srgbClr val="FF33CC"/>
                </a:solidFill>
              </a:rPr>
              <a:t>Türkçe Sözlük, Türk Dil Kurumu, 1998</a:t>
            </a:r>
            <a:endParaRPr>
              <a:solidFill>
                <a:srgbClr val="FF33CC"/>
              </a:solidFill>
            </a:endParaRPr>
          </a:p>
          <a:p>
            <a:pPr lvl="0">
              <a:buSzTx/>
              <a:buNone/>
              <a:defRPr sz="1800">
                <a:solidFill>
                  <a:srgbClr val="000000"/>
                </a:solidFill>
              </a:defRPr>
            </a:pPr>
            <a:r>
              <a:rPr sz="3200">
                <a:solidFill>
                  <a:srgbClr val="EAEAEA"/>
                </a:solidFill>
              </a:rPr>
              <a:t>“Töre ile ilgili, ahlaki, türe bilimi, bilimsel ahlak”  </a:t>
            </a:r>
            <a:r>
              <a:rPr sz="2000">
                <a:solidFill>
                  <a:srgbClr val="EAEAEA"/>
                </a:solidFill>
              </a:rPr>
              <a:t>Fransızca-aTürkçe Büyük Sözlük, 1996</a:t>
            </a:r>
          </a:p>
        </p:txBody>
      </p:sp>
    </p:spTree>
  </p:cSld>
  <p:clrMapOvr>
    <a:masterClrMapping/>
  </p:clrMapOvr>
  <p:transition spd="med" advClick="1"/>
</p:sld>
</file>

<file path=ppt/slides/slide4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2" name="Shape 142"/>
          <p:cNvSpPr/>
          <p:nvPr>
            <p:ph type="title"/>
          </p:nvPr>
        </p:nvSpPr>
        <p:spPr>
          <a:xfrm>
            <a:off x="1219200" y="304800"/>
            <a:ext cx="7772400" cy="1206500"/>
          </a:xfrm>
          <a:prstGeom prst="rect">
            <a:avLst/>
          </a:prstGeom>
        </p:spPr>
        <p:txBody>
          <a:bodyPr lIns="0" tIns="0" rIns="0" bIns="0">
            <a:normAutofit fontScale="100000" lnSpcReduction="0"/>
          </a:bodyPr>
          <a:lstStyle>
            <a:lvl1pPr defTabSz="795527">
              <a:defRPr sz="3828"/>
            </a:lvl1pPr>
          </a:lstStyle>
          <a:p>
            <a:pPr lvl="0">
              <a:defRPr sz="1800">
                <a:solidFill>
                  <a:srgbClr val="000000"/>
                </a:solidFill>
              </a:defRPr>
            </a:pPr>
            <a:r>
              <a:rPr sz="3828">
                <a:solidFill>
                  <a:srgbClr val="FFCC66"/>
                </a:solidFill>
              </a:rPr>
              <a:t>Üreme sağlığı açısından kadın ve erkek eşit hizmet mi almalı ?</a:t>
            </a:r>
          </a:p>
        </p:txBody>
      </p:sp>
      <p:sp>
        <p:nvSpPr>
          <p:cNvPr id="143" name="Shape 143"/>
          <p:cNvSpPr/>
          <p:nvPr>
            <p:ph type="body" idx="1"/>
          </p:nvPr>
        </p:nvSpPr>
        <p:spPr>
          <a:xfrm>
            <a:off x="990600" y="2362200"/>
            <a:ext cx="8153400" cy="4495800"/>
          </a:xfrm>
          <a:prstGeom prst="rect">
            <a:avLst/>
          </a:prstGeom>
        </p:spPr>
        <p:txBody>
          <a:bodyPr lIns="0" tIns="0" rIns="0" bIns="0">
            <a:normAutofit fontScale="100000" lnSpcReduction="0"/>
          </a:bodyPr>
          <a:lstStyle/>
          <a:p>
            <a:pPr lvl="0" algn="just">
              <a:buSzTx/>
              <a:buNone/>
              <a:defRPr sz="1800">
                <a:solidFill>
                  <a:srgbClr val="000000"/>
                </a:solidFill>
              </a:defRPr>
            </a:pPr>
            <a:r>
              <a:rPr sz="3200">
                <a:solidFill>
                  <a:srgbClr val="EAEAEA"/>
                </a:solidFill>
                <a:latin typeface="Arial"/>
                <a:ea typeface="Arial"/>
                <a:cs typeface="Arial"/>
                <a:sym typeface="Arial"/>
              </a:rPr>
              <a:t>Öyleyse ;</a:t>
            </a:r>
            <a:endParaRPr sz="3200">
              <a:solidFill>
                <a:srgbClr val="EAEAEA"/>
              </a:solidFill>
              <a:latin typeface="Arial"/>
              <a:ea typeface="Arial"/>
              <a:cs typeface="Arial"/>
              <a:sym typeface="Arial"/>
            </a:endParaRPr>
          </a:p>
          <a:p>
            <a:pPr lvl="0" algn="just">
              <a:buSzTx/>
              <a:buNone/>
              <a:defRPr sz="1800">
                <a:solidFill>
                  <a:srgbClr val="000000"/>
                </a:solidFill>
              </a:defRPr>
            </a:pPr>
            <a:endParaRPr sz="3200">
              <a:solidFill>
                <a:srgbClr val="EAEAEA"/>
              </a:solidFill>
              <a:latin typeface="Arial"/>
              <a:ea typeface="Arial"/>
              <a:cs typeface="Arial"/>
              <a:sym typeface="Arial"/>
            </a:endParaRPr>
          </a:p>
          <a:p>
            <a:pPr lvl="0" algn="just">
              <a:buSzTx/>
              <a:buNone/>
              <a:defRPr sz="1800">
                <a:solidFill>
                  <a:srgbClr val="000000"/>
                </a:solidFill>
              </a:defRPr>
            </a:pPr>
            <a:r>
              <a:rPr sz="3200">
                <a:solidFill>
                  <a:srgbClr val="EAEAEA"/>
                </a:solidFill>
                <a:latin typeface="Arial"/>
                <a:ea typeface="Arial"/>
                <a:cs typeface="Arial"/>
                <a:sym typeface="Arial"/>
              </a:rPr>
              <a:t>“</a:t>
            </a:r>
            <a:r>
              <a:rPr b="1" sz="3200">
                <a:solidFill>
                  <a:srgbClr val="EAEAEA"/>
                </a:solidFill>
                <a:latin typeface="Arial"/>
                <a:ea typeface="Arial"/>
                <a:cs typeface="Arial"/>
                <a:sym typeface="Arial"/>
              </a:rPr>
              <a:t>Kadının sağlığı, toplumun sağlığıdır</a:t>
            </a:r>
            <a:r>
              <a:rPr sz="3200">
                <a:solidFill>
                  <a:srgbClr val="EAEAEA"/>
                </a:solidFill>
                <a:latin typeface="Arial"/>
                <a:ea typeface="Arial"/>
                <a:cs typeface="Arial"/>
                <a:sym typeface="Arial"/>
              </a:rPr>
              <a:t> ”  </a:t>
            </a:r>
            <a:endParaRPr sz="3200">
              <a:solidFill>
                <a:srgbClr val="EAEAEA"/>
              </a:solidFill>
              <a:latin typeface="Arial"/>
              <a:ea typeface="Arial"/>
              <a:cs typeface="Arial"/>
              <a:sym typeface="Arial"/>
            </a:endParaRPr>
          </a:p>
          <a:p>
            <a:pPr lvl="0" algn="just">
              <a:buSzTx/>
              <a:buNone/>
              <a:defRPr sz="1800">
                <a:solidFill>
                  <a:srgbClr val="000000"/>
                </a:solidFill>
              </a:defRPr>
            </a:pPr>
            <a:endParaRPr sz="3200">
              <a:solidFill>
                <a:srgbClr val="EAEAEA"/>
              </a:solidFill>
              <a:latin typeface="Arial"/>
              <a:ea typeface="Arial"/>
              <a:cs typeface="Arial"/>
              <a:sym typeface="Arial"/>
            </a:endParaRPr>
          </a:p>
          <a:p>
            <a:pPr lvl="0" algn="r">
              <a:buSzTx/>
              <a:buNone/>
              <a:defRPr sz="1800">
                <a:solidFill>
                  <a:srgbClr val="000000"/>
                </a:solidFill>
              </a:defRPr>
            </a:pPr>
            <a:r>
              <a:rPr sz="3200">
                <a:solidFill>
                  <a:srgbClr val="EAEAEA"/>
                </a:solidFill>
                <a:latin typeface="Arial"/>
                <a:ea typeface="Arial"/>
                <a:cs typeface="Arial"/>
                <a:sym typeface="Arial"/>
              </a:rPr>
              <a:t>çıkarımı hiç de abartılı olmayacaktır !.</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Shape 37"/>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Etik değerler toplumların sosyal, ekonomik, kültürel ve dinsel yapılarından kaynaklanır.</a:t>
            </a:r>
            <a:endParaRPr sz="3200">
              <a:solidFill>
                <a:srgbClr val="EAEAEA"/>
              </a:solidFill>
            </a:endParaRPr>
          </a:p>
          <a:p>
            <a:pPr lvl="0">
              <a:buChar char="♦"/>
              <a:defRPr sz="1800">
                <a:solidFill>
                  <a:srgbClr val="000000"/>
                </a:solidFill>
              </a:defRPr>
            </a:pPr>
            <a:r>
              <a:rPr sz="3200">
                <a:solidFill>
                  <a:srgbClr val="EAEAEA"/>
                </a:solidFill>
              </a:rPr>
              <a:t>Statik değil, dinamiktir !...</a:t>
            </a:r>
            <a:endParaRPr sz="3200">
              <a:solidFill>
                <a:srgbClr val="EAEAEA"/>
              </a:solidFill>
            </a:endParaRPr>
          </a:p>
          <a:p>
            <a:pPr lvl="0">
              <a:buChar char="♦"/>
              <a:defRPr sz="1800">
                <a:solidFill>
                  <a:srgbClr val="000000"/>
                </a:solidFill>
              </a:defRPr>
            </a:pPr>
            <a:r>
              <a:rPr sz="3200">
                <a:solidFill>
                  <a:srgbClr val="EAEAEA"/>
                </a:solidFill>
              </a:rPr>
              <a:t>Evrensel bir formülasyonu yoktur !</a:t>
            </a:r>
            <a:endParaRPr sz="3200">
              <a:solidFill>
                <a:srgbClr val="EAEAEA"/>
              </a:solidFill>
            </a:endParaRPr>
          </a:p>
          <a:p>
            <a:pPr lvl="0">
              <a:buChar char="♦"/>
              <a:defRPr sz="1800">
                <a:solidFill>
                  <a:srgbClr val="000000"/>
                </a:solidFill>
              </a:defRPr>
            </a:pPr>
            <a:r>
              <a:rPr sz="3200">
                <a:solidFill>
                  <a:srgbClr val="EAEAEA"/>
                </a:solidFill>
              </a:rPr>
              <a:t>Ancak ortak payda insan olduğu için ortak değerler vardır.</a:t>
            </a:r>
          </a:p>
        </p:txBody>
      </p:sp>
      <p:sp>
        <p:nvSpPr>
          <p:cNvPr id="38" name="Shape 38"/>
          <p:cNvSpPr/>
          <p:nvPr>
            <p:ph type="title"/>
          </p:nvPr>
        </p:nvSpPr>
        <p:spPr>
          <a:xfrm>
            <a:off x="1219200" y="304800"/>
            <a:ext cx="7772400" cy="1206500"/>
          </a:xfrm>
          <a:prstGeom prst="rect">
            <a:avLst/>
          </a:prstGeom>
        </p:spPr>
        <p:txBody>
          <a:bodyPr lIns="0" tIns="0" rIns="0" bIns="0">
            <a:normAutofit fontScale="100000" lnSpcReduction="0"/>
          </a:bodyPr>
          <a:lstStyle>
            <a:lvl1pPr algn="ctr"/>
          </a:lstStyle>
          <a:p>
            <a:pPr lvl="0">
              <a:defRPr sz="1800">
                <a:solidFill>
                  <a:srgbClr val="000000"/>
                </a:solidFill>
              </a:defRPr>
            </a:pPr>
            <a:r>
              <a:rPr sz="4400">
                <a:solidFill>
                  <a:srgbClr val="FFCC66"/>
                </a:solidFill>
              </a:rPr>
              <a:t>Etik nedir ?...</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Bu ortak değerler;</a:t>
            </a:r>
            <a:endParaRPr sz="3200">
              <a:solidFill>
                <a:srgbClr val="EAEAEA"/>
              </a:solidFill>
            </a:endParaRPr>
          </a:p>
          <a:p>
            <a:pPr lvl="1" marL="742950" indent="-285750">
              <a:spcBef>
                <a:spcPts val="600"/>
              </a:spcBef>
              <a:buClrTx/>
              <a:buFontTx/>
              <a:defRPr sz="1800">
                <a:solidFill>
                  <a:srgbClr val="000000"/>
                </a:solidFill>
              </a:defRPr>
            </a:pPr>
            <a:r>
              <a:rPr sz="2800">
                <a:solidFill>
                  <a:srgbClr val="EAEAEA"/>
                </a:solidFill>
              </a:rPr>
              <a:t>İnsan ilişkileri</a:t>
            </a:r>
            <a:endParaRPr sz="2800">
              <a:solidFill>
                <a:srgbClr val="EAEAEA"/>
              </a:solidFill>
            </a:endParaRPr>
          </a:p>
          <a:p>
            <a:pPr lvl="1" marL="742950" indent="-285750">
              <a:spcBef>
                <a:spcPts val="600"/>
              </a:spcBef>
              <a:buClrTx/>
              <a:buFontTx/>
              <a:defRPr sz="1800">
                <a:solidFill>
                  <a:srgbClr val="000000"/>
                </a:solidFill>
              </a:defRPr>
            </a:pPr>
            <a:r>
              <a:rPr sz="2800">
                <a:solidFill>
                  <a:srgbClr val="EAEAEA"/>
                </a:solidFill>
              </a:rPr>
              <a:t>Kişisel ve toplumsal haklar</a:t>
            </a:r>
            <a:endParaRPr sz="2800">
              <a:solidFill>
                <a:srgbClr val="EAEAEA"/>
              </a:solidFill>
            </a:endParaRPr>
          </a:p>
          <a:p>
            <a:pPr lvl="1" marL="742950" indent="-285750">
              <a:spcBef>
                <a:spcPts val="600"/>
              </a:spcBef>
              <a:buClrTx/>
              <a:buFontTx/>
              <a:defRPr sz="1800">
                <a:solidFill>
                  <a:srgbClr val="000000"/>
                </a:solidFill>
              </a:defRPr>
            </a:pPr>
            <a:r>
              <a:rPr sz="2800">
                <a:solidFill>
                  <a:srgbClr val="EAEAEA"/>
                </a:solidFill>
              </a:rPr>
              <a:t>Kişisel ve toplumsal yarar ve güvenlik</a:t>
            </a:r>
            <a:endParaRPr sz="2800">
              <a:solidFill>
                <a:srgbClr val="EAEAEA"/>
              </a:solidFill>
            </a:endParaRPr>
          </a:p>
          <a:p>
            <a:pPr lvl="1" marL="742950" indent="-285750">
              <a:spcBef>
                <a:spcPts val="600"/>
              </a:spcBef>
              <a:buClrTx/>
              <a:buFontTx/>
              <a:defRPr sz="1800">
                <a:solidFill>
                  <a:srgbClr val="000000"/>
                </a:solidFill>
              </a:defRPr>
            </a:pPr>
            <a:r>
              <a:rPr sz="2800">
                <a:solidFill>
                  <a:srgbClr val="EAEAEA"/>
                </a:solidFill>
              </a:rPr>
              <a:t>Kişisel ve toplumsal ihtiyaçlar</a:t>
            </a:r>
            <a:endParaRPr sz="2800">
              <a:solidFill>
                <a:srgbClr val="EAEAEA"/>
              </a:solidFill>
            </a:endParaRPr>
          </a:p>
          <a:p>
            <a:pPr lvl="0">
              <a:buSzTx/>
              <a:buNone/>
              <a:defRPr sz="1800">
                <a:solidFill>
                  <a:srgbClr val="000000"/>
                </a:solidFill>
              </a:defRPr>
            </a:pPr>
            <a:r>
              <a:rPr sz="3200">
                <a:solidFill>
                  <a:srgbClr val="EAEAEA"/>
                </a:solidFill>
              </a:rPr>
              <a:t>temelinde ortaya çıkar...</a:t>
            </a:r>
          </a:p>
        </p:txBody>
      </p:sp>
      <p:sp>
        <p:nvSpPr>
          <p:cNvPr id="41" name="Shape 41"/>
          <p:cNvSpPr/>
          <p:nvPr>
            <p:ph type="title"/>
          </p:nvPr>
        </p:nvSpPr>
        <p:spPr>
          <a:xfrm>
            <a:off x="1219200" y="304800"/>
            <a:ext cx="7772400" cy="1206500"/>
          </a:xfrm>
          <a:prstGeom prst="rect">
            <a:avLst/>
          </a:prstGeom>
        </p:spPr>
        <p:txBody>
          <a:bodyPr lIns="0" tIns="0" rIns="0" bIns="0">
            <a:normAutofit fontScale="100000" lnSpcReduction="0"/>
          </a:bodyPr>
          <a:lstStyle>
            <a:lvl1pPr algn="ctr"/>
          </a:lstStyle>
          <a:p>
            <a:pPr lvl="0">
              <a:defRPr sz="1800">
                <a:solidFill>
                  <a:srgbClr val="000000"/>
                </a:solidFill>
              </a:defRPr>
            </a:pPr>
            <a:r>
              <a:rPr sz="4400">
                <a:solidFill>
                  <a:srgbClr val="FFCC66"/>
                </a:solidFill>
              </a:rPr>
              <a:t>Etik nedir ?...</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Shape 43"/>
          <p:cNvSpPr/>
          <p:nvPr>
            <p:ph type="body" idx="1"/>
          </p:nvPr>
        </p:nvSpPr>
        <p:spPr>
          <a:xfrm>
            <a:off x="1219200" y="1600200"/>
            <a:ext cx="7772400" cy="4495800"/>
          </a:xfrm>
          <a:prstGeom prst="rect">
            <a:avLst/>
          </a:prstGeom>
        </p:spPr>
        <p:txBody>
          <a:bodyPr lIns="0" tIns="0" rIns="0" bIns="0">
            <a:normAutofit fontScale="100000" lnSpcReduction="0"/>
          </a:bodyPr>
          <a:lstStyle/>
          <a:p>
            <a:pPr lvl="0">
              <a:buSzTx/>
              <a:buNone/>
              <a:defRPr sz="1800">
                <a:solidFill>
                  <a:srgbClr val="000000"/>
                </a:solidFill>
              </a:defRPr>
            </a:pPr>
            <a:r>
              <a:rPr sz="3200">
                <a:solidFill>
                  <a:srgbClr val="EAEAEA"/>
                </a:solidFill>
              </a:rPr>
              <a:t>Üç temel prensip ;</a:t>
            </a:r>
            <a:endParaRPr sz="3200">
              <a:solidFill>
                <a:srgbClr val="EAEAEA"/>
              </a:solidFill>
            </a:endParaRPr>
          </a:p>
          <a:p>
            <a:pPr lvl="0">
              <a:buChar char="♦"/>
              <a:defRPr sz="1800">
                <a:solidFill>
                  <a:srgbClr val="000000"/>
                </a:solidFill>
              </a:defRPr>
            </a:pPr>
            <a:r>
              <a:rPr sz="3200">
                <a:solidFill>
                  <a:srgbClr val="EAEAEA"/>
                </a:solidFill>
              </a:rPr>
              <a:t>Özgürlük; </a:t>
            </a:r>
            <a:endParaRPr sz="3200">
              <a:solidFill>
                <a:srgbClr val="EAEAEA"/>
              </a:solidFill>
            </a:endParaRPr>
          </a:p>
          <a:p>
            <a:pPr lvl="0">
              <a:buSzTx/>
              <a:buNone/>
              <a:defRPr sz="1800">
                <a:solidFill>
                  <a:srgbClr val="000000"/>
                </a:solidFill>
              </a:defRPr>
            </a:pPr>
            <a:r>
              <a:rPr sz="3200">
                <a:solidFill>
                  <a:srgbClr val="EAEAEA"/>
                </a:solidFill>
              </a:rPr>
              <a:t>her birey diğerlerinin haklarının başladığı yere kadar kendi kararlarını almak ve uygulamakta özgürdür</a:t>
            </a:r>
            <a:endParaRPr sz="3200">
              <a:solidFill>
                <a:srgbClr val="EAEAEA"/>
              </a:solidFill>
            </a:endParaRPr>
          </a:p>
          <a:p>
            <a:pPr lvl="0">
              <a:buChar char="♦"/>
              <a:defRPr sz="1800">
                <a:solidFill>
                  <a:srgbClr val="000000"/>
                </a:solidFill>
              </a:defRPr>
            </a:pPr>
            <a:r>
              <a:rPr sz="3200">
                <a:solidFill>
                  <a:srgbClr val="EAEAEA"/>
                </a:solidFill>
              </a:rPr>
              <a:t>Yararlılık ; </a:t>
            </a:r>
            <a:endParaRPr sz="3200">
              <a:solidFill>
                <a:srgbClr val="EAEAEA"/>
              </a:solidFill>
            </a:endParaRPr>
          </a:p>
          <a:p>
            <a:pPr lvl="0">
              <a:buSzTx/>
              <a:buNone/>
              <a:defRPr sz="1800">
                <a:solidFill>
                  <a:srgbClr val="000000"/>
                </a:solidFill>
              </a:defRPr>
            </a:pPr>
            <a:r>
              <a:rPr sz="3200">
                <a:solidFill>
                  <a:srgbClr val="EAEAEA"/>
                </a:solidFill>
              </a:rPr>
              <a:t>Toplumun ortak değerleri, o toplumu oluşturan bireylerin yararını gözetmelidir</a:t>
            </a:r>
          </a:p>
        </p:txBody>
      </p:sp>
      <p:sp>
        <p:nvSpPr>
          <p:cNvPr id="44" name="Shape 44"/>
          <p:cNvSpPr/>
          <p:nvPr>
            <p:ph type="title"/>
          </p:nvPr>
        </p:nvSpPr>
        <p:spPr>
          <a:xfrm>
            <a:off x="1219200" y="304800"/>
            <a:ext cx="7772400" cy="1206500"/>
          </a:xfrm>
          <a:prstGeom prst="rect">
            <a:avLst/>
          </a:prstGeom>
        </p:spPr>
        <p:txBody>
          <a:bodyPr lIns="0" tIns="0" rIns="0" bIns="0">
            <a:normAutofit fontScale="100000" lnSpcReduction="0"/>
          </a:bodyPr>
          <a:lstStyle>
            <a:lvl1pPr algn="ctr"/>
          </a:lstStyle>
          <a:p>
            <a:pPr lvl="0">
              <a:defRPr sz="1800">
                <a:solidFill>
                  <a:srgbClr val="000000"/>
                </a:solidFill>
              </a:defRPr>
            </a:pPr>
            <a:r>
              <a:rPr sz="4400">
                <a:solidFill>
                  <a:srgbClr val="FFCC66"/>
                </a:solidFill>
              </a:rPr>
              <a:t>Etik nedir ?...</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Shape 46"/>
          <p:cNvSpPr/>
          <p:nvPr>
            <p:ph type="body" idx="1"/>
          </p:nvPr>
        </p:nvSpPr>
        <p:spPr>
          <a:xfrm>
            <a:off x="1219200" y="1600200"/>
            <a:ext cx="7772400" cy="4495800"/>
          </a:xfrm>
          <a:prstGeom prst="rect">
            <a:avLst/>
          </a:prstGeom>
        </p:spPr>
        <p:txBody>
          <a:bodyPr lIns="0" tIns="0" rIns="0" bIns="0">
            <a:normAutofit fontScale="100000" lnSpcReduction="0"/>
          </a:bodyPr>
          <a:lstStyle/>
          <a:p>
            <a:pPr lvl="0">
              <a:buChar char="♦"/>
              <a:defRPr sz="1800">
                <a:solidFill>
                  <a:srgbClr val="000000"/>
                </a:solidFill>
              </a:defRPr>
            </a:pPr>
            <a:r>
              <a:rPr sz="3200">
                <a:solidFill>
                  <a:srgbClr val="EAEAEA"/>
                </a:solidFill>
              </a:rPr>
              <a:t>Adalet ;</a:t>
            </a:r>
            <a:endParaRPr sz="3200">
              <a:solidFill>
                <a:srgbClr val="EAEAEA"/>
              </a:solidFill>
            </a:endParaRPr>
          </a:p>
          <a:p>
            <a:pPr lvl="0">
              <a:buSzTx/>
              <a:buNone/>
              <a:defRPr sz="1800">
                <a:solidFill>
                  <a:srgbClr val="000000"/>
                </a:solidFill>
              </a:defRPr>
            </a:pPr>
            <a:r>
              <a:rPr sz="3200">
                <a:solidFill>
                  <a:srgbClr val="EAEAEA"/>
                </a:solidFill>
              </a:rPr>
              <a:t>Bu herkesin eşit olmasından çok, ihtiyaçların karşılanmasındaki eşitliktir.</a:t>
            </a:r>
            <a:endParaRPr sz="3200">
              <a:solidFill>
                <a:srgbClr val="EAEAEA"/>
              </a:solidFill>
            </a:endParaRPr>
          </a:p>
          <a:p>
            <a:pPr lvl="0">
              <a:buSzTx/>
              <a:buNone/>
              <a:defRPr sz="1800">
                <a:solidFill>
                  <a:srgbClr val="000000"/>
                </a:solidFill>
              </a:defRPr>
            </a:pPr>
            <a:endParaRPr sz="3200">
              <a:solidFill>
                <a:srgbClr val="EAEAEA"/>
              </a:solidFill>
            </a:endParaRPr>
          </a:p>
          <a:p>
            <a:pPr lvl="0">
              <a:buSzTx/>
              <a:buNone/>
              <a:defRPr sz="1800">
                <a:solidFill>
                  <a:srgbClr val="000000"/>
                </a:solidFill>
              </a:defRPr>
            </a:pPr>
            <a:r>
              <a:rPr sz="3200">
                <a:solidFill>
                  <a:srgbClr val="EAEAEA"/>
                </a:solidFill>
              </a:rPr>
              <a:t>Bu temel prensiplerin uygulamasında eğer </a:t>
            </a:r>
            <a:endParaRPr sz="3200">
              <a:solidFill>
                <a:srgbClr val="EAEAEA"/>
              </a:solidFill>
            </a:endParaRPr>
          </a:p>
          <a:p>
            <a:pPr lvl="0">
              <a:buSzTx/>
              <a:buNone/>
              <a:defRPr sz="1800">
                <a:solidFill>
                  <a:srgbClr val="000000"/>
                </a:solidFill>
              </a:defRPr>
            </a:pPr>
            <a:r>
              <a:rPr sz="3200">
                <a:solidFill>
                  <a:srgbClr val="EAEAEA"/>
                </a:solidFill>
              </a:rPr>
              <a:t>“hoşgörü”, pozitif düşünce ve farklı görüşlere saygı yoksa etik değerlerin anlamı azalır!...</a:t>
            </a:r>
            <a:endParaRPr sz="3200">
              <a:solidFill>
                <a:srgbClr val="EAEAEA"/>
              </a:solidFill>
            </a:endParaRPr>
          </a:p>
          <a:p>
            <a:pPr lvl="0" algn="r">
              <a:spcBef>
                <a:spcPts val="400"/>
              </a:spcBef>
              <a:buSzTx/>
              <a:buNone/>
              <a:defRPr sz="1800">
                <a:solidFill>
                  <a:srgbClr val="000000"/>
                </a:solidFill>
              </a:defRPr>
            </a:pPr>
            <a:r>
              <a:rPr sz="2000">
                <a:solidFill>
                  <a:srgbClr val="EAEAEA"/>
                </a:solidFill>
              </a:rPr>
              <a:t>Maclin, R. Ethics and Human Values.., 1989</a:t>
            </a:r>
          </a:p>
        </p:txBody>
      </p:sp>
      <p:sp>
        <p:nvSpPr>
          <p:cNvPr id="47" name="Shape 47"/>
          <p:cNvSpPr/>
          <p:nvPr>
            <p:ph type="title"/>
          </p:nvPr>
        </p:nvSpPr>
        <p:spPr>
          <a:xfrm>
            <a:off x="1219200" y="304800"/>
            <a:ext cx="7772400" cy="1206500"/>
          </a:xfrm>
          <a:prstGeom prst="rect">
            <a:avLst/>
          </a:prstGeom>
        </p:spPr>
        <p:txBody>
          <a:bodyPr lIns="0" tIns="0" rIns="0" bIns="0">
            <a:normAutofit fontScale="100000" lnSpcReduction="0"/>
          </a:bodyPr>
          <a:lstStyle>
            <a:lvl1pPr algn="ctr"/>
          </a:lstStyle>
          <a:p>
            <a:pPr lvl="0">
              <a:defRPr sz="1800">
                <a:solidFill>
                  <a:srgbClr val="000000"/>
                </a:solidFill>
              </a:defRPr>
            </a:pPr>
            <a:r>
              <a:rPr sz="4400">
                <a:solidFill>
                  <a:srgbClr val="FFCC66"/>
                </a:solidFill>
              </a:rPr>
              <a:t>Etik nedir ?...</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title"/>
          </p:nvPr>
        </p:nvSpPr>
        <p:spPr>
          <a:xfrm>
            <a:off x="1219200" y="304800"/>
            <a:ext cx="7772400" cy="1206500"/>
          </a:xfrm>
          <a:prstGeom prst="rect">
            <a:avLst/>
          </a:prstGeom>
        </p:spPr>
        <p:txBody>
          <a:bodyPr lIns="0" tIns="0" rIns="0" bIns="0">
            <a:normAutofit fontScale="100000" lnSpcReduction="0"/>
          </a:bodyPr>
          <a:lstStyle/>
          <a:p>
            <a:pPr lvl="0">
              <a:defRPr sz="1800">
                <a:solidFill>
                  <a:srgbClr val="000000"/>
                </a:solidFill>
              </a:defRPr>
            </a:pPr>
            <a:r>
              <a:rPr sz="4400">
                <a:solidFill>
                  <a:srgbClr val="FFCC66"/>
                </a:solidFill>
              </a:rPr>
              <a:t>Üreme Sağlığı Kavramı</a:t>
            </a:r>
          </a:p>
        </p:txBody>
      </p:sp>
      <p:sp>
        <p:nvSpPr>
          <p:cNvPr id="50" name="Shape 50"/>
          <p:cNvSpPr/>
          <p:nvPr>
            <p:ph type="body" idx="1"/>
          </p:nvPr>
        </p:nvSpPr>
        <p:spPr>
          <a:xfrm>
            <a:off x="1371600" y="2362200"/>
            <a:ext cx="7772400" cy="3200400"/>
          </a:xfrm>
          <a:prstGeom prst="rect">
            <a:avLst/>
          </a:prstGeom>
        </p:spPr>
        <p:txBody>
          <a:bodyPr lIns="0" tIns="0" rIns="0" bIns="0">
            <a:normAutofit fontScale="100000" lnSpcReduction="0"/>
          </a:bodyPr>
          <a:lstStyle>
            <a:lvl1pPr algn="just">
              <a:spcBef>
                <a:spcPts val="900"/>
              </a:spcBef>
              <a:buSzTx/>
              <a:buNone/>
              <a:defRPr sz="4000"/>
            </a:lvl1pPr>
          </a:lstStyle>
          <a:p>
            <a:pPr lvl="0">
              <a:defRPr sz="1800">
                <a:solidFill>
                  <a:srgbClr val="000000"/>
                </a:solidFill>
              </a:defRPr>
            </a:pPr>
            <a:r>
              <a:rPr sz="4000">
                <a:solidFill>
                  <a:srgbClr val="EAEAEA"/>
                </a:solidFill>
              </a:rPr>
              <a:t>Bireyin üreme sisteminin fiziksel, mental ve sosyal olarak tam bir iyilik halinde olması  </a:t>
            </a:r>
          </a:p>
        </p:txBody>
      </p:sp>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FFFFFF"/>
      </a:dk1>
      <a:lt1>
        <a:srgbClr val="6600FF"/>
      </a:lt1>
      <a:dk2>
        <a:srgbClr val="A7A7A7"/>
      </a:dk2>
      <a:lt2>
        <a:srgbClr val="535353"/>
      </a:lt2>
      <a:accent1>
        <a:srgbClr val="EEB00B"/>
      </a:accent1>
      <a:accent2>
        <a:srgbClr val="6600CC"/>
      </a:accent2>
      <a:accent3>
        <a:srgbClr val="B8AAFF"/>
      </a:accent3>
      <a:accent4>
        <a:srgbClr val="C8C8C8"/>
      </a:accent4>
      <a:accent5>
        <a:srgbClr val="F4D2AA"/>
      </a:accent5>
      <a:accent6>
        <a:srgbClr val="5C00B9"/>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AEAEA"/>
        </a:solidFill>
        <a:ln w="25400" cap="flat">
          <a:solidFill>
            <a:srgbClr val="EEB00B"/>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6600FF"/>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EEB00B"/>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6600FF"/>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EEB00B"/>
      </a:accent1>
      <a:accent2>
        <a:srgbClr val="6600CC"/>
      </a:accent2>
      <a:accent3>
        <a:srgbClr val="B8AAFF"/>
      </a:accent3>
      <a:accent4>
        <a:srgbClr val="C8C8C8"/>
      </a:accent4>
      <a:accent5>
        <a:srgbClr val="F4D2AA"/>
      </a:accent5>
      <a:accent6>
        <a:srgbClr val="5C00B9"/>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AEAEA"/>
        </a:solidFill>
        <a:ln w="25400" cap="flat">
          <a:solidFill>
            <a:srgbClr val="EEB00B"/>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6600FF"/>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EEB00B"/>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6600FF"/>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