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81" r:id="rId3"/>
    <p:sldId id="350" r:id="rId4"/>
    <p:sldId id="459" r:id="rId5"/>
    <p:sldId id="480" r:id="rId6"/>
    <p:sldId id="476" r:id="rId7"/>
    <p:sldId id="467" r:id="rId8"/>
    <p:sldId id="465" r:id="rId9"/>
    <p:sldId id="481" r:id="rId10"/>
    <p:sldId id="439" r:id="rId11"/>
    <p:sldId id="482" r:id="rId12"/>
  </p:sldIdLst>
  <p:sldSz cx="9144000" cy="6858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7C8F"/>
    <a:srgbClr val="F38232"/>
    <a:srgbClr val="00A9AB"/>
    <a:srgbClr val="BECCD1"/>
    <a:srgbClr val="88B6C2"/>
    <a:srgbClr val="E2EBF0"/>
    <a:srgbClr val="AF9DCA"/>
    <a:srgbClr val="5197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Stile scuro 2 - Colore 5/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0"/>
    <p:restoredTop sz="94622"/>
  </p:normalViewPr>
  <p:slideViewPr>
    <p:cSldViewPr>
      <p:cViewPr varScale="1">
        <p:scale>
          <a:sx n="73" d="100"/>
          <a:sy n="73" d="100"/>
        </p:scale>
        <p:origin x="-786" y="-102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128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3687CA3-79C0-4E14-A624-99B552984F98}" type="datetimeFigureOut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F0910A1-BD3F-4661-9D50-C9723C4C870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909405CF-FB81-4B8E-B0D0-E985F292EA5C}" type="datetimeFigureOut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EB99FD2-92E8-45C0-A6DA-77D0FE8396E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58F0C-1FBF-46BE-9537-7D951D0028EE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5C1AC-A0F7-40A2-A7E8-07B10273BE74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8EEA1-6841-42BC-86B0-A45B80E29B56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0C0AD-EDCA-4736-A67B-0B0A2220DDC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12263-B5A1-47C7-998F-9D070F357BEE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04565-6D64-4CE4-98A5-153C81BC6613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C5A68-5D7C-4296-BB45-C5929FF0AC79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0F994-5406-41A7-92BC-2C8B99454277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CB3E-2632-4FBE-B711-80E92EF3EDAA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EF655-91DE-400E-83EA-2FA0603F665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2C27F-5AF3-457C-80C8-C51DFD9440DA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10FDF-96D5-4C37-B0F2-0A13FA5F96C8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3BB99-86AE-4E7F-B874-70B702324B09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E3576B-719F-413A-B3F1-817A8BF2595C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01E3-873E-4919-B4A4-3296BBCB5108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70485-BE0F-4EEE-9115-1C3EB916B19D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69D49-E019-4BC5-9413-D76549E51A15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B04308-FA49-4B36-B46C-29BEF25D197B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F0D34-DB89-49A2-BAD7-16BB1901E862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746233-FD9C-40CB-9237-B6287EF64DA2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CF4EE-DAFD-4633-8822-693B8015B160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8F91F-1093-42CD-A25A-4C7C9172168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1A64EEF-EAC4-4D00-A502-CFF85B47E524}" type="datetime1">
              <a:rPr lang="it-IT" altLang="it-IT"/>
              <a:pPr>
                <a:defRPr/>
              </a:pPr>
              <a:t>02/05/2020</a:t>
            </a:fld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5867FEDD-0C11-4992-AD47-9A5EDF7AC1F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349625" y="977900"/>
            <a:ext cx="2444750" cy="2354263"/>
          </a:xfrm>
          <a:prstGeom prst="snipRoundRect">
            <a:avLst/>
          </a:prstGeom>
          <a:solidFill>
            <a:srgbClr val="007C8F"/>
          </a:solidFill>
          <a:ln>
            <a:solidFill>
              <a:srgbClr val="007C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CAPITOLO 12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it-IT" altLang="it-IT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924944"/>
            <a:ext cx="3960440" cy="3056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4" name="Immagin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8238" y="2801938"/>
            <a:ext cx="1560512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827088" y="1746250"/>
            <a:ext cx="6985000" cy="1055688"/>
          </a:xfrm>
          <a:prstGeom prst="roundRec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it-IT" altLang="x-non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L’Unità d’Italia: Cavour, </a:t>
            </a:r>
            <a:endParaRPr lang="it-IT" altLang="x-none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  <a:p>
            <a:pPr algn="ctr" eaLnBrk="1" hangingPunct="1">
              <a:defRPr/>
            </a:pPr>
            <a:r>
              <a:rPr lang="it-IT" altLang="x-none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Garibaldi </a:t>
            </a:r>
            <a:r>
              <a:rPr lang="it-IT" altLang="x-none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 Mazzini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56"/>
          <p:cNvSpPr txBox="1"/>
          <p:nvPr/>
        </p:nvSpPr>
        <p:spPr>
          <a:xfrm>
            <a:off x="384175" y="4227513"/>
            <a:ext cx="1973263" cy="34131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settembre del 1860</a:t>
            </a:r>
            <a:endParaRPr lang="it-IT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b="1" smtClean="0">
                <a:solidFill>
                  <a:srgbClr val="00A9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L’INCONTRO CON IL RE E L’UNITÀ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2111375" y="1011238"/>
            <a:ext cx="393700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609600" y="1816100"/>
            <a:ext cx="2306638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Francesco II di</a:t>
            </a:r>
          </a:p>
          <a:p>
            <a:pPr>
              <a:defRPr/>
            </a:pPr>
            <a:r>
              <a:rPr lang="it-IT" dirty="0"/>
              <a:t>Borbone</a:t>
            </a:r>
            <a:endParaRPr lang="it-IT" dirty="0" smtClean="0"/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cxnSp>
        <p:nvCxnSpPr>
          <p:cNvPr id="45" name="Connettore 1 44"/>
          <p:cNvCxnSpPr>
            <a:cxnSpLocks noChangeShapeType="1"/>
            <a:stCxn id="46" idx="3"/>
            <a:endCxn id="42" idx="1"/>
          </p:cNvCxnSpPr>
          <p:nvPr/>
        </p:nvCxnSpPr>
        <p:spPr bwMode="auto">
          <a:xfrm flipV="1">
            <a:off x="2916238" y="3213100"/>
            <a:ext cx="566737" cy="4763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4" name="CasellaDiTesto 53"/>
          <p:cNvSpPr txBox="1"/>
          <p:nvPr/>
        </p:nvSpPr>
        <p:spPr>
          <a:xfrm>
            <a:off x="3490913" y="4568825"/>
            <a:ext cx="5062537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occupano l’Umbria e la Romagna</a:t>
            </a:r>
          </a:p>
        </p:txBody>
      </p:sp>
      <p:cxnSp>
        <p:nvCxnSpPr>
          <p:cNvPr id="58" name="Connettore 1 57"/>
          <p:cNvCxnSpPr>
            <a:cxnSpLocks noChangeShapeType="1"/>
            <a:stCxn id="61" idx="3"/>
            <a:endCxn id="54" idx="1"/>
          </p:cNvCxnSpPr>
          <p:nvPr/>
        </p:nvCxnSpPr>
        <p:spPr bwMode="auto">
          <a:xfrm>
            <a:off x="2924175" y="4738688"/>
            <a:ext cx="566738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1" name="CasellaDiTesto 60"/>
          <p:cNvSpPr txBox="1"/>
          <p:nvPr/>
        </p:nvSpPr>
        <p:spPr>
          <a:xfrm>
            <a:off x="617538" y="4568825"/>
            <a:ext cx="2306637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Le truppe sabaude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490913" y="1928813"/>
            <a:ext cx="5062537" cy="341312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tenta di salvare il regno concedendo la Costituzione</a:t>
            </a:r>
          </a:p>
        </p:txBody>
      </p:sp>
      <p:cxnSp>
        <p:nvCxnSpPr>
          <p:cNvPr id="43" name="Connettore 1 42"/>
          <p:cNvCxnSpPr>
            <a:cxnSpLocks noChangeShapeType="1"/>
            <a:stCxn id="30" idx="3"/>
            <a:endCxn id="41" idx="1"/>
          </p:cNvCxnSpPr>
          <p:nvPr/>
        </p:nvCxnSpPr>
        <p:spPr bwMode="auto">
          <a:xfrm flipV="1">
            <a:off x="2916238" y="2098675"/>
            <a:ext cx="574675" cy="635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Connettore 1 36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Rettangolo 46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09600" y="3048000"/>
            <a:ext cx="2306638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Garibaldi</a:t>
            </a:r>
          </a:p>
        </p:txBody>
      </p:sp>
      <p:sp>
        <p:nvSpPr>
          <p:cNvPr id="66" name="CasellaDiTesto 65"/>
          <p:cNvSpPr txBox="1"/>
          <p:nvPr/>
        </p:nvSpPr>
        <p:spPr>
          <a:xfrm>
            <a:off x="384175" y="5251450"/>
            <a:ext cx="1663700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1° ottobre 1860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3476625" y="5589588"/>
            <a:ext cx="5062538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/>
              <a:t>sconfigge </a:t>
            </a:r>
            <a:r>
              <a:rPr lang="it-IT" smtClean="0"/>
              <a:t>l’esercito borbonico </a:t>
            </a:r>
            <a:r>
              <a:rPr lang="it-IT"/>
              <a:t>sul Volturno</a:t>
            </a:r>
            <a:endParaRPr lang="it-IT" dirty="0" smtClean="0"/>
          </a:p>
        </p:txBody>
      </p:sp>
      <p:cxnSp>
        <p:nvCxnSpPr>
          <p:cNvPr id="69" name="Connettore 1 68"/>
          <p:cNvCxnSpPr>
            <a:cxnSpLocks noChangeShapeType="1"/>
            <a:stCxn id="70" idx="3"/>
            <a:endCxn id="67" idx="1"/>
          </p:cNvCxnSpPr>
          <p:nvPr/>
        </p:nvCxnSpPr>
        <p:spPr bwMode="auto">
          <a:xfrm>
            <a:off x="2909888" y="5759450"/>
            <a:ext cx="566737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" name="CasellaDiTesto 69"/>
          <p:cNvSpPr txBox="1"/>
          <p:nvPr/>
        </p:nvSpPr>
        <p:spPr>
          <a:xfrm>
            <a:off x="603250" y="5589588"/>
            <a:ext cx="2306638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Garibaldi</a:t>
            </a:r>
            <a:endParaRPr lang="it-IT" dirty="0" smtClean="0"/>
          </a:p>
        </p:txBody>
      </p:sp>
      <p:sp>
        <p:nvSpPr>
          <p:cNvPr id="32" name="Rettangolo 31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cxnSp>
        <p:nvCxnSpPr>
          <p:cNvPr id="38" name="Connettore 4 37"/>
          <p:cNvCxnSpPr>
            <a:cxnSpLocks noChangeShapeType="1"/>
            <a:stCxn id="41" idx="2"/>
            <a:endCxn id="46" idx="0"/>
          </p:cNvCxnSpPr>
          <p:nvPr/>
        </p:nvCxnSpPr>
        <p:spPr bwMode="auto">
          <a:xfrm rot="5400000">
            <a:off x="3504406" y="529432"/>
            <a:ext cx="777875" cy="42592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36" name="CasellaDiTesto 6"/>
          <p:cNvSpPr txBox="1">
            <a:spLocks noChangeArrowheads="1"/>
          </p:cNvSpPr>
          <p:nvPr/>
        </p:nvSpPr>
        <p:spPr bwMode="auto">
          <a:xfrm>
            <a:off x="3643313" y="2420938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altLang="it-IT" sz="1200" b="1">
                <a:solidFill>
                  <a:srgbClr val="007C8F"/>
                </a:solidFill>
              </a:rPr>
              <a:t>ma</a:t>
            </a:r>
          </a:p>
        </p:txBody>
      </p:sp>
      <p:cxnSp>
        <p:nvCxnSpPr>
          <p:cNvPr id="50" name="Connettore 1 49"/>
          <p:cNvCxnSpPr>
            <a:cxnSpLocks noChangeShapeType="1"/>
            <a:stCxn id="46" idx="3"/>
            <a:endCxn id="65" idx="1"/>
          </p:cNvCxnSpPr>
          <p:nvPr/>
        </p:nvCxnSpPr>
        <p:spPr bwMode="auto">
          <a:xfrm>
            <a:off x="2916238" y="3217863"/>
            <a:ext cx="581025" cy="74612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CasellaDiTesto 43"/>
          <p:cNvSpPr txBox="1"/>
          <p:nvPr/>
        </p:nvSpPr>
        <p:spPr>
          <a:xfrm>
            <a:off x="6419850" y="3490913"/>
            <a:ext cx="1754188" cy="34131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7 </a:t>
            </a:r>
            <a:r>
              <a:rPr lang="it-IT" dirty="0"/>
              <a:t>settembre </a:t>
            </a:r>
            <a:r>
              <a:rPr lang="it-IT" dirty="0" smtClean="0"/>
              <a:t>1860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6419850" y="2733675"/>
            <a:ext cx="1754188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20 agosto </a:t>
            </a:r>
            <a:r>
              <a:rPr lang="it-IT" dirty="0" smtClean="0"/>
              <a:t>1860</a:t>
            </a:r>
            <a:endParaRPr lang="it-IT" dirty="0"/>
          </a:p>
        </p:txBody>
      </p:sp>
      <p:sp>
        <p:nvSpPr>
          <p:cNvPr id="42" name="CasellaDiTesto 41"/>
          <p:cNvSpPr txBox="1"/>
          <p:nvPr/>
        </p:nvSpPr>
        <p:spPr>
          <a:xfrm>
            <a:off x="3482975" y="3041650"/>
            <a:ext cx="3897313" cy="34131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sbarca in Calabria</a:t>
            </a:r>
          </a:p>
        </p:txBody>
      </p:sp>
      <p:sp>
        <p:nvSpPr>
          <p:cNvPr id="65" name="CasellaDiTesto 64"/>
          <p:cNvSpPr txBox="1"/>
          <p:nvPr/>
        </p:nvSpPr>
        <p:spPr>
          <a:xfrm>
            <a:off x="3497263" y="3794125"/>
            <a:ext cx="3889375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entra </a:t>
            </a:r>
            <a:r>
              <a:rPr lang="it-IT" smtClean="0"/>
              <a:t>trionfalmente a Napoli</a:t>
            </a: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asellaDiTesto 56"/>
          <p:cNvSpPr txBox="1"/>
          <p:nvPr/>
        </p:nvSpPr>
        <p:spPr>
          <a:xfrm>
            <a:off x="469900" y="2917825"/>
            <a:ext cx="1674813" cy="57785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Tra </a:t>
            </a:r>
            <a:r>
              <a:rPr lang="it-IT" dirty="0"/>
              <a:t>ottobre e novembre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03263" y="3479800"/>
            <a:ext cx="2306637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L’Italia meridionale </a:t>
            </a:r>
            <a:r>
              <a:rPr lang="it-IT" dirty="0"/>
              <a:t>e i territori pontifici</a:t>
            </a:r>
            <a:endParaRPr lang="it-IT" dirty="0" smtClean="0"/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576638" y="3473450"/>
            <a:ext cx="5062537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ratificano l’annessione </a:t>
            </a:r>
            <a:r>
              <a:rPr lang="it-IT" dirty="0" smtClean="0"/>
              <a:t>allo Stato sabaudo con un</a:t>
            </a:r>
          </a:p>
          <a:p>
            <a:pPr>
              <a:defRPr/>
            </a:pPr>
            <a:r>
              <a:rPr lang="it-IT" dirty="0" smtClean="0"/>
              <a:t>plebiscito</a:t>
            </a:r>
          </a:p>
        </p:txBody>
      </p:sp>
      <p:cxnSp>
        <p:nvCxnSpPr>
          <p:cNvPr id="43" name="Connettore 1 42"/>
          <p:cNvCxnSpPr>
            <a:cxnSpLocks noChangeShapeType="1"/>
            <a:stCxn id="30" idx="3"/>
            <a:endCxn id="41" idx="1"/>
          </p:cNvCxnSpPr>
          <p:nvPr/>
        </p:nvCxnSpPr>
        <p:spPr bwMode="auto">
          <a:xfrm flipV="1">
            <a:off x="3009900" y="3762375"/>
            <a:ext cx="566738" cy="793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7" name="Connettore 1 36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7" name="Rettangolo 46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48" name="Rettangolo 47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66" name="CasellaDiTesto 65"/>
          <p:cNvSpPr txBox="1"/>
          <p:nvPr/>
        </p:nvSpPr>
        <p:spPr>
          <a:xfrm>
            <a:off x="446088" y="4699000"/>
            <a:ext cx="1663700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17 marzo 1861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3541713" y="5157788"/>
            <a:ext cx="5062537" cy="339725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proclama Vittorio Emanuele II «re d’Italia»</a:t>
            </a:r>
          </a:p>
        </p:txBody>
      </p:sp>
      <p:cxnSp>
        <p:nvCxnSpPr>
          <p:cNvPr id="69" name="Connettore 1 68"/>
          <p:cNvCxnSpPr>
            <a:cxnSpLocks noChangeShapeType="1"/>
            <a:stCxn id="70" idx="3"/>
            <a:endCxn id="67" idx="1"/>
          </p:cNvCxnSpPr>
          <p:nvPr/>
        </p:nvCxnSpPr>
        <p:spPr bwMode="auto">
          <a:xfrm>
            <a:off x="2974975" y="5327650"/>
            <a:ext cx="566738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0" name="CasellaDiTesto 69"/>
          <p:cNvSpPr txBox="1"/>
          <p:nvPr/>
        </p:nvSpPr>
        <p:spPr>
          <a:xfrm>
            <a:off x="668338" y="5038725"/>
            <a:ext cx="2306637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il Parlamento</a:t>
            </a:r>
          </a:p>
          <a:p>
            <a:pPr>
              <a:defRPr/>
            </a:pPr>
            <a:r>
              <a:rPr lang="it-IT" dirty="0"/>
              <a:t>nazionale</a:t>
            </a:r>
            <a:endParaRPr lang="it-IT" dirty="0" smtClean="0"/>
          </a:p>
        </p:txBody>
      </p:sp>
      <p:sp>
        <p:nvSpPr>
          <p:cNvPr id="32" name="Rettangolo 31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sp>
        <p:nvSpPr>
          <p:cNvPr id="64" name="CasellaDiTesto 63"/>
          <p:cNvSpPr txBox="1"/>
          <p:nvPr/>
        </p:nvSpPr>
        <p:spPr>
          <a:xfrm>
            <a:off x="668338" y="5872163"/>
            <a:ext cx="2306637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a Torino</a:t>
            </a:r>
          </a:p>
        </p:txBody>
      </p:sp>
      <p:sp>
        <p:nvSpPr>
          <p:cNvPr id="39" name="CasellaDiTesto 38"/>
          <p:cNvSpPr txBox="1"/>
          <p:nvPr/>
        </p:nvSpPr>
        <p:spPr>
          <a:xfrm>
            <a:off x="446088" y="1322388"/>
            <a:ext cx="1663700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25 ottobre 1860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3541713" y="1900238"/>
            <a:ext cx="5062537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gli </a:t>
            </a:r>
            <a:r>
              <a:rPr lang="it-IT" dirty="0"/>
              <a:t>«consegna» il </a:t>
            </a:r>
            <a:r>
              <a:rPr lang="it-IT" dirty="0" smtClean="0"/>
              <a:t>Mezzogiorno d’Italia</a:t>
            </a:r>
          </a:p>
        </p:txBody>
      </p:sp>
      <p:cxnSp>
        <p:nvCxnSpPr>
          <p:cNvPr id="51" name="Connettore 1 50"/>
          <p:cNvCxnSpPr>
            <a:cxnSpLocks noChangeShapeType="1"/>
          </p:cNvCxnSpPr>
          <p:nvPr/>
        </p:nvCxnSpPr>
        <p:spPr bwMode="auto">
          <a:xfrm flipV="1">
            <a:off x="2974975" y="2070100"/>
            <a:ext cx="566738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2" name="CasellaDiTesto 51"/>
          <p:cNvSpPr txBox="1"/>
          <p:nvPr/>
        </p:nvSpPr>
        <p:spPr>
          <a:xfrm>
            <a:off x="668338" y="1662113"/>
            <a:ext cx="2306637" cy="81597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Garibaldi </a:t>
            </a:r>
            <a:r>
              <a:rPr lang="it-IT" dirty="0"/>
              <a:t>incontra Vittorio Emanuele II</a:t>
            </a:r>
          </a:p>
          <a:p>
            <a:pPr>
              <a:defRPr/>
            </a:pPr>
            <a:r>
              <a:rPr lang="it-IT" dirty="0"/>
              <a:t>a Teano</a:t>
            </a:r>
            <a:endParaRPr lang="it-IT" dirty="0" smtClean="0"/>
          </a:p>
        </p:txBody>
      </p:sp>
      <p:cxnSp>
        <p:nvCxnSpPr>
          <p:cNvPr id="10" name="Connettore 1 9"/>
          <p:cNvCxnSpPr>
            <a:cxnSpLocks noChangeShapeType="1"/>
            <a:stCxn id="70" idx="2"/>
            <a:endCxn id="64" idx="0"/>
          </p:cNvCxnSpPr>
          <p:nvPr/>
        </p:nvCxnSpPr>
        <p:spPr bwMode="auto">
          <a:xfrm>
            <a:off x="1820863" y="5616575"/>
            <a:ext cx="0" cy="25558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asellaDiTesto 31"/>
          <p:cNvSpPr txBox="1"/>
          <p:nvPr/>
        </p:nvSpPr>
        <p:spPr>
          <a:xfrm>
            <a:off x="468313" y="3363913"/>
            <a:ext cx="2193925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smtClean="0"/>
              <a:t>Nel novembre </a:t>
            </a:r>
            <a:r>
              <a:rPr lang="it-IT"/>
              <a:t>del 1849</a:t>
            </a:r>
            <a:endParaRPr lang="it-IT" dirty="0"/>
          </a:p>
        </p:txBody>
      </p:sp>
      <p:cxnSp>
        <p:nvCxnSpPr>
          <p:cNvPr id="37" name="Connettore 1 36"/>
          <p:cNvCxnSpPr>
            <a:cxnSpLocks noChangeShapeType="1"/>
            <a:stCxn id="50" idx="2"/>
            <a:endCxn id="41" idx="0"/>
          </p:cNvCxnSpPr>
          <p:nvPr/>
        </p:nvCxnSpPr>
        <p:spPr bwMode="auto">
          <a:xfrm>
            <a:off x="6102350" y="4879975"/>
            <a:ext cx="0" cy="23018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5" name="CasellaDiTesto 24"/>
          <p:cNvSpPr txBox="1"/>
          <p:nvPr/>
        </p:nvSpPr>
        <p:spPr>
          <a:xfrm>
            <a:off x="720725" y="1844675"/>
            <a:ext cx="2336800" cy="5794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/>
              <a:t>Dopo la Prima guerra di indipendenza</a:t>
            </a:r>
            <a:endParaRPr lang="it-IT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720725" y="2665413"/>
            <a:ext cx="2336800" cy="339725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il Regno di Sardegna</a:t>
            </a:r>
            <a:endParaRPr lang="it-IT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6" name="Rettangolo 5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cxnSp>
        <p:nvCxnSpPr>
          <p:cNvPr id="10" name="Connettore 1 9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" name="CasellaDiTesto 8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LE RIFORME NEL REGNO DI SARDEGNA</a:t>
            </a:r>
          </a:p>
        </p:txBody>
      </p:sp>
      <p:sp>
        <p:nvSpPr>
          <p:cNvPr id="35" name="Input manuale 34"/>
          <p:cNvSpPr>
            <a:spLocks noChangeAspect="1"/>
          </p:cNvSpPr>
          <p:nvPr/>
        </p:nvSpPr>
        <p:spPr>
          <a:xfrm>
            <a:off x="1797050" y="1031875"/>
            <a:ext cx="396875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3600450" y="2665413"/>
            <a:ext cx="5003800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rimane </a:t>
            </a:r>
            <a:r>
              <a:rPr lang="it-IT" dirty="0" smtClean="0"/>
              <a:t>l’unica monarchia </a:t>
            </a:r>
            <a:r>
              <a:rPr lang="it-IT" dirty="0"/>
              <a:t>costituzionale in Italia</a:t>
            </a:r>
            <a:endParaRPr lang="it-IT" dirty="0" smtClean="0"/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27" name="Connettore 2 26"/>
          <p:cNvCxnSpPr>
            <a:cxnSpLocks noChangeShapeType="1"/>
            <a:stCxn id="36" idx="3"/>
            <a:endCxn id="31" idx="1"/>
          </p:cNvCxnSpPr>
          <p:nvPr/>
        </p:nvCxnSpPr>
        <p:spPr bwMode="auto">
          <a:xfrm>
            <a:off x="3057525" y="2835275"/>
            <a:ext cx="542925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9" name="CasellaDiTesto 28"/>
          <p:cNvSpPr txBox="1"/>
          <p:nvPr/>
        </p:nvSpPr>
        <p:spPr>
          <a:xfrm>
            <a:off x="742950" y="3676650"/>
            <a:ext cx="2292350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il re Vittorio Emanuele II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3600450" y="5110163"/>
            <a:ext cx="5003800" cy="81597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che avvia </a:t>
            </a:r>
            <a:r>
              <a:rPr lang="it-IT" dirty="0" smtClean="0"/>
              <a:t>la modernizzazione </a:t>
            </a:r>
            <a:r>
              <a:rPr lang="it-IT" dirty="0"/>
              <a:t>del regno, con una riforma</a:t>
            </a:r>
          </a:p>
          <a:p>
            <a:pPr>
              <a:defRPr/>
            </a:pPr>
            <a:r>
              <a:rPr lang="it-IT" dirty="0"/>
              <a:t>amministrativa e una revisione dei rapporti </a:t>
            </a:r>
            <a:r>
              <a:rPr lang="it-IT" dirty="0" smtClean="0"/>
              <a:t>tra Stato </a:t>
            </a:r>
            <a:r>
              <a:rPr lang="it-IT" dirty="0"/>
              <a:t>e Chiesa in senso laico (leggi </a:t>
            </a:r>
            <a:r>
              <a:rPr lang="it-IT" dirty="0" err="1"/>
              <a:t>Siccardi</a:t>
            </a:r>
            <a:r>
              <a:rPr lang="it-IT" dirty="0"/>
              <a:t>)</a:t>
            </a:r>
            <a:endParaRPr lang="it-IT" dirty="0" smtClean="0"/>
          </a:p>
        </p:txBody>
      </p:sp>
      <p:cxnSp>
        <p:nvCxnSpPr>
          <p:cNvPr id="44" name="Connettore 2 43"/>
          <p:cNvCxnSpPr>
            <a:cxnSpLocks noChangeShapeType="1"/>
            <a:stCxn id="49" idx="2"/>
            <a:endCxn id="50" idx="0"/>
          </p:cNvCxnSpPr>
          <p:nvPr/>
        </p:nvCxnSpPr>
        <p:spPr bwMode="auto">
          <a:xfrm>
            <a:off x="6102350" y="4256088"/>
            <a:ext cx="0" cy="284162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" name="Connettore 2 25"/>
          <p:cNvCxnSpPr>
            <a:cxnSpLocks noChangeShapeType="1"/>
            <a:stCxn id="25" idx="2"/>
            <a:endCxn id="36" idx="0"/>
          </p:cNvCxnSpPr>
          <p:nvPr/>
        </p:nvCxnSpPr>
        <p:spPr bwMode="auto">
          <a:xfrm>
            <a:off x="1889125" y="2424113"/>
            <a:ext cx="0" cy="24130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" name="Rettangolo 29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9" name="CasellaDiTesto 48"/>
          <p:cNvSpPr txBox="1"/>
          <p:nvPr/>
        </p:nvSpPr>
        <p:spPr>
          <a:xfrm>
            <a:off x="3600450" y="3438525"/>
            <a:ext cx="5003800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scioglie la Camera dei deputati, che </a:t>
            </a:r>
            <a:r>
              <a:rPr lang="it-IT" dirty="0" smtClean="0"/>
              <a:t>si rifiuta </a:t>
            </a:r>
            <a:r>
              <a:rPr lang="it-IT" dirty="0"/>
              <a:t>di approvare la pace con </a:t>
            </a:r>
            <a:r>
              <a:rPr lang="it-IT" dirty="0" smtClean="0"/>
              <a:t>l’Austria, rivolgendosi </a:t>
            </a:r>
            <a:r>
              <a:rPr lang="it-IT" dirty="0"/>
              <a:t>direttamente ai </a:t>
            </a:r>
            <a:r>
              <a:rPr lang="it-IT" dirty="0" smtClean="0"/>
              <a:t>cittadini (proclama </a:t>
            </a:r>
            <a:r>
              <a:rPr lang="it-IT" dirty="0"/>
              <a:t>di Moncalieri)</a:t>
            </a:r>
          </a:p>
        </p:txBody>
      </p:sp>
      <p:sp>
        <p:nvSpPr>
          <p:cNvPr id="50" name="CasellaDiTesto 49"/>
          <p:cNvSpPr txBox="1"/>
          <p:nvPr/>
        </p:nvSpPr>
        <p:spPr>
          <a:xfrm>
            <a:off x="3600450" y="4540250"/>
            <a:ext cx="5003800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dalle elezioni esce </a:t>
            </a:r>
            <a:r>
              <a:rPr lang="it-IT" dirty="0"/>
              <a:t>una maggioranza liberale</a:t>
            </a:r>
          </a:p>
        </p:txBody>
      </p:sp>
      <p:cxnSp>
        <p:nvCxnSpPr>
          <p:cNvPr id="51" name="Connettore 2 50"/>
          <p:cNvCxnSpPr>
            <a:cxnSpLocks noChangeShapeType="1"/>
            <a:stCxn id="29" idx="3"/>
            <a:endCxn id="49" idx="1"/>
          </p:cNvCxnSpPr>
          <p:nvPr/>
        </p:nvCxnSpPr>
        <p:spPr bwMode="auto">
          <a:xfrm>
            <a:off x="3035300" y="3846513"/>
            <a:ext cx="565150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sellaDiTesto 54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IL «GRANDE MINISTERO» DI CAVOUR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1943100" y="1008063"/>
            <a:ext cx="395288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612775" y="2711450"/>
            <a:ext cx="2162175" cy="579438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Camillo Benso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conte </a:t>
            </a:r>
            <a:r>
              <a:rPr lang="it-IT" dirty="0"/>
              <a:t>di </a:t>
            </a:r>
            <a:r>
              <a:rPr lang="it-IT" dirty="0" smtClean="0"/>
              <a:t>Cavour</a:t>
            </a:r>
            <a:endParaRPr lang="it-IT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3927475" y="1743075"/>
            <a:ext cx="4572000" cy="81597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ritiene che l’allargamento del </a:t>
            </a:r>
            <a:r>
              <a:rPr lang="it-IT" dirty="0" smtClean="0"/>
              <a:t>Regno di </a:t>
            </a:r>
            <a:r>
              <a:rPr lang="it-IT" dirty="0"/>
              <a:t>Sardegna debba passare attraverso </a:t>
            </a:r>
            <a:r>
              <a:rPr lang="it-IT" dirty="0" smtClean="0"/>
              <a:t>accordi diplomatici </a:t>
            </a:r>
            <a:r>
              <a:rPr lang="it-IT" dirty="0"/>
              <a:t>con le grandi potenze europee</a:t>
            </a:r>
            <a:endParaRPr lang="it-IT" dirty="0" smtClean="0"/>
          </a:p>
        </p:txBody>
      </p:sp>
      <p:sp>
        <p:nvSpPr>
          <p:cNvPr id="51" name="CasellaDiTesto 50"/>
          <p:cNvSpPr txBox="1"/>
          <p:nvPr/>
        </p:nvSpPr>
        <p:spPr>
          <a:xfrm>
            <a:off x="5221288" y="3508375"/>
            <a:ext cx="1968500" cy="57785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«grande ministero»</a:t>
            </a:r>
          </a:p>
          <a:p>
            <a:pPr algn="ctr" eaLnBrk="1" hangingPunct="1"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(1852-61)</a:t>
            </a:r>
          </a:p>
        </p:txBody>
      </p:sp>
      <p:cxnSp>
        <p:nvCxnSpPr>
          <p:cNvPr id="23" name="Connettore 1 22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Rettangolo 23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11188" y="3538538"/>
            <a:ext cx="2162175" cy="91916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it-IT" altLang="it-IT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fautore di un liberalismo moderato, di ispirazione</a:t>
            </a:r>
          </a:p>
          <a:p>
            <a:pPr algn="ctr" eaLnBrk="1" hangingPunct="1">
              <a:defRPr/>
            </a:pPr>
            <a:r>
              <a:rPr lang="it-IT" altLang="it-IT" sz="12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inglese, e del liberismo in campo economico</a:t>
            </a:r>
            <a:endParaRPr lang="it-IT" altLang="it-IT" sz="130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1 27"/>
          <p:cNvCxnSpPr>
            <a:cxnSpLocks noChangeShapeType="1"/>
            <a:stCxn id="67" idx="2"/>
            <a:endCxn id="27" idx="0"/>
          </p:cNvCxnSpPr>
          <p:nvPr/>
        </p:nvCxnSpPr>
        <p:spPr bwMode="auto">
          <a:xfrm flipH="1">
            <a:off x="1692275" y="3290888"/>
            <a:ext cx="1588" cy="24765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3" name="Connettore 2 72"/>
          <p:cNvCxnSpPr>
            <a:cxnSpLocks noChangeShapeType="1"/>
            <a:stCxn id="67" idx="3"/>
            <a:endCxn id="50" idx="1"/>
          </p:cNvCxnSpPr>
          <p:nvPr/>
        </p:nvCxnSpPr>
        <p:spPr bwMode="auto">
          <a:xfrm flipV="1">
            <a:off x="2774950" y="2151063"/>
            <a:ext cx="1152525" cy="85090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9" name="Connettore 1 78"/>
          <p:cNvCxnSpPr>
            <a:cxnSpLocks noChangeShapeType="1"/>
            <a:stCxn id="86" idx="2"/>
            <a:endCxn id="51" idx="0"/>
          </p:cNvCxnSpPr>
          <p:nvPr/>
        </p:nvCxnSpPr>
        <p:spPr bwMode="auto">
          <a:xfrm>
            <a:off x="6205538" y="3290888"/>
            <a:ext cx="0" cy="217487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86" name="CasellaDiTesto 85"/>
          <p:cNvSpPr txBox="1"/>
          <p:nvPr/>
        </p:nvSpPr>
        <p:spPr>
          <a:xfrm>
            <a:off x="3919538" y="2711450"/>
            <a:ext cx="4572000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è nominato dal re presidente del Consiglio</a:t>
            </a:r>
            <a:r>
              <a:rPr lang="it-IT" dirty="0"/>
              <a:t>, carica </a:t>
            </a:r>
            <a:r>
              <a:rPr lang="it-IT" dirty="0" smtClean="0"/>
              <a:t>che ricopre </a:t>
            </a:r>
            <a:r>
              <a:rPr lang="it-IT" dirty="0"/>
              <a:t>di fatto fino </a:t>
            </a:r>
            <a:r>
              <a:rPr lang="it-IT"/>
              <a:t>alla </a:t>
            </a:r>
            <a:r>
              <a:rPr lang="it-IT" smtClean="0"/>
              <a:t>morte</a:t>
            </a:r>
            <a:endParaRPr lang="it-IT" dirty="0" smtClean="0"/>
          </a:p>
        </p:txBody>
      </p:sp>
      <p:sp>
        <p:nvSpPr>
          <p:cNvPr id="87" name="CasellaDiTesto 86"/>
          <p:cNvSpPr txBox="1"/>
          <p:nvPr/>
        </p:nvSpPr>
        <p:spPr>
          <a:xfrm>
            <a:off x="3910013" y="4238625"/>
            <a:ext cx="4572000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dà vita </a:t>
            </a:r>
            <a:r>
              <a:rPr lang="it-IT" dirty="0" smtClean="0"/>
              <a:t>a una </a:t>
            </a:r>
            <a:r>
              <a:rPr lang="it-IT" dirty="0"/>
              <a:t>maggioranza centrista («connubio»),</a:t>
            </a:r>
          </a:p>
          <a:p>
            <a:pPr>
              <a:defRPr/>
            </a:pPr>
            <a:r>
              <a:rPr lang="it-IT" dirty="0"/>
              <a:t>che esclude le ali estremiste (della </a:t>
            </a:r>
            <a:r>
              <a:rPr lang="it-IT" dirty="0" smtClean="0"/>
              <a:t>destra conservatrice </a:t>
            </a:r>
            <a:r>
              <a:rPr lang="it-IT" dirty="0"/>
              <a:t>e dei socialisti)</a:t>
            </a:r>
            <a:endParaRPr lang="it-IT" dirty="0" smtClean="0"/>
          </a:p>
        </p:txBody>
      </p:sp>
      <p:cxnSp>
        <p:nvCxnSpPr>
          <p:cNvPr id="88" name="Connettore 2 87"/>
          <p:cNvCxnSpPr>
            <a:cxnSpLocks noChangeShapeType="1"/>
            <a:stCxn id="67" idx="3"/>
            <a:endCxn id="86" idx="1"/>
          </p:cNvCxnSpPr>
          <p:nvPr/>
        </p:nvCxnSpPr>
        <p:spPr bwMode="auto">
          <a:xfrm>
            <a:off x="2774950" y="3001963"/>
            <a:ext cx="1144588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9" name="CasellaDiTesto 98"/>
          <p:cNvSpPr txBox="1"/>
          <p:nvPr/>
        </p:nvSpPr>
        <p:spPr>
          <a:xfrm>
            <a:off x="3548063" y="5235575"/>
            <a:ext cx="4951412" cy="1295400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sigla accordi commerciali con altri Stati europei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modernizza l’agricoltura e la rete di trasporti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riorganizza l’esercito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rafforza la laicizzazione dello Stato («libera Chiesa in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libero Stato»)</a:t>
            </a:r>
          </a:p>
        </p:txBody>
      </p:sp>
      <p:cxnSp>
        <p:nvCxnSpPr>
          <p:cNvPr id="107" name="Connettore 4 106"/>
          <p:cNvCxnSpPr>
            <a:cxnSpLocks noChangeShapeType="1"/>
            <a:stCxn id="67" idx="3"/>
            <a:endCxn id="99" idx="1"/>
          </p:cNvCxnSpPr>
          <p:nvPr/>
        </p:nvCxnSpPr>
        <p:spPr bwMode="auto">
          <a:xfrm>
            <a:off x="2774950" y="3001963"/>
            <a:ext cx="773113" cy="28813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7" name="Rettangolo 36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39" name="Rettangolo 38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cxnSp>
        <p:nvCxnSpPr>
          <p:cNvPr id="74" name="Connettore 4 73"/>
          <p:cNvCxnSpPr>
            <a:cxnSpLocks noChangeShapeType="1"/>
            <a:stCxn id="67" idx="3"/>
            <a:endCxn id="87" idx="1"/>
          </p:cNvCxnSpPr>
          <p:nvPr/>
        </p:nvCxnSpPr>
        <p:spPr bwMode="auto">
          <a:xfrm>
            <a:off x="2774950" y="3001963"/>
            <a:ext cx="1135063" cy="1644650"/>
          </a:xfrm>
          <a:prstGeom prst="bentConnector3">
            <a:avLst>
              <a:gd name="adj1" fmla="val 35273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sellaDiTesto 26"/>
          <p:cNvSpPr txBox="1"/>
          <p:nvPr/>
        </p:nvSpPr>
        <p:spPr>
          <a:xfrm>
            <a:off x="576263" y="1868488"/>
            <a:ext cx="1871662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/>
              <a:t>Dopo </a:t>
            </a:r>
            <a:r>
              <a:rPr lang="it-IT" smtClean="0"/>
              <a:t>i </a:t>
            </a:r>
            <a:r>
              <a:rPr lang="it-IT"/>
              <a:t>moti del 1848</a:t>
            </a:r>
            <a:endParaRPr lang="it-IT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565150" y="4454525"/>
            <a:ext cx="714375" cy="34131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/>
              <a:t>1855</a:t>
            </a:r>
            <a:endParaRPr lang="it-IT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539750" y="1031875"/>
            <a:ext cx="860425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LA QUESTIONE ITALIANA IN EUROPA E GLI ACCORDI DI PLOMBIÈRES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395288" y="1031875"/>
            <a:ext cx="396875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701675" y="2212975"/>
            <a:ext cx="1900238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negli altri </a:t>
            </a:r>
          </a:p>
          <a:p>
            <a:pPr>
              <a:defRPr/>
            </a:pPr>
            <a:r>
              <a:rPr lang="it-IT" dirty="0" smtClean="0"/>
              <a:t>Stati italiani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cxnSp>
        <p:nvCxnSpPr>
          <p:cNvPr id="39" name="Connettore 1 38"/>
          <p:cNvCxnSpPr>
            <a:cxnSpLocks noChangeShapeType="1"/>
            <a:stCxn id="32" idx="2"/>
            <a:endCxn id="35" idx="0"/>
          </p:cNvCxnSpPr>
          <p:nvPr/>
        </p:nvCxnSpPr>
        <p:spPr bwMode="auto">
          <a:xfrm flipH="1">
            <a:off x="5886450" y="3724275"/>
            <a:ext cx="0" cy="214313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CasellaDiTesto 34"/>
          <p:cNvSpPr txBox="1"/>
          <p:nvPr/>
        </p:nvSpPr>
        <p:spPr>
          <a:xfrm>
            <a:off x="3397250" y="3938588"/>
            <a:ext cx="4978400" cy="34131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che mira a </a:t>
            </a:r>
            <a:r>
              <a:rPr lang="it-IT" dirty="0" smtClean="0"/>
              <a:t>inserire il </a:t>
            </a:r>
            <a:r>
              <a:rPr lang="it-IT" dirty="0"/>
              <a:t>Piemonte nello </a:t>
            </a:r>
            <a:r>
              <a:rPr lang="it-IT"/>
              <a:t>scenario </a:t>
            </a:r>
            <a:r>
              <a:rPr lang="it-IT" smtClean="0"/>
              <a:t>internazionale</a:t>
            </a:r>
            <a:endParaRPr lang="it-IT" dirty="0" smtClean="0"/>
          </a:p>
        </p:txBody>
      </p:sp>
      <p:sp>
        <p:nvSpPr>
          <p:cNvPr id="32" name="CasellaDiTesto 31"/>
          <p:cNvSpPr txBox="1"/>
          <p:nvPr/>
        </p:nvSpPr>
        <p:spPr>
          <a:xfrm>
            <a:off x="3446463" y="3384550"/>
            <a:ext cx="4879975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prosegue la </a:t>
            </a:r>
            <a:r>
              <a:rPr lang="it-IT" dirty="0"/>
              <a:t>sua attività </a:t>
            </a:r>
            <a:r>
              <a:rPr lang="it-IT" dirty="0" smtClean="0"/>
              <a:t>diplomatica</a:t>
            </a:r>
            <a:endParaRPr lang="it-IT" dirty="0"/>
          </a:p>
        </p:txBody>
      </p:sp>
      <p:cxnSp>
        <p:nvCxnSpPr>
          <p:cNvPr id="38" name="Connettore 1 37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Rettangolo 39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446463" y="1817688"/>
            <a:ext cx="4879975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si assiste alla </a:t>
            </a:r>
            <a:r>
              <a:rPr lang="it-IT" dirty="0" smtClean="0"/>
              <a:t>dura reazione </a:t>
            </a:r>
            <a:r>
              <a:rPr lang="it-IT" dirty="0"/>
              <a:t>dei </a:t>
            </a:r>
            <a:r>
              <a:rPr lang="it-IT" dirty="0" smtClean="0"/>
              <a:t>sovrani </a:t>
            </a:r>
            <a:r>
              <a:rPr lang="it-IT" dirty="0"/>
              <a:t>con</a:t>
            </a:r>
          </a:p>
          <a:p>
            <a:pPr>
              <a:defRPr/>
            </a:pPr>
            <a:r>
              <a:rPr lang="it-IT" dirty="0"/>
              <a:t>persecuzioni di patrioti nel </a:t>
            </a:r>
            <a:r>
              <a:rPr lang="it-IT" dirty="0" smtClean="0"/>
              <a:t>Lombardo-Veneto</a:t>
            </a:r>
            <a:endParaRPr lang="it-IT" dirty="0"/>
          </a:p>
        </p:txBody>
      </p:sp>
      <p:sp>
        <p:nvSpPr>
          <p:cNvPr id="47" name="CasellaDiTesto 46"/>
          <p:cNvSpPr txBox="1"/>
          <p:nvPr/>
        </p:nvSpPr>
        <p:spPr>
          <a:xfrm>
            <a:off x="3446463" y="2611438"/>
            <a:ext cx="4879975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si verificano </a:t>
            </a:r>
            <a:r>
              <a:rPr lang="it-IT" dirty="0"/>
              <a:t>nuovi tentativi insurrezionali dei </a:t>
            </a:r>
            <a:r>
              <a:rPr lang="it-IT" dirty="0" smtClean="0"/>
              <a:t>mazziniani, che </a:t>
            </a:r>
            <a:r>
              <a:rPr lang="it-IT" dirty="0"/>
              <a:t>si risolvono tragicamente</a:t>
            </a:r>
          </a:p>
        </p:txBody>
      </p:sp>
      <p:cxnSp>
        <p:nvCxnSpPr>
          <p:cNvPr id="52" name="Connettore 2 51"/>
          <p:cNvCxnSpPr>
            <a:cxnSpLocks noChangeShapeType="1"/>
            <a:stCxn id="30" idx="3"/>
            <a:endCxn id="47" idx="1"/>
          </p:cNvCxnSpPr>
          <p:nvPr/>
        </p:nvCxnSpPr>
        <p:spPr bwMode="auto">
          <a:xfrm>
            <a:off x="2601913" y="2501900"/>
            <a:ext cx="844550" cy="398463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Connettore 2 52"/>
          <p:cNvCxnSpPr>
            <a:cxnSpLocks noChangeShapeType="1"/>
            <a:stCxn id="30" idx="3"/>
            <a:endCxn id="46" idx="1"/>
          </p:cNvCxnSpPr>
          <p:nvPr/>
        </p:nvCxnSpPr>
        <p:spPr bwMode="auto">
          <a:xfrm flipV="1">
            <a:off x="2601913" y="2106613"/>
            <a:ext cx="844550" cy="395287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9" name="CasellaDiTesto 68"/>
          <p:cNvSpPr txBox="1"/>
          <p:nvPr/>
        </p:nvSpPr>
        <p:spPr>
          <a:xfrm>
            <a:off x="701675" y="3384550"/>
            <a:ext cx="1900238" cy="339725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Cavour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3446463" y="4635500"/>
            <a:ext cx="4879975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partecipa </a:t>
            </a:r>
            <a:r>
              <a:rPr lang="it-IT" dirty="0"/>
              <a:t>alla </a:t>
            </a:r>
            <a:r>
              <a:rPr lang="it-IT" dirty="0" smtClean="0"/>
              <a:t>Guerra di </a:t>
            </a:r>
            <a:r>
              <a:rPr lang="it-IT" dirty="0"/>
              <a:t>Crimea </a:t>
            </a:r>
            <a:endParaRPr lang="it-IT" dirty="0" smtClean="0"/>
          </a:p>
          <a:p>
            <a:pPr>
              <a:defRPr/>
            </a:pPr>
            <a:r>
              <a:rPr lang="it-IT" dirty="0" smtClean="0"/>
              <a:t>con </a:t>
            </a:r>
            <a:r>
              <a:rPr lang="it-IT" dirty="0"/>
              <a:t>Francia e Regno Unito</a:t>
            </a:r>
            <a:endParaRPr lang="it-IT" dirty="0" smtClean="0"/>
          </a:p>
        </p:txBody>
      </p:sp>
      <p:sp>
        <p:nvSpPr>
          <p:cNvPr id="75" name="CasellaDiTesto 74"/>
          <p:cNvSpPr txBox="1"/>
          <p:nvPr/>
        </p:nvSpPr>
        <p:spPr>
          <a:xfrm>
            <a:off x="3446463" y="5492750"/>
            <a:ext cx="4879975" cy="815975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al successivo Congresso di pace di Parigi, per la</a:t>
            </a:r>
          </a:p>
          <a:p>
            <a:pPr>
              <a:defRPr/>
            </a:pPr>
            <a:r>
              <a:rPr lang="it-IT" dirty="0" smtClean="0"/>
              <a:t>prima volta è portata al tavolo dei vincitori la questione dell’indipendenza italiana</a:t>
            </a:r>
          </a:p>
        </p:txBody>
      </p:sp>
      <p:cxnSp>
        <p:nvCxnSpPr>
          <p:cNvPr id="76" name="Connettore 2 75"/>
          <p:cNvCxnSpPr>
            <a:cxnSpLocks noChangeShapeType="1"/>
            <a:stCxn id="74" idx="2"/>
            <a:endCxn id="75" idx="0"/>
          </p:cNvCxnSpPr>
          <p:nvPr/>
        </p:nvCxnSpPr>
        <p:spPr bwMode="auto">
          <a:xfrm flipH="1">
            <a:off x="5886450" y="5214938"/>
            <a:ext cx="0" cy="277812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7" name="Connettore 2 76"/>
          <p:cNvCxnSpPr>
            <a:cxnSpLocks noChangeShapeType="1"/>
            <a:stCxn id="69" idx="3"/>
            <a:endCxn id="32" idx="1"/>
          </p:cNvCxnSpPr>
          <p:nvPr/>
        </p:nvCxnSpPr>
        <p:spPr bwMode="auto">
          <a:xfrm>
            <a:off x="2601913" y="3554413"/>
            <a:ext cx="844550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Rettangolo 23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704850" y="4748213"/>
            <a:ext cx="1900238" cy="341312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Il </a:t>
            </a:r>
            <a:r>
              <a:rPr lang="it-IT" dirty="0" err="1" smtClean="0"/>
              <a:t>P</a:t>
            </a:r>
            <a:r>
              <a:rPr lang="it-IT" smtClean="0"/>
              <a:t>iemonte</a:t>
            </a:r>
            <a:endParaRPr lang="it-IT" dirty="0" smtClean="0"/>
          </a:p>
        </p:txBody>
      </p:sp>
      <p:cxnSp>
        <p:nvCxnSpPr>
          <p:cNvPr id="51" name="Connettore 4 50"/>
          <p:cNvCxnSpPr>
            <a:cxnSpLocks noChangeShapeType="1"/>
            <a:stCxn id="35" idx="1"/>
            <a:endCxn id="48" idx="0"/>
          </p:cNvCxnSpPr>
          <p:nvPr/>
        </p:nvCxnSpPr>
        <p:spPr bwMode="auto">
          <a:xfrm rot="10800000" flipV="1">
            <a:off x="1655763" y="4110038"/>
            <a:ext cx="1741487" cy="638175"/>
          </a:xfrm>
          <a:prstGeom prst="bentConnector2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Connettore 2 53"/>
          <p:cNvCxnSpPr>
            <a:cxnSpLocks noChangeShapeType="1"/>
            <a:stCxn id="48" idx="3"/>
            <a:endCxn id="74" idx="1"/>
          </p:cNvCxnSpPr>
          <p:nvPr/>
        </p:nvCxnSpPr>
        <p:spPr bwMode="auto">
          <a:xfrm>
            <a:off x="2605088" y="4919663"/>
            <a:ext cx="841375" cy="4762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asellaDiTesto 42"/>
          <p:cNvSpPr txBox="1"/>
          <p:nvPr/>
        </p:nvSpPr>
        <p:spPr>
          <a:xfrm>
            <a:off x="663575" y="4481513"/>
            <a:ext cx="2301875" cy="33972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tra il 20 e il 21 luglio 1858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63575" y="1052513"/>
            <a:ext cx="704850" cy="34131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/>
              <a:t>1857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831850" y="1350963"/>
            <a:ext cx="1900238" cy="817562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Viene fondata la Società nazionale italiana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cxnSp>
        <p:nvCxnSpPr>
          <p:cNvPr id="39" name="Connettore 1 38"/>
          <p:cNvCxnSpPr>
            <a:cxnSpLocks noChangeShapeType="1"/>
            <a:endCxn id="35" idx="1"/>
          </p:cNvCxnSpPr>
          <p:nvPr/>
        </p:nvCxnSpPr>
        <p:spPr bwMode="auto">
          <a:xfrm flipH="1">
            <a:off x="3665538" y="3651250"/>
            <a:ext cx="241300" cy="26193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CasellaDiTesto 34"/>
          <p:cNvSpPr txBox="1"/>
          <p:nvPr/>
        </p:nvSpPr>
        <p:spPr>
          <a:xfrm>
            <a:off x="3665538" y="3624263"/>
            <a:ext cx="4779962" cy="579437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con i quali Napoleone III si impegna a sostenere il Piemonte nel caso di aggressione da parte austriaca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3565525" y="2471738"/>
            <a:ext cx="4879975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vuole coinvolgere </a:t>
            </a:r>
            <a:r>
              <a:rPr lang="it-IT" dirty="0"/>
              <a:t>la Francia in una guerra contro</a:t>
            </a:r>
          </a:p>
          <a:p>
            <a:pPr>
              <a:defRPr/>
            </a:pPr>
            <a:r>
              <a:rPr lang="it-IT" dirty="0"/>
              <a:t>l’Austria</a:t>
            </a:r>
          </a:p>
        </p:txBody>
      </p:sp>
      <p:cxnSp>
        <p:nvCxnSpPr>
          <p:cNvPr id="38" name="Connettore 1 37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Rettangolo 39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565525" y="1466850"/>
            <a:ext cx="4879975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che sostiene </a:t>
            </a:r>
            <a:r>
              <a:rPr lang="it-IT" dirty="0"/>
              <a:t>il ruolo guida del Regno di Sardegna nel</a:t>
            </a:r>
          </a:p>
          <a:p>
            <a:pPr>
              <a:defRPr/>
            </a:pPr>
            <a:r>
              <a:rPr lang="it-IT" dirty="0"/>
              <a:t>processo unitario</a:t>
            </a:r>
          </a:p>
        </p:txBody>
      </p:sp>
      <p:cxnSp>
        <p:nvCxnSpPr>
          <p:cNvPr id="53" name="Connettore 2 52"/>
          <p:cNvCxnSpPr>
            <a:cxnSpLocks noChangeShapeType="1"/>
            <a:stCxn id="30" idx="3"/>
            <a:endCxn id="46" idx="1"/>
          </p:cNvCxnSpPr>
          <p:nvPr/>
        </p:nvCxnSpPr>
        <p:spPr bwMode="auto">
          <a:xfrm flipV="1">
            <a:off x="2732088" y="1755775"/>
            <a:ext cx="833437" cy="4763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9" name="CasellaDiTesto 68"/>
          <p:cNvSpPr txBox="1"/>
          <p:nvPr/>
        </p:nvSpPr>
        <p:spPr>
          <a:xfrm>
            <a:off x="812800" y="2590800"/>
            <a:ext cx="1900238" cy="341313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Cavour</a:t>
            </a:r>
          </a:p>
        </p:txBody>
      </p:sp>
      <p:sp>
        <p:nvSpPr>
          <p:cNvPr id="74" name="CasellaDiTesto 73"/>
          <p:cNvSpPr txBox="1"/>
          <p:nvPr/>
        </p:nvSpPr>
        <p:spPr>
          <a:xfrm>
            <a:off x="3665538" y="4365625"/>
            <a:ext cx="4879975" cy="579438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prevedono la successiva divisione dell’Italia in una confederazione di quattro Stati, presieduta dal papa</a:t>
            </a:r>
          </a:p>
        </p:txBody>
      </p:sp>
      <p:cxnSp>
        <p:nvCxnSpPr>
          <p:cNvPr id="77" name="Connettore 2 76"/>
          <p:cNvCxnSpPr>
            <a:cxnSpLocks noChangeShapeType="1"/>
            <a:stCxn id="69" idx="3"/>
            <a:endCxn id="32" idx="1"/>
          </p:cNvCxnSpPr>
          <p:nvPr/>
        </p:nvCxnSpPr>
        <p:spPr bwMode="auto">
          <a:xfrm>
            <a:off x="2713038" y="2762250"/>
            <a:ext cx="852487" cy="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4" name="Rettangolo 23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cxnSp>
        <p:nvCxnSpPr>
          <p:cNvPr id="51" name="Connettore 4 50"/>
          <p:cNvCxnSpPr>
            <a:cxnSpLocks noChangeShapeType="1"/>
            <a:stCxn id="32" idx="2"/>
            <a:endCxn id="42" idx="0"/>
          </p:cNvCxnSpPr>
          <p:nvPr/>
        </p:nvCxnSpPr>
        <p:spPr bwMode="auto">
          <a:xfrm rot="5400000">
            <a:off x="3475038" y="1390650"/>
            <a:ext cx="869950" cy="4191000"/>
          </a:xfrm>
          <a:prstGeom prst="bentConnector3">
            <a:avLst>
              <a:gd name="adj1" fmla="val 30778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4" name="Connettore 2 53"/>
          <p:cNvCxnSpPr>
            <a:cxnSpLocks noChangeShapeType="1"/>
            <a:stCxn id="42" idx="3"/>
            <a:endCxn id="74" idx="1"/>
          </p:cNvCxnSpPr>
          <p:nvPr/>
        </p:nvCxnSpPr>
        <p:spPr bwMode="auto">
          <a:xfrm>
            <a:off x="3286125" y="4210050"/>
            <a:ext cx="379413" cy="446088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CasellaDiTesto 41"/>
          <p:cNvSpPr txBox="1"/>
          <p:nvPr/>
        </p:nvSpPr>
        <p:spPr>
          <a:xfrm>
            <a:off x="342900" y="3921125"/>
            <a:ext cx="2943225" cy="577850"/>
          </a:xfrm>
          <a:prstGeom prst="roundRect">
            <a:avLst/>
          </a:prstGeom>
          <a:solidFill>
            <a:srgbClr val="E2EBF0"/>
          </a:solidFill>
          <a:ln w="28575" cmpd="sng">
            <a:solidFill>
              <a:srgbClr val="00A9AB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solidFill>
                  <a:sysClr val="windowText" lastClr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b="1" dirty="0" smtClean="0"/>
              <a:t>accordi segreti di </a:t>
            </a:r>
            <a:r>
              <a:rPr lang="it-IT" b="1" dirty="0" err="1" smtClean="0"/>
              <a:t>Plombières</a:t>
            </a:r>
            <a:r>
              <a:rPr lang="it-IT" dirty="0" smtClean="0"/>
              <a:t> con Napoleone III</a:t>
            </a:r>
          </a:p>
        </p:txBody>
      </p:sp>
      <p:cxnSp>
        <p:nvCxnSpPr>
          <p:cNvPr id="57" name="Connettore 2 56"/>
          <p:cNvCxnSpPr>
            <a:cxnSpLocks noChangeShapeType="1"/>
            <a:stCxn id="42" idx="3"/>
            <a:endCxn id="35" idx="1"/>
          </p:cNvCxnSpPr>
          <p:nvPr/>
        </p:nvCxnSpPr>
        <p:spPr bwMode="auto">
          <a:xfrm flipV="1">
            <a:off x="3286125" y="3913188"/>
            <a:ext cx="379413" cy="296862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4" name="CasellaDiTesto 63"/>
          <p:cNvSpPr txBox="1"/>
          <p:nvPr/>
        </p:nvSpPr>
        <p:spPr>
          <a:xfrm>
            <a:off x="3665538" y="5216525"/>
            <a:ext cx="4879975" cy="1293813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 marL="285750" indent="-285750" algn="l">
              <a:buFont typeface="Arial" charset="0"/>
              <a:buChar char="•"/>
              <a:defRPr/>
            </a:pPr>
            <a:r>
              <a:rPr lang="it-IT" dirty="0" smtClean="0"/>
              <a:t>un Regno dell’Alta Italia, guidato dai Savoia</a:t>
            </a: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it-IT" dirty="0" smtClean="0"/>
              <a:t>un Regno dell’Italia centrale con la Toscana e i territori pontifici sotto Leopoldo II</a:t>
            </a: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it-IT" dirty="0" smtClean="0"/>
              <a:t>la città di Roma sotto il controllo del papa</a:t>
            </a:r>
          </a:p>
          <a:p>
            <a:pPr marL="285750" indent="-285750" algn="l">
              <a:buFont typeface="Arial" charset="0"/>
              <a:buChar char="•"/>
              <a:defRPr/>
            </a:pPr>
            <a:r>
              <a:rPr lang="it-IT" dirty="0" smtClean="0"/>
              <a:t>il Regno delle Due Sicilie ai Borbone</a:t>
            </a:r>
          </a:p>
        </p:txBody>
      </p:sp>
      <p:cxnSp>
        <p:nvCxnSpPr>
          <p:cNvPr id="73" name="Connettore 1 72"/>
          <p:cNvCxnSpPr>
            <a:cxnSpLocks noChangeShapeType="1"/>
            <a:stCxn id="74" idx="2"/>
            <a:endCxn id="64" idx="0"/>
          </p:cNvCxnSpPr>
          <p:nvPr/>
        </p:nvCxnSpPr>
        <p:spPr bwMode="auto">
          <a:xfrm flipH="1">
            <a:off x="6105525" y="4945063"/>
            <a:ext cx="0" cy="271462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0" name="Connettore 1 119"/>
          <p:cNvCxnSpPr>
            <a:cxnSpLocks noChangeShapeType="1"/>
            <a:stCxn id="99" idx="2"/>
          </p:cNvCxnSpPr>
          <p:nvPr/>
        </p:nvCxnSpPr>
        <p:spPr bwMode="auto">
          <a:xfrm>
            <a:off x="7570788" y="5757863"/>
            <a:ext cx="0" cy="16827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4" name="CasellaDiTesto 43"/>
          <p:cNvSpPr txBox="1"/>
          <p:nvPr/>
        </p:nvSpPr>
        <p:spPr>
          <a:xfrm>
            <a:off x="293688" y="1509713"/>
            <a:ext cx="1685925" cy="34131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7C8F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/>
              <a:t>All’inizio del 1859</a:t>
            </a:r>
            <a:endParaRPr lang="it-IT" dirty="0"/>
          </a:p>
        </p:txBody>
      </p:sp>
      <p:cxnSp>
        <p:nvCxnSpPr>
          <p:cNvPr id="43" name="Connettore 2 42"/>
          <p:cNvCxnSpPr>
            <a:cxnSpLocks noChangeShapeType="1"/>
            <a:stCxn id="46" idx="2"/>
            <a:endCxn id="32" idx="0"/>
          </p:cNvCxnSpPr>
          <p:nvPr/>
        </p:nvCxnSpPr>
        <p:spPr bwMode="auto">
          <a:xfrm>
            <a:off x="5886450" y="2311400"/>
            <a:ext cx="0" cy="238125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" name="CasellaDiTesto 54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LA SECONDA GUERRA DI INDIPENDENZA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1692275" y="1009650"/>
            <a:ext cx="396875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508000" y="1846263"/>
            <a:ext cx="2366963" cy="33972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Vittorio Emanuele II</a:t>
            </a:r>
            <a:endParaRPr lang="it-IT" dirty="0" smtClean="0"/>
          </a:p>
        </p:txBody>
      </p:sp>
      <p:cxnSp>
        <p:nvCxnSpPr>
          <p:cNvPr id="39" name="Connettore 1 38"/>
          <p:cNvCxnSpPr>
            <a:cxnSpLocks noChangeShapeType="1"/>
            <a:stCxn id="32" idx="2"/>
            <a:endCxn id="35" idx="0"/>
          </p:cNvCxnSpPr>
          <p:nvPr/>
        </p:nvCxnSpPr>
        <p:spPr bwMode="auto">
          <a:xfrm>
            <a:off x="5886450" y="2890838"/>
            <a:ext cx="0" cy="16827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5" name="CasellaDiTesto 34"/>
          <p:cNvSpPr txBox="1"/>
          <p:nvPr/>
        </p:nvSpPr>
        <p:spPr>
          <a:xfrm>
            <a:off x="3446463" y="3059113"/>
            <a:ext cx="4879975" cy="34131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la Francia </a:t>
            </a:r>
            <a:r>
              <a:rPr lang="it-IT" dirty="0" smtClean="0"/>
              <a:t>entra </a:t>
            </a:r>
            <a:r>
              <a:rPr lang="it-IT" dirty="0"/>
              <a:t>nel conflitto a </a:t>
            </a:r>
            <a:r>
              <a:rPr lang="it-IT" dirty="0" smtClean="0"/>
              <a:t>fianco del </a:t>
            </a:r>
            <a:r>
              <a:rPr lang="it-IT" dirty="0"/>
              <a:t>Piemonte</a:t>
            </a:r>
            <a:endParaRPr lang="it-IT" dirty="0" smtClean="0"/>
          </a:p>
        </p:txBody>
      </p:sp>
      <p:sp>
        <p:nvSpPr>
          <p:cNvPr id="32" name="CasellaDiTesto 31"/>
          <p:cNvSpPr txBox="1"/>
          <p:nvPr/>
        </p:nvSpPr>
        <p:spPr>
          <a:xfrm>
            <a:off x="3446463" y="2549525"/>
            <a:ext cx="4879975" cy="341313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si giunge rapidamente alla guerra</a:t>
            </a:r>
          </a:p>
        </p:txBody>
      </p:sp>
      <p:cxnSp>
        <p:nvCxnSpPr>
          <p:cNvPr id="38" name="Connettore 1 37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0" name="Rettangolo 39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45" name="Rettangolo 44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3446463" y="1733550"/>
            <a:ext cx="4879975" cy="577850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riunisce truppe ai confini con la Lombardia per</a:t>
            </a:r>
          </a:p>
          <a:p>
            <a:pPr>
              <a:defRPr/>
            </a:pPr>
            <a:r>
              <a:rPr lang="it-IT" dirty="0"/>
              <a:t>provocare l’aggressione austriaca</a:t>
            </a:r>
            <a:endParaRPr lang="it-IT" dirty="0" smtClean="0"/>
          </a:p>
        </p:txBody>
      </p:sp>
      <p:cxnSp>
        <p:nvCxnSpPr>
          <p:cNvPr id="53" name="Connettore 2 52"/>
          <p:cNvCxnSpPr>
            <a:cxnSpLocks noChangeShapeType="1"/>
            <a:stCxn id="30" idx="3"/>
            <a:endCxn id="46" idx="1"/>
          </p:cNvCxnSpPr>
          <p:nvPr/>
        </p:nvCxnSpPr>
        <p:spPr bwMode="auto">
          <a:xfrm>
            <a:off x="2874963" y="2016125"/>
            <a:ext cx="571500" cy="635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6" name="Connettore 2 75"/>
          <p:cNvCxnSpPr>
            <a:cxnSpLocks noChangeShapeType="1"/>
            <a:stCxn id="41" idx="3"/>
            <a:endCxn id="66" idx="1"/>
          </p:cNvCxnSpPr>
          <p:nvPr/>
        </p:nvCxnSpPr>
        <p:spPr bwMode="auto">
          <a:xfrm flipV="1">
            <a:off x="2874963" y="4095750"/>
            <a:ext cx="2682875" cy="25400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6" name="CasellaDiTesto 35"/>
          <p:cNvSpPr txBox="1"/>
          <p:nvPr/>
        </p:nvSpPr>
        <p:spPr>
          <a:xfrm>
            <a:off x="2987675" y="3711575"/>
            <a:ext cx="2368550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Vittorio Emanuele II e Napoleone III entrano a Milano (1859)</a:t>
            </a:r>
          </a:p>
        </p:txBody>
      </p:sp>
      <p:sp>
        <p:nvSpPr>
          <p:cNvPr id="41" name="CasellaDiTesto 40"/>
          <p:cNvSpPr txBox="1"/>
          <p:nvPr/>
        </p:nvSpPr>
        <p:spPr>
          <a:xfrm>
            <a:off x="508000" y="3711575"/>
            <a:ext cx="2366963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d</a:t>
            </a:r>
            <a:r>
              <a:rPr lang="it-IT" smtClean="0"/>
              <a:t>opo </a:t>
            </a:r>
            <a:r>
              <a:rPr lang="it-IT" dirty="0"/>
              <a:t>alcune vittorie </a:t>
            </a:r>
            <a:r>
              <a:rPr lang="it-IT"/>
              <a:t>(</a:t>
            </a:r>
            <a:r>
              <a:rPr lang="it-IT" smtClean="0"/>
              <a:t>Magenta, Solferino</a:t>
            </a:r>
            <a:r>
              <a:rPr lang="it-IT" dirty="0"/>
              <a:t>, San </a:t>
            </a:r>
            <a:r>
              <a:rPr lang="it-IT"/>
              <a:t>Martino</a:t>
            </a:r>
            <a:r>
              <a:rPr lang="it-IT" smtClean="0"/>
              <a:t>)</a:t>
            </a:r>
            <a:endParaRPr lang="it-IT" dirty="0"/>
          </a:p>
        </p:txBody>
      </p:sp>
      <p:sp>
        <p:nvSpPr>
          <p:cNvPr id="33" name="Rettangolo 32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cxnSp>
        <p:nvCxnSpPr>
          <p:cNvPr id="54" name="Connettore 4 53"/>
          <p:cNvCxnSpPr>
            <a:cxnSpLocks noChangeShapeType="1"/>
            <a:stCxn id="32" idx="1"/>
            <a:endCxn id="41" idx="0"/>
          </p:cNvCxnSpPr>
          <p:nvPr/>
        </p:nvCxnSpPr>
        <p:spPr bwMode="auto">
          <a:xfrm rot="10800000" flipV="1">
            <a:off x="1692275" y="2719388"/>
            <a:ext cx="1754188" cy="992187"/>
          </a:xfrm>
          <a:prstGeom prst="bentConnector2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6" name="CasellaDiTesto 65"/>
          <p:cNvSpPr txBox="1"/>
          <p:nvPr/>
        </p:nvSpPr>
        <p:spPr>
          <a:xfrm>
            <a:off x="5557838" y="3568700"/>
            <a:ext cx="3316287" cy="105568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la Toscana e i territori</a:t>
            </a:r>
          </a:p>
          <a:p>
            <a:pPr>
              <a:defRPr/>
            </a:pPr>
            <a:r>
              <a:rPr lang="it-IT" dirty="0" smtClean="0"/>
              <a:t>dell’Italia centrosettentrionale insorgono chiedendo l’annessione al Regno di Sardegna</a:t>
            </a:r>
          </a:p>
        </p:txBody>
      </p:sp>
      <p:cxnSp>
        <p:nvCxnSpPr>
          <p:cNvPr id="71" name="Connettore 4 70"/>
          <p:cNvCxnSpPr>
            <a:cxnSpLocks noChangeShapeType="1"/>
            <a:stCxn id="66" idx="2"/>
            <a:endCxn id="78" idx="0"/>
          </p:cNvCxnSpPr>
          <p:nvPr/>
        </p:nvCxnSpPr>
        <p:spPr bwMode="auto">
          <a:xfrm rot="5400000">
            <a:off x="4283869" y="2008982"/>
            <a:ext cx="317500" cy="554831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8" name="CasellaDiTesto 77"/>
          <p:cNvSpPr txBox="1"/>
          <p:nvPr/>
        </p:nvSpPr>
        <p:spPr>
          <a:xfrm>
            <a:off x="484188" y="4941888"/>
            <a:ext cx="2368550" cy="81597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preoccupato, Napoleone </a:t>
            </a:r>
            <a:r>
              <a:rPr lang="it-IT" dirty="0"/>
              <a:t>III firma una pace separata </a:t>
            </a:r>
            <a:r>
              <a:rPr lang="it-IT" dirty="0" smtClean="0"/>
              <a:t>con l’Austria</a:t>
            </a:r>
          </a:p>
        </p:txBody>
      </p:sp>
      <p:sp>
        <p:nvSpPr>
          <p:cNvPr id="79" name="CasellaDiTesto 78"/>
          <p:cNvSpPr txBox="1"/>
          <p:nvPr/>
        </p:nvSpPr>
        <p:spPr>
          <a:xfrm>
            <a:off x="3190875" y="4941888"/>
            <a:ext cx="2366963" cy="815975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la Lombardia passa al Regno </a:t>
            </a:r>
            <a:r>
              <a:rPr lang="it-IT" smtClean="0"/>
              <a:t>di Sardegna, il </a:t>
            </a:r>
            <a:r>
              <a:rPr lang="it-IT" dirty="0" smtClean="0"/>
              <a:t>Veneto resta austriaco</a:t>
            </a:r>
          </a:p>
        </p:txBody>
      </p:sp>
      <p:cxnSp>
        <p:nvCxnSpPr>
          <p:cNvPr id="80" name="Connettore 1 79"/>
          <p:cNvCxnSpPr>
            <a:cxnSpLocks noChangeShapeType="1"/>
            <a:stCxn id="78" idx="3"/>
            <a:endCxn id="79" idx="1"/>
          </p:cNvCxnSpPr>
          <p:nvPr/>
        </p:nvCxnSpPr>
        <p:spPr bwMode="auto">
          <a:xfrm>
            <a:off x="2852738" y="5349875"/>
            <a:ext cx="338137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1" name="CasellaDiTesto 90"/>
          <p:cNvSpPr txBox="1"/>
          <p:nvPr/>
        </p:nvSpPr>
        <p:spPr>
          <a:xfrm>
            <a:off x="484188" y="5888038"/>
            <a:ext cx="2368550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armistizio </a:t>
            </a:r>
            <a:r>
              <a:rPr lang="it-IT" dirty="0"/>
              <a:t>di Villafranca, </a:t>
            </a:r>
            <a:r>
              <a:rPr lang="it-IT"/>
              <a:t>11 </a:t>
            </a:r>
            <a:r>
              <a:rPr lang="it-IT" smtClean="0"/>
              <a:t>luglio 1859</a:t>
            </a:r>
            <a:endParaRPr lang="it-IT" dirty="0"/>
          </a:p>
        </p:txBody>
      </p:sp>
      <p:cxnSp>
        <p:nvCxnSpPr>
          <p:cNvPr id="92" name="Connettore 1 91"/>
          <p:cNvCxnSpPr>
            <a:cxnSpLocks noChangeShapeType="1"/>
            <a:stCxn id="78" idx="2"/>
            <a:endCxn id="91" idx="0"/>
          </p:cNvCxnSpPr>
          <p:nvPr/>
        </p:nvCxnSpPr>
        <p:spPr bwMode="auto">
          <a:xfrm>
            <a:off x="1668463" y="5757863"/>
            <a:ext cx="0" cy="13017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9" name="CasellaDiTesto 98"/>
          <p:cNvSpPr txBox="1"/>
          <p:nvPr/>
        </p:nvSpPr>
        <p:spPr>
          <a:xfrm>
            <a:off x="6386513" y="4941888"/>
            <a:ext cx="2366962" cy="815975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Vittorio Emanuele </a:t>
            </a:r>
            <a:r>
              <a:rPr lang="it-IT" dirty="0"/>
              <a:t>II sottoscrive il trattato </a:t>
            </a:r>
            <a:r>
              <a:rPr lang="it-IT"/>
              <a:t>di </a:t>
            </a:r>
            <a:r>
              <a:rPr lang="it-IT" smtClean="0"/>
              <a:t>pace nel </a:t>
            </a:r>
            <a:r>
              <a:rPr lang="it-IT" dirty="0"/>
              <a:t>marzo del 1860</a:t>
            </a:r>
            <a:endParaRPr lang="it-IT" dirty="0" smtClean="0"/>
          </a:p>
        </p:txBody>
      </p:sp>
      <p:cxnSp>
        <p:nvCxnSpPr>
          <p:cNvPr id="100" name="Connettore 4 99"/>
          <p:cNvCxnSpPr>
            <a:cxnSpLocks noChangeShapeType="1"/>
            <a:stCxn id="66" idx="2"/>
            <a:endCxn id="99" idx="0"/>
          </p:cNvCxnSpPr>
          <p:nvPr/>
        </p:nvCxnSpPr>
        <p:spPr bwMode="auto">
          <a:xfrm rot="16200000" flipH="1">
            <a:off x="7235032" y="4606131"/>
            <a:ext cx="317500" cy="354013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05" name="CasellaDiTesto 104"/>
          <p:cNvSpPr txBox="1"/>
          <p:nvPr/>
        </p:nvSpPr>
        <p:spPr>
          <a:xfrm>
            <a:off x="3465513" y="5902325"/>
            <a:ext cx="3095625" cy="81756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un </a:t>
            </a:r>
            <a:r>
              <a:rPr lang="it-IT" dirty="0"/>
              <a:t>plebiscito </a:t>
            </a:r>
            <a:r>
              <a:rPr lang="it-IT" dirty="0" smtClean="0"/>
              <a:t>sancisce l’annessione </a:t>
            </a:r>
            <a:r>
              <a:rPr lang="it-IT" dirty="0"/>
              <a:t>di Toscana ed Emilia al Regno </a:t>
            </a:r>
            <a:r>
              <a:rPr lang="it-IT" dirty="0" smtClean="0"/>
              <a:t>di Sardegna</a:t>
            </a:r>
          </a:p>
        </p:txBody>
      </p:sp>
      <p:cxnSp>
        <p:nvCxnSpPr>
          <p:cNvPr id="114" name="Connettore 2 113"/>
          <p:cNvCxnSpPr>
            <a:cxnSpLocks noChangeShapeType="1"/>
          </p:cNvCxnSpPr>
          <p:nvPr/>
        </p:nvCxnSpPr>
        <p:spPr bwMode="auto">
          <a:xfrm>
            <a:off x="5880100" y="4630738"/>
            <a:ext cx="1588" cy="1281112"/>
          </a:xfrm>
          <a:prstGeom prst="straightConnector1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19" name="CasellaDiTesto 118"/>
          <p:cNvSpPr txBox="1"/>
          <p:nvPr/>
        </p:nvSpPr>
        <p:spPr>
          <a:xfrm>
            <a:off x="6726238" y="5881688"/>
            <a:ext cx="1997075" cy="81756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 smtClean="0"/>
              <a:t>con il quale cede </a:t>
            </a:r>
            <a:r>
              <a:rPr lang="it-IT" smtClean="0"/>
              <a:t>Nizza e la </a:t>
            </a:r>
            <a:r>
              <a:rPr lang="it-IT" dirty="0" smtClean="0"/>
              <a:t>Savoia alla Francia</a:t>
            </a:r>
          </a:p>
        </p:txBody>
      </p:sp>
      <p:sp>
        <p:nvSpPr>
          <p:cNvPr id="8" name="Ovale 7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cxnSp>
        <p:nvCxnSpPr>
          <p:cNvPr id="14" name="Connettore 1 13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ttangolo 14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1628775"/>
            <a:ext cx="5969000" cy="3429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nettore 1 46"/>
          <p:cNvCxnSpPr>
            <a:cxnSpLocks noChangeShapeType="1"/>
            <a:stCxn id="30" idx="3"/>
            <a:endCxn id="45" idx="1"/>
          </p:cNvCxnSpPr>
          <p:nvPr/>
        </p:nvCxnSpPr>
        <p:spPr bwMode="auto">
          <a:xfrm>
            <a:off x="2744788" y="2495550"/>
            <a:ext cx="806450" cy="103822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" name="CasellaDiTesto 54"/>
          <p:cNvSpPr txBox="1"/>
          <p:nvPr/>
        </p:nvSpPr>
        <p:spPr>
          <a:xfrm>
            <a:off x="0" y="1031875"/>
            <a:ext cx="9144000" cy="4079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rgbClr val="00A9AB"/>
                </a:solidFill>
                <a:latin typeface="Arial" pitchFamily="34" charset="0"/>
                <a:cs typeface="Arial" pitchFamily="34" charset="0"/>
              </a:rPr>
              <a:t>LA SPEDIZIONE DEI MILLE</a:t>
            </a:r>
          </a:p>
        </p:txBody>
      </p:sp>
      <p:sp>
        <p:nvSpPr>
          <p:cNvPr id="56" name="Input manuale 55"/>
          <p:cNvSpPr>
            <a:spLocks noChangeAspect="1"/>
          </p:cNvSpPr>
          <p:nvPr/>
        </p:nvSpPr>
        <p:spPr>
          <a:xfrm>
            <a:off x="2555875" y="1017588"/>
            <a:ext cx="395288" cy="396875"/>
          </a:xfrm>
          <a:prstGeom prst="flowChartManualInput">
            <a:avLst/>
          </a:prstGeom>
          <a:solidFill>
            <a:srgbClr val="00A9AB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369888" y="2205038"/>
            <a:ext cx="2374900" cy="579437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Garibaldi organizza</a:t>
            </a:r>
          </a:p>
          <a:p>
            <a:pPr>
              <a:defRPr/>
            </a:pPr>
            <a:r>
              <a:rPr lang="it-IT" dirty="0"/>
              <a:t>una spedizione in Sicilia</a:t>
            </a:r>
            <a:endParaRPr lang="it-IT" dirty="0" smtClean="0"/>
          </a:p>
        </p:txBody>
      </p:sp>
      <p:sp>
        <p:nvSpPr>
          <p:cNvPr id="39" name="CasellaDiTesto 38"/>
          <p:cNvSpPr txBox="1"/>
          <p:nvPr/>
        </p:nvSpPr>
        <p:spPr>
          <a:xfrm>
            <a:off x="3560763" y="2325688"/>
            <a:ext cx="5062537" cy="341312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/>
              <a:t>il 5 maggio </a:t>
            </a:r>
            <a:r>
              <a:rPr lang="it-IT" dirty="0" smtClean="0"/>
              <a:t>parte da </a:t>
            </a:r>
            <a:r>
              <a:rPr lang="it-IT" dirty="0"/>
              <a:t>Genova con un migliaio di volontari</a:t>
            </a:r>
            <a:endParaRPr lang="it-IT" dirty="0" smtClean="0"/>
          </a:p>
        </p:txBody>
      </p:sp>
      <p:cxnSp>
        <p:nvCxnSpPr>
          <p:cNvPr id="59" name="Connettore 1 58"/>
          <p:cNvCxnSpPr>
            <a:cxnSpLocks noChangeShapeType="1"/>
            <a:stCxn id="30" idx="3"/>
            <a:endCxn id="39" idx="1"/>
          </p:cNvCxnSpPr>
          <p:nvPr/>
        </p:nvCxnSpPr>
        <p:spPr bwMode="auto">
          <a:xfrm>
            <a:off x="2744788" y="2495550"/>
            <a:ext cx="815975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Ovale 32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43" name="CasellaDiTesto 42"/>
          <p:cNvSpPr txBox="1"/>
          <p:nvPr/>
        </p:nvSpPr>
        <p:spPr>
          <a:xfrm>
            <a:off x="3551238" y="1641475"/>
            <a:ext cx="5072062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approfitta </a:t>
            </a:r>
            <a:r>
              <a:rPr lang="it-IT" dirty="0"/>
              <a:t>di un’insurrezione </a:t>
            </a:r>
            <a:r>
              <a:rPr lang="it-IT"/>
              <a:t>scoppiata </a:t>
            </a:r>
            <a:r>
              <a:rPr lang="it-IT" smtClean="0"/>
              <a:t>a Palermo </a:t>
            </a:r>
          </a:p>
          <a:p>
            <a:pPr>
              <a:defRPr/>
            </a:pPr>
            <a:r>
              <a:rPr lang="it-IT" dirty="0" smtClean="0"/>
              <a:t>il </a:t>
            </a:r>
            <a:r>
              <a:rPr lang="it-IT" dirty="0"/>
              <a:t>4 aprile 1860</a:t>
            </a:r>
            <a:endParaRPr lang="it-IT" dirty="0" smtClean="0"/>
          </a:p>
        </p:txBody>
      </p:sp>
      <p:cxnSp>
        <p:nvCxnSpPr>
          <p:cNvPr id="10" name="Connettore 1 9"/>
          <p:cNvCxnSpPr>
            <a:cxnSpLocks noChangeShapeType="1"/>
            <a:stCxn id="30" idx="3"/>
            <a:endCxn id="43" idx="1"/>
          </p:cNvCxnSpPr>
          <p:nvPr/>
        </p:nvCxnSpPr>
        <p:spPr bwMode="auto">
          <a:xfrm flipV="1">
            <a:off x="2744788" y="1931988"/>
            <a:ext cx="806450" cy="563562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9" name="CasellaDiTesto 48"/>
          <p:cNvSpPr txBox="1"/>
          <p:nvPr/>
        </p:nvSpPr>
        <p:spPr>
          <a:xfrm>
            <a:off x="3560763" y="2784475"/>
            <a:ext cx="5062537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l’11 maggio sbarca </a:t>
            </a:r>
            <a:r>
              <a:rPr lang="it-IT" dirty="0"/>
              <a:t>a Marsala</a:t>
            </a:r>
            <a:endParaRPr lang="it-IT" dirty="0" smtClean="0"/>
          </a:p>
        </p:txBody>
      </p:sp>
      <p:cxnSp>
        <p:nvCxnSpPr>
          <p:cNvPr id="60" name="Connettore 1 59"/>
          <p:cNvCxnSpPr>
            <a:cxnSpLocks noChangeShapeType="1"/>
            <a:stCxn id="30" idx="3"/>
            <a:endCxn id="49" idx="1"/>
          </p:cNvCxnSpPr>
          <p:nvPr/>
        </p:nvCxnSpPr>
        <p:spPr bwMode="auto">
          <a:xfrm>
            <a:off x="2744788" y="2495550"/>
            <a:ext cx="815975" cy="45878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8" name="CasellaDiTesto 67"/>
          <p:cNvSpPr txBox="1"/>
          <p:nvPr/>
        </p:nvSpPr>
        <p:spPr>
          <a:xfrm>
            <a:off x="3551238" y="3997325"/>
            <a:ext cx="5062537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dopo aver sconfitto le truppe borboniche a Calatafimi,</a:t>
            </a:r>
          </a:p>
          <a:p>
            <a:pPr>
              <a:defRPr/>
            </a:pPr>
            <a:r>
              <a:rPr lang="it-IT" dirty="0" smtClean="0"/>
              <a:t>il 6 giugno entra a Palermo</a:t>
            </a:r>
          </a:p>
        </p:txBody>
      </p:sp>
      <p:sp>
        <p:nvSpPr>
          <p:cNvPr id="73" name="CasellaDiTesto 72"/>
          <p:cNvSpPr txBox="1"/>
          <p:nvPr/>
        </p:nvSpPr>
        <p:spPr>
          <a:xfrm>
            <a:off x="377825" y="4868863"/>
            <a:ext cx="2374900" cy="579437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invia un </a:t>
            </a:r>
            <a:r>
              <a:rPr lang="it-IT" dirty="0"/>
              <a:t>esercito verso l’Italia centrale</a:t>
            </a:r>
            <a:endParaRPr lang="it-IT" dirty="0" smtClean="0"/>
          </a:p>
        </p:txBody>
      </p:sp>
      <p:sp>
        <p:nvSpPr>
          <p:cNvPr id="74" name="CasellaDiTesto 73"/>
          <p:cNvSpPr txBox="1"/>
          <p:nvPr/>
        </p:nvSpPr>
        <p:spPr>
          <a:xfrm>
            <a:off x="3541713" y="4984750"/>
            <a:ext cx="5062537" cy="341313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mentre Garibaldi </a:t>
            </a:r>
            <a:r>
              <a:rPr lang="it-IT" dirty="0"/>
              <a:t>completa la liberazione della Sicilia</a:t>
            </a:r>
            <a:endParaRPr lang="it-IT" dirty="0" smtClean="0"/>
          </a:p>
        </p:txBody>
      </p:sp>
      <p:cxnSp>
        <p:nvCxnSpPr>
          <p:cNvPr id="75" name="Connettore 1 74"/>
          <p:cNvCxnSpPr>
            <a:cxnSpLocks noChangeShapeType="1"/>
            <a:stCxn id="68" idx="1"/>
            <a:endCxn id="58" idx="3"/>
          </p:cNvCxnSpPr>
          <p:nvPr/>
        </p:nvCxnSpPr>
        <p:spPr bwMode="auto">
          <a:xfrm flipH="1">
            <a:off x="2744788" y="4286250"/>
            <a:ext cx="806450" cy="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76" name="CasellaDiTesto 75"/>
          <p:cNvSpPr txBox="1"/>
          <p:nvPr/>
        </p:nvSpPr>
        <p:spPr>
          <a:xfrm>
            <a:off x="3551238" y="5583238"/>
            <a:ext cx="5062537" cy="817562"/>
          </a:xfrm>
          <a:prstGeom prst="roundRect">
            <a:avLst/>
          </a:prstGeom>
          <a:solidFill>
            <a:schemeClr val="bg1"/>
          </a:solidFill>
          <a:ln w="28575" cmpd="sng">
            <a:solidFill>
              <a:srgbClr val="00A9AB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i="0">
                <a:solidFill>
                  <a:sysClr val="windowText" lastClr="000000"/>
                </a:solidFill>
                <a:effectLst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it-IT" dirty="0"/>
              <a:t>creando un governo provvisorio che </a:t>
            </a:r>
            <a:r>
              <a:rPr lang="it-IT" dirty="0" smtClean="0"/>
              <a:t>approva misure </a:t>
            </a:r>
            <a:r>
              <a:rPr lang="it-IT" dirty="0"/>
              <a:t>volte a tranquillizzare i notabili </a:t>
            </a:r>
            <a:r>
              <a:rPr lang="it-IT" dirty="0" smtClean="0"/>
              <a:t>locali: le </a:t>
            </a:r>
            <a:r>
              <a:rPr lang="it-IT" dirty="0"/>
              <a:t>rivolte dei contadini per le mancate </a:t>
            </a:r>
            <a:r>
              <a:rPr lang="it-IT" dirty="0" smtClean="0"/>
              <a:t>riforme sociali </a:t>
            </a:r>
            <a:r>
              <a:rPr lang="it-IT" dirty="0"/>
              <a:t>sono represse duramente</a:t>
            </a:r>
            <a:endParaRPr lang="it-IT" dirty="0" smtClean="0"/>
          </a:p>
        </p:txBody>
      </p:sp>
      <p:cxnSp>
        <p:nvCxnSpPr>
          <p:cNvPr id="77" name="Connettore 1 76"/>
          <p:cNvCxnSpPr>
            <a:cxnSpLocks noChangeShapeType="1"/>
            <a:stCxn id="74" idx="2"/>
            <a:endCxn id="76" idx="0"/>
          </p:cNvCxnSpPr>
          <p:nvPr/>
        </p:nvCxnSpPr>
        <p:spPr bwMode="auto">
          <a:xfrm>
            <a:off x="6073775" y="5326063"/>
            <a:ext cx="9525" cy="25717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8" name="Connettore 1 37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" name="Rettangolo 41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44" name="Rettangolo 43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3551238" y="3244850"/>
            <a:ext cx="5062537" cy="579438"/>
          </a:xfrm>
          <a:prstGeom prst="roundRect">
            <a:avLst/>
          </a:prstGeom>
          <a:solidFill>
            <a:srgbClr val="88B6C2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dirty="0" smtClean="0"/>
              <a:t>senza </a:t>
            </a:r>
            <a:r>
              <a:rPr lang="it-IT" dirty="0"/>
              <a:t>incontrare </a:t>
            </a:r>
            <a:r>
              <a:rPr lang="it-IT" dirty="0" smtClean="0"/>
              <a:t>resistenza, assume </a:t>
            </a:r>
            <a:r>
              <a:rPr lang="it-IT" dirty="0"/>
              <a:t>la «dittatura» della </a:t>
            </a:r>
            <a:r>
              <a:rPr lang="it-IT" dirty="0" smtClean="0"/>
              <a:t>Sicilia in </a:t>
            </a:r>
            <a:r>
              <a:rPr lang="it-IT" dirty="0"/>
              <a:t>nome di Vittorio Emanuele II</a:t>
            </a:r>
            <a:endParaRPr lang="it-IT" dirty="0" smtClean="0"/>
          </a:p>
        </p:txBody>
      </p:sp>
      <p:sp>
        <p:nvSpPr>
          <p:cNvPr id="58" name="CasellaDiTesto 57"/>
          <p:cNvSpPr txBox="1"/>
          <p:nvPr/>
        </p:nvSpPr>
        <p:spPr>
          <a:xfrm>
            <a:off x="369888" y="3878263"/>
            <a:ext cx="2374900" cy="817562"/>
          </a:xfrm>
          <a:prstGeom prst="roundRect">
            <a:avLst/>
          </a:prstGeom>
          <a:solidFill>
            <a:srgbClr val="007C8F"/>
          </a:solidFill>
          <a:ln w="28575" cmpd="sng">
            <a:solidFill>
              <a:srgbClr val="007C8F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defPPr>
              <a:defRPr lang="it-IT"/>
            </a:defPPr>
            <a:lvl1pPr algn="ctr" eaLnBrk="1" hangingPunct="1">
              <a:defRPr sz="1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defRPr/>
            </a:pPr>
            <a:r>
              <a:rPr lang="it-IT" smtClean="0"/>
              <a:t>a questo punto Cavour </a:t>
            </a:r>
            <a:r>
              <a:rPr lang="it-IT" dirty="0"/>
              <a:t>appoggia apertamente l’impresa</a:t>
            </a:r>
          </a:p>
        </p:txBody>
      </p:sp>
      <p:cxnSp>
        <p:nvCxnSpPr>
          <p:cNvPr id="61" name="Connettore 1 60"/>
          <p:cNvCxnSpPr>
            <a:cxnSpLocks noChangeShapeType="1"/>
            <a:stCxn id="58" idx="2"/>
            <a:endCxn id="73" idx="0"/>
          </p:cNvCxnSpPr>
          <p:nvPr/>
        </p:nvCxnSpPr>
        <p:spPr bwMode="auto">
          <a:xfrm>
            <a:off x="1557338" y="4695825"/>
            <a:ext cx="7937" cy="173038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" name="Rettangolo 31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34" name="Rettangolo 33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cxnSp>
        <p:nvCxnSpPr>
          <p:cNvPr id="46" name="Connettore 1 45"/>
          <p:cNvCxnSpPr>
            <a:cxnSpLocks noChangeShapeType="1"/>
            <a:stCxn id="30" idx="3"/>
            <a:endCxn id="68" idx="1"/>
          </p:cNvCxnSpPr>
          <p:nvPr/>
        </p:nvCxnSpPr>
        <p:spPr bwMode="auto">
          <a:xfrm>
            <a:off x="2744788" y="2495550"/>
            <a:ext cx="806450" cy="1790700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3" name="Connettore 1 52"/>
          <p:cNvCxnSpPr>
            <a:cxnSpLocks noChangeShapeType="1"/>
            <a:stCxn id="73" idx="3"/>
            <a:endCxn id="74" idx="1"/>
          </p:cNvCxnSpPr>
          <p:nvPr/>
        </p:nvCxnSpPr>
        <p:spPr bwMode="auto">
          <a:xfrm flipV="1">
            <a:off x="2752725" y="5154613"/>
            <a:ext cx="788988" cy="3175"/>
          </a:xfrm>
          <a:prstGeom prst="line">
            <a:avLst/>
          </a:prstGeom>
          <a:noFill/>
          <a:ln w="25400">
            <a:solidFill>
              <a:srgbClr val="007C8F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e 10"/>
          <p:cNvSpPr>
            <a:spLocks noChangeAspect="1"/>
          </p:cNvSpPr>
          <p:nvPr/>
        </p:nvSpPr>
        <p:spPr>
          <a:xfrm>
            <a:off x="8604250" y="6308725"/>
            <a:ext cx="396875" cy="396875"/>
          </a:xfrm>
          <a:prstGeom prst="ellipse">
            <a:avLst/>
          </a:prstGeom>
          <a:solidFill>
            <a:srgbClr val="BECCD1"/>
          </a:solidFill>
          <a:ln>
            <a:solidFill>
              <a:srgbClr val="007C8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cxnSp>
        <p:nvCxnSpPr>
          <p:cNvPr id="14" name="Connettore 1 13"/>
          <p:cNvCxnSpPr>
            <a:cxnSpLocks noChangeShapeType="1"/>
          </p:cNvCxnSpPr>
          <p:nvPr/>
        </p:nvCxnSpPr>
        <p:spPr bwMode="auto">
          <a:xfrm>
            <a:off x="0" y="404813"/>
            <a:ext cx="9144000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sysDot"/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Rettangolo 14"/>
          <p:cNvSpPr/>
          <p:nvPr/>
        </p:nvSpPr>
        <p:spPr>
          <a:xfrm>
            <a:off x="7667625" y="0"/>
            <a:ext cx="1476375" cy="404813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600" dirty="0">
                <a:solidFill>
                  <a:schemeClr val="tx1"/>
                </a:solidFill>
                <a:latin typeface="Arial"/>
                <a:cs typeface="Arial"/>
              </a:rPr>
              <a:t>UNITÀ 4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0" y="0"/>
            <a:ext cx="7667625" cy="404813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it-IT" altLang="x-none" sz="1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ekton Pro" charset="0"/>
              </a:rPr>
              <a:t>IL RISORGIMENTO ITALIANO</a:t>
            </a:r>
            <a:endParaRPr lang="it-IT" altLang="x-none" sz="1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ekton Pro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0" y="404813"/>
            <a:ext cx="7667625" cy="404812"/>
          </a:xfrm>
          <a:prstGeom prst="rect">
            <a:avLst/>
          </a:prstGeom>
          <a:solidFill>
            <a:srgbClr val="007C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itchFamily="34" charset="0"/>
              </a:rPr>
              <a:t>L’UNITÀ D’ITALIA: CAVOUR, GARIBALDI E MAZZINI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7667625" y="404813"/>
            <a:ext cx="1476375" cy="404812"/>
          </a:xfrm>
          <a:prstGeom prst="rect">
            <a:avLst/>
          </a:prstGeom>
          <a:solidFill>
            <a:srgbClr val="BEC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400" dirty="0">
                <a:solidFill>
                  <a:schemeClr val="tx1"/>
                </a:solidFill>
                <a:latin typeface="Arial"/>
                <a:cs typeface="Arial"/>
              </a:rPr>
              <a:t>CAPITOLO 12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0" y="1341438"/>
            <a:ext cx="5969000" cy="47752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39541</TotalTime>
  <Words>953</Words>
  <Application>Microsoft Office PowerPoint</Application>
  <PresentationFormat>Presentazione su schermo (4:3)</PresentationFormat>
  <Paragraphs>183</Paragraphs>
  <Slides>11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6" baseType="lpstr">
      <vt:lpstr>Calibri</vt:lpstr>
      <vt:lpstr>MS PGothic</vt:lpstr>
      <vt:lpstr>Arial</vt:lpstr>
      <vt:lpstr>Tekton Pro</vt:lpstr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Luca Montanari</dc:creator>
  <cp:lastModifiedBy>HOME</cp:lastModifiedBy>
  <cp:revision>1805</cp:revision>
  <cp:lastPrinted>2017-11-04T14:16:40Z</cp:lastPrinted>
  <dcterms:created xsi:type="dcterms:W3CDTF">2013-12-18T16:34:41Z</dcterms:created>
  <dcterms:modified xsi:type="dcterms:W3CDTF">2020-05-02T16:18:59Z</dcterms:modified>
</cp:coreProperties>
</file>