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3D7029-2D40-49AA-9D93-217594EC86BE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234005-4BCB-43F6-B538-6758B8F6765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3D7029-2D40-49AA-9D93-217594EC86BE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234005-4BCB-43F6-B538-6758B8F676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3D7029-2D40-49AA-9D93-217594EC86BE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234005-4BCB-43F6-B538-6758B8F676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3D7029-2D40-49AA-9D93-217594EC86BE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234005-4BCB-43F6-B538-6758B8F676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3D7029-2D40-49AA-9D93-217594EC86BE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234005-4BCB-43F6-B538-6758B8F6765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3D7029-2D40-49AA-9D93-217594EC86BE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234005-4BCB-43F6-B538-6758B8F676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3D7029-2D40-49AA-9D93-217594EC86BE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234005-4BCB-43F6-B538-6758B8F676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3D7029-2D40-49AA-9D93-217594EC86BE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234005-4BCB-43F6-B538-6758B8F676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3D7029-2D40-49AA-9D93-217594EC86BE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234005-4BCB-43F6-B538-6758B8F6765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3D7029-2D40-49AA-9D93-217594EC86BE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234005-4BCB-43F6-B538-6758B8F676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3D7029-2D40-49AA-9D93-217594EC86BE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E234005-4BCB-43F6-B538-6758B8F6765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3D7029-2D40-49AA-9D93-217594EC86BE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E234005-4BCB-43F6-B538-6758B8F6765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Hümanizm ve Aydınlanmada Tarih Kavramı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tr-TR" dirty="0" smtClean="0">
                <a:cs typeface="Times New Roman" pitchFamily="18" charset="0"/>
              </a:rPr>
              <a:t>Ortaçağ, insanlara her şeyin Tanrı tarafından belirlendiği bir dünya tablosu sunmuştu. İnsan edilgindi.</a:t>
            </a:r>
          </a:p>
          <a:p>
            <a:pPr>
              <a:lnSpc>
                <a:spcPct val="90000"/>
              </a:lnSpc>
            </a:pPr>
            <a:r>
              <a:rPr lang="tr-TR" dirty="0" smtClean="0">
                <a:cs typeface="Times New Roman" pitchFamily="18" charset="0"/>
              </a:rPr>
              <a:t>Rönesans hareketi ile birlikte farklı bakış açıları oluştu.Rönesans dönemine karakteristiğini veren en önemli akımlardan </a:t>
            </a:r>
            <a:r>
              <a:rPr lang="tr-TR" b="1" dirty="0" smtClean="0">
                <a:cs typeface="Times New Roman" pitchFamily="18" charset="0"/>
              </a:rPr>
              <a:t>Hümanizm </a:t>
            </a:r>
            <a:r>
              <a:rPr lang="tr-TR" dirty="0" smtClean="0">
                <a:cs typeface="Times New Roman" pitchFamily="18" charset="0"/>
              </a:rPr>
              <a:t>insanin birey olma çabalarını içerir. (16. yüzyıl). Bu yüzyıl aynı zamanda dinde </a:t>
            </a:r>
            <a:r>
              <a:rPr lang="tr-TR" dirty="0" err="1" smtClean="0">
                <a:cs typeface="Times New Roman" pitchFamily="18" charset="0"/>
              </a:rPr>
              <a:t>reformasyon</a:t>
            </a:r>
            <a:r>
              <a:rPr lang="tr-TR" dirty="0" smtClean="0">
                <a:cs typeface="Times New Roman" pitchFamily="18" charset="0"/>
              </a:rPr>
              <a:t> çağıdır. Bu anlamda tarih yazıcılığında bir laikleşme süreci görülür.Ancak teolojik tarih yazıcılığı da etkinliğini sürdürür.</a:t>
            </a:r>
            <a:endParaRPr lang="en-GB" dirty="0" smtClean="0">
              <a:cs typeface="Times New Roman" pitchFamily="18" charset="0"/>
            </a:endParaRP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dirty="0" smtClean="0">
                <a:cs typeface="Times New Roman" pitchFamily="18" charset="0"/>
              </a:rPr>
              <a:t>N. </a:t>
            </a:r>
            <a:r>
              <a:rPr lang="tr-TR" dirty="0" err="1" smtClean="0">
                <a:cs typeface="Times New Roman" pitchFamily="18" charset="0"/>
              </a:rPr>
              <a:t>Machiavelli</a:t>
            </a:r>
            <a:r>
              <a:rPr lang="tr-TR" dirty="0" smtClean="0">
                <a:cs typeface="Times New Roman" pitchFamily="18" charset="0"/>
              </a:rPr>
              <a:t>(1469-1527): Tarih yazıcılığının ahlakçılıktan ve öğütçülük sıyrılıp, olayları gerçek nedenleriyle anlatılması gerektiğini ileri sürer.</a:t>
            </a:r>
            <a:endParaRPr lang="en-GB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tr-TR" dirty="0" smtClean="0">
                <a:cs typeface="Times New Roman" pitchFamily="18" charset="0"/>
              </a:rPr>
              <a:t>Reformcular </a:t>
            </a:r>
            <a:r>
              <a:rPr lang="tr-TR" dirty="0" err="1" smtClean="0">
                <a:cs typeface="Times New Roman" pitchFamily="18" charset="0"/>
              </a:rPr>
              <a:t>historia’yı</a:t>
            </a:r>
            <a:r>
              <a:rPr lang="tr-TR" dirty="0" smtClean="0">
                <a:cs typeface="Times New Roman" pitchFamily="18" charset="0"/>
              </a:rPr>
              <a:t> hümanistlerden farklı yorumladılar. Tarih yeniden Tanrı’nın yapıtı olarak görüldü. Mesela </a:t>
            </a:r>
            <a:r>
              <a:rPr lang="tr-TR" dirty="0" err="1" smtClean="0">
                <a:cs typeface="Times New Roman" pitchFamily="18" charset="0"/>
              </a:rPr>
              <a:t>Luther</a:t>
            </a:r>
            <a:r>
              <a:rPr lang="tr-TR" dirty="0" smtClean="0">
                <a:cs typeface="Times New Roman" pitchFamily="18" charset="0"/>
              </a:rPr>
              <a:t> tarihi Tanrı ile Şeytan arasındaki savaş alanı olarak tanımla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b="1" dirty="0" smtClean="0">
                <a:cs typeface="Times New Roman" pitchFamily="18" charset="0"/>
              </a:rPr>
              <a:t>16. Yüzyılda </a:t>
            </a:r>
            <a:r>
              <a:rPr lang="tr-TR" dirty="0" smtClean="0">
                <a:cs typeface="Times New Roman" pitchFamily="18" charset="0"/>
              </a:rPr>
              <a:t>üç türlü </a:t>
            </a:r>
            <a:r>
              <a:rPr lang="tr-TR" dirty="0" err="1" smtClean="0">
                <a:cs typeface="Times New Roman" pitchFamily="18" charset="0"/>
              </a:rPr>
              <a:t>historia’dan</a:t>
            </a:r>
            <a:r>
              <a:rPr lang="tr-TR" dirty="0" smtClean="0">
                <a:cs typeface="Times New Roman" pitchFamily="18" charset="0"/>
              </a:rPr>
              <a:t> </a:t>
            </a:r>
            <a:r>
              <a:rPr lang="tr-TR" dirty="0" err="1" smtClean="0">
                <a:cs typeface="Times New Roman" pitchFamily="18" charset="0"/>
              </a:rPr>
              <a:t>sözedilir</a:t>
            </a:r>
            <a:r>
              <a:rPr lang="tr-TR" dirty="0" smtClean="0">
                <a:cs typeface="Times New Roman" pitchFamily="18" charset="0"/>
              </a:rPr>
              <a:t>.</a:t>
            </a:r>
            <a:endParaRPr lang="en-GB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tr-TR" dirty="0" err="1" smtClean="0"/>
              <a:t>Historia</a:t>
            </a:r>
            <a:r>
              <a:rPr lang="tr-TR" dirty="0" smtClean="0"/>
              <a:t> </a:t>
            </a:r>
            <a:r>
              <a:rPr lang="tr-TR" dirty="0" err="1" smtClean="0"/>
              <a:t>divina</a:t>
            </a:r>
            <a:r>
              <a:rPr lang="tr-TR" dirty="0" smtClean="0"/>
              <a:t> (Tanrısal tarih)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tr-TR" dirty="0" err="1" smtClean="0"/>
              <a:t>Historia</a:t>
            </a:r>
            <a:r>
              <a:rPr lang="tr-TR" dirty="0" smtClean="0"/>
              <a:t> </a:t>
            </a:r>
            <a:r>
              <a:rPr lang="tr-TR" dirty="0" err="1" smtClean="0"/>
              <a:t>Naturalis</a:t>
            </a:r>
            <a:r>
              <a:rPr lang="tr-TR" dirty="0" smtClean="0"/>
              <a:t> (Doğal olayların bilgisi)</a:t>
            </a:r>
          </a:p>
          <a:p>
            <a:pPr>
              <a:lnSpc>
                <a:spcPct val="90000"/>
              </a:lnSpc>
              <a:buFontTx/>
              <a:buAutoNum type="arabicPeriod"/>
            </a:pPr>
            <a:r>
              <a:rPr lang="tr-TR" dirty="0" err="1" smtClean="0"/>
              <a:t>Historia</a:t>
            </a:r>
            <a:r>
              <a:rPr lang="tr-TR" dirty="0" smtClean="0"/>
              <a:t> </a:t>
            </a:r>
            <a:r>
              <a:rPr lang="tr-TR" dirty="0" err="1" smtClean="0"/>
              <a:t>Civilis</a:t>
            </a:r>
            <a:r>
              <a:rPr lang="tr-TR" dirty="0" smtClean="0"/>
              <a:t> ya da </a:t>
            </a:r>
            <a:r>
              <a:rPr lang="tr-TR" dirty="0" err="1" smtClean="0"/>
              <a:t>Historia</a:t>
            </a:r>
            <a:r>
              <a:rPr lang="tr-TR" dirty="0" smtClean="0"/>
              <a:t> </a:t>
            </a:r>
            <a:r>
              <a:rPr lang="tr-TR" dirty="0" err="1" smtClean="0"/>
              <a:t>Humana</a:t>
            </a:r>
            <a:r>
              <a:rPr lang="tr-TR" dirty="0" smtClean="0"/>
              <a:t>( İnsani ve toplumsal olayların bilgisi)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b="1" dirty="0" smtClean="0">
                <a:cs typeface="Times New Roman" pitchFamily="18" charset="0"/>
              </a:rPr>
              <a:t>17. Yüzyıl</a:t>
            </a:r>
            <a:r>
              <a:rPr lang="tr-TR" dirty="0" smtClean="0">
                <a:cs typeface="Times New Roman" pitchFamily="18" charset="0"/>
              </a:rPr>
              <a:t>:</a:t>
            </a:r>
            <a:endParaRPr lang="en-GB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tr-TR" dirty="0" smtClean="0">
                <a:cs typeface="Times New Roman" pitchFamily="18" charset="0"/>
              </a:rPr>
              <a:t>Rasyonalizm yüzyılıdır.G. W. </a:t>
            </a:r>
            <a:r>
              <a:rPr lang="tr-TR" dirty="0" err="1" smtClean="0">
                <a:cs typeface="Times New Roman" pitchFamily="18" charset="0"/>
              </a:rPr>
              <a:t>Leibniz</a:t>
            </a:r>
            <a:r>
              <a:rPr lang="tr-TR" dirty="0" smtClean="0">
                <a:cs typeface="Times New Roman" pitchFamily="18" charset="0"/>
              </a:rPr>
              <a:t> tipik temsilcisidir.</a:t>
            </a:r>
            <a:endParaRPr lang="en-GB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tr-TR" dirty="0" err="1" smtClean="0">
                <a:cs typeface="Times New Roman" pitchFamily="18" charset="0"/>
              </a:rPr>
              <a:t>Leibniz</a:t>
            </a:r>
            <a:r>
              <a:rPr lang="tr-TR" dirty="0" smtClean="0">
                <a:cs typeface="Times New Roman" pitchFamily="18" charset="0"/>
              </a:rPr>
              <a:t> bir rasyonel bilme yanında bir </a:t>
            </a:r>
            <a:r>
              <a:rPr lang="tr-TR" dirty="0" err="1" smtClean="0">
                <a:cs typeface="Times New Roman" pitchFamily="18" charset="0"/>
              </a:rPr>
              <a:t>historik</a:t>
            </a:r>
            <a:r>
              <a:rPr lang="tr-TR" dirty="0" smtClean="0">
                <a:cs typeface="Times New Roman" pitchFamily="18" charset="0"/>
              </a:rPr>
              <a:t> bilme olduğunu kabul eder. Ona göre esas varlık bilgisi rasyonel bilgidir. </a:t>
            </a:r>
            <a:r>
              <a:rPr lang="tr-TR" dirty="0" err="1" smtClean="0">
                <a:cs typeface="Times New Roman" pitchFamily="18" charset="0"/>
              </a:rPr>
              <a:t>Historik</a:t>
            </a:r>
            <a:r>
              <a:rPr lang="tr-TR" dirty="0" smtClean="0">
                <a:cs typeface="Times New Roman" pitchFamily="18" charset="0"/>
              </a:rPr>
              <a:t> bilgi genel değil genelleştirilmiş bilgidir.</a:t>
            </a:r>
            <a:endParaRPr lang="en-GB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tr-TR" dirty="0" smtClean="0">
                <a:cs typeface="Times New Roman" pitchFamily="18" charset="0"/>
              </a:rPr>
              <a:t>17.yy </a:t>
            </a:r>
            <a:r>
              <a:rPr lang="tr-TR" dirty="0" err="1" smtClean="0">
                <a:cs typeface="Times New Roman" pitchFamily="18" charset="0"/>
              </a:rPr>
              <a:t>Formulü</a:t>
            </a:r>
            <a:r>
              <a:rPr lang="tr-TR" dirty="0" smtClean="0">
                <a:cs typeface="Times New Roman" pitchFamily="18" charset="0"/>
              </a:rPr>
              <a:t>: </a:t>
            </a:r>
            <a:r>
              <a:rPr lang="tr-TR" dirty="0" err="1" smtClean="0">
                <a:cs typeface="Times New Roman" pitchFamily="18" charset="0"/>
              </a:rPr>
              <a:t>Historik</a:t>
            </a:r>
            <a:r>
              <a:rPr lang="tr-TR" dirty="0" smtClean="0">
                <a:cs typeface="Times New Roman" pitchFamily="18" charset="0"/>
              </a:rPr>
              <a:t> bilme olgusal bilmedir, felsefi bilme ise temel nedenleri bilmedir.</a:t>
            </a:r>
            <a:endParaRPr lang="tr-TR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b="1" dirty="0" smtClean="0">
                <a:cs typeface="Times New Roman" pitchFamily="18" charset="0"/>
              </a:rPr>
              <a:t>18. Yüzyıl:	</a:t>
            </a:r>
            <a:endParaRPr lang="en-GB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tr-TR" dirty="0" smtClean="0">
                <a:cs typeface="Times New Roman" pitchFamily="18" charset="0"/>
              </a:rPr>
              <a:t>Tarih felsefesi terimini kullanan ilk yüzyıl olmuştur.</a:t>
            </a:r>
          </a:p>
          <a:p>
            <a:pPr>
              <a:lnSpc>
                <a:spcPct val="90000"/>
              </a:lnSpc>
            </a:pPr>
            <a:r>
              <a:rPr lang="tr-TR" dirty="0" smtClean="0">
                <a:cs typeface="Times New Roman" pitchFamily="18" charset="0"/>
              </a:rPr>
              <a:t>Bu terimi ilk kullanan filozof F.M. </a:t>
            </a:r>
            <a:r>
              <a:rPr lang="tr-TR" dirty="0" err="1" smtClean="0">
                <a:cs typeface="Times New Roman" pitchFamily="18" charset="0"/>
              </a:rPr>
              <a:t>Voltaire’dir</a:t>
            </a:r>
            <a:r>
              <a:rPr lang="tr-TR" dirty="0" smtClean="0">
                <a:cs typeface="Times New Roman" pitchFamily="18" charset="0"/>
              </a:rPr>
              <a:t>.</a:t>
            </a:r>
            <a:r>
              <a:rPr lang="tr-TR" b="1" dirty="0" smtClean="0">
                <a:cs typeface="Times New Roman" pitchFamily="18" charset="0"/>
              </a:rPr>
              <a:t>  </a:t>
            </a:r>
            <a:endParaRPr lang="tr-TR" dirty="0"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</TotalTime>
  <Words>206</Words>
  <Application>Microsoft Office PowerPoint</Application>
  <PresentationFormat>Ekran Gösterisi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Gündönümü</vt:lpstr>
      <vt:lpstr>Hümanizm ve Aydınlanmada Tarih Kavramı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Hermeneutik ve Ontoloji</dc:title>
  <dc:creator>pc</dc:creator>
  <cp:lastModifiedBy>Pc</cp:lastModifiedBy>
  <cp:revision>4</cp:revision>
  <dcterms:created xsi:type="dcterms:W3CDTF">2018-01-28T12:41:15Z</dcterms:created>
  <dcterms:modified xsi:type="dcterms:W3CDTF">2019-09-01T17:24:49Z</dcterms:modified>
</cp:coreProperties>
</file>