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2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4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45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0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95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35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3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4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0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tr/url?sa=i&amp;rct=j&amp;q=&amp;esrc=s&amp;frm=1&amp;source=images&amp;cd=&amp;cad=rja&amp;uact=8&amp;ved=0CAcQjRw&amp;url=http://www.montrealdogblog.com/18794/choke-prong-collar-dog/&amp;ei=xdqNVNj9Esn8UtqnhJgE&amp;bvm=bv.81828268,d.d24&amp;psig=AFQjCNHKiwxpo0pJ9gd1JBbdxFswhHEXSQ&amp;ust=14186690554691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tr/url?sa=i&amp;rct=j&amp;q=&amp;esrc=s&amp;frm=1&amp;source=images&amp;cd=&amp;cad=rja&amp;uact=8&amp;ved=0CAcQjRw&amp;url=http://kristinhricko.weebly.com/reinforcement-and-punishment.html&amp;ei=8dqNVPSfJYKtU5OkgcAG&amp;bvm=bv.81828268,d.d24&amp;psig=AFQjCNHWpwNdHveyQZwBxz_wK6xWTDnIeg&amp;ust=14186691502255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frm=1&amp;source=images&amp;cd=&amp;cad=rja&amp;uact=8&amp;ved=0CAcQjRw&amp;url=http://www.wikihow.com/Discipline-a-Child&amp;ei=yNyNVO3kF8S6UfHqgaAL&amp;bvm=bv.81828268,d.d24&amp;psig=AFQjCNHtQ_otgzGasUMxe4lxSavwpZPu4g&amp;ust=14186696288198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rct=j&amp;q=&amp;esrc=s&amp;frm=1&amp;source=images&amp;cd=&amp;cad=rja&amp;uact=8&amp;ved=0CAcQjRw&amp;url=http://www.montrealdogblog.com/18794/choke-prong-collar-dog/&amp;ei=NtyNVJ2OKMnwUKGAgZAM&amp;bvm=bv.81828268,d.d24&amp;psig=AFQjCNHBfJbakliGi24JjCuOEfRd5w35nw&amp;ust=1418669435632457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tr/url?sa=i&amp;rct=j&amp;q=&amp;esrc=s&amp;frm=1&amp;source=images&amp;cd=&amp;cad=rja&amp;uact=8&amp;ved=0CAcQjRw&amp;url=http://nspt4kids.com/parenting/the-difference-between-positive-and-negative-punishment/&amp;ei=5tuNVLvxB4n4UomxgKAB&amp;bvm=bv.81828268,d.d24&amp;psig=AFQjCNFCnHklJLvveuDWepmatrqrlMObSg&amp;ust=141866930959519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ved=0CAcQjRw&amp;url=http://dandradebehaviorism.weebly.com/john-watson.html&amp;ei=hMmNVNGlFYm2UfTWgJAK&amp;bvm=bv.81828268,d.d24&amp;psig=AFQjCNFzAbvIp-40OMHbDmARyR0DwgmYTw&amp;ust=141866464606176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r/url?sa=i&amp;rct=j&amp;q=&amp;esrc=s&amp;frm=1&amp;source=images&amp;cd=&amp;cad=rja&amp;uact=8&amp;ved=0CAcQjRw&amp;url=http://www.greatshakesdogtraining.com/pavlov-is-sitting-on-your-shoulder-bob-bailey/&amp;ei=fcSNVL3DJ4e9Uemdg7AM&amp;psig=AFQjCNGv8d2uStcYmDycYJ2i8UOl1SgF6g&amp;ust=141866328405909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frm=1&amp;source=images&amp;cd=&amp;cad=rja&amp;uact=8&amp;ved=0CAcQjRw&amp;url=http://www.simplypsychology.org/operant-conditioning.html&amp;ei=qdGNVPaeLsatUeWbgLAI&amp;bvm=bv.81828268,d.d24&amp;psig=AFQjCNGUVDU-rkN0jwtrGjYv6mRlB_iHTw&amp;ust=14186664202239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r/url?sa=i&amp;rct=j&amp;q=&amp;esrc=s&amp;frm=1&amp;source=images&amp;cd=&amp;cad=rja&amp;uact=8&amp;ved=0CAcQjRw&amp;url=http://valentineonewallpaper.blogspot.com/2013/01/positive-reinforcement-dog-training.html&amp;ei=WdiNVNGSKYWxUeGjgPgG&amp;bvm=bv.81828268,d.d24&amp;psig=AFQjCNErzzAoBJM0HLTEZQ_8R9qe-q5YqA&amp;ust=14186684735731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tr/url?sa=i&amp;rct=j&amp;q=&amp;esrc=s&amp;frm=1&amp;source=images&amp;cd=&amp;cad=rja&amp;uact=8&amp;ved=0CAcQjRw&amp;url=http://www.betterparenting.com/child-positive-reinforcement/&amp;ei=0NiNVNXjDci9UZnOgfgH&amp;bvm=bv.81828268,d.d24&amp;psig=AFQjCNFXYYwmbe04uIt8IS5lRpXqN2f3jA&amp;ust=141866859823229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7EA65-61E5-4ECC-94EE-BC84E8BCF5A9}" type="slidenum">
              <a:rPr lang="tr-TR" altLang="tr-TR"/>
              <a:pPr>
                <a:defRPr/>
              </a:pPr>
              <a:t>1</a:t>
            </a:fld>
            <a:endParaRPr lang="tr-TR" altLang="tr-TR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205" y="398013"/>
            <a:ext cx="9835662" cy="561975"/>
          </a:xfrm>
        </p:spPr>
        <p:txBody>
          <a:bodyPr>
            <a:noAutofit/>
          </a:bodyPr>
          <a:lstStyle/>
          <a:p>
            <a:r>
              <a:rPr lang="tr-TR" b="1" dirty="0">
                <a:latin typeface="Arial Narrow" panose="020B0606020202030204" pitchFamily="34" charset="0"/>
              </a:rPr>
              <a:t>GENERALIZATION &amp; DISCRIMINATION</a:t>
            </a:r>
            <a:endParaRPr lang="tr-TR" altLang="tr-TR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34" y="1314166"/>
            <a:ext cx="11274866" cy="4525963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</a:rPr>
              <a:t>Generalization</a:t>
            </a:r>
            <a:r>
              <a:rPr lang="tr-TR" b="1" dirty="0">
                <a:latin typeface="Arial Narrow" panose="020B0606020202030204" pitchFamily="34" charset="0"/>
              </a:rPr>
              <a:t>: </a:t>
            </a:r>
            <a:r>
              <a:rPr lang="en-US" dirty="0">
                <a:latin typeface="Arial Narrow" panose="020B0606020202030204" pitchFamily="34" charset="0"/>
              </a:rPr>
              <a:t>Tendency to respond to stimuli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similar to the CS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altLang="tr-TR" b="1" dirty="0">
                <a:latin typeface="Arial Narrow" panose="020B0606020202030204" pitchFamily="34" charset="0"/>
              </a:rPr>
              <a:t>Discrimination</a:t>
            </a:r>
            <a:r>
              <a:rPr lang="tr-TR" altLang="tr-TR" dirty="0">
                <a:latin typeface="Arial Narrow" panose="020B0606020202030204" pitchFamily="34" charset="0"/>
              </a:rPr>
              <a:t>: O</a:t>
            </a:r>
            <a:r>
              <a:rPr lang="en-US" altLang="tr-TR" dirty="0" err="1">
                <a:latin typeface="Arial Narrow" panose="020B0606020202030204" pitchFamily="34" charset="0"/>
              </a:rPr>
              <a:t>ccurrence</a:t>
            </a:r>
            <a:r>
              <a:rPr lang="en-US" altLang="tr-TR" dirty="0">
                <a:latin typeface="Arial Narrow" panose="020B0606020202030204" pitchFamily="34" charset="0"/>
              </a:rPr>
              <a:t> of responses only to a specific CS.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262" y="3657599"/>
            <a:ext cx="4645538" cy="253670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44" y="2829334"/>
            <a:ext cx="3469044" cy="336497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30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latin typeface="Arial Narrow" panose="020B0606020202030204" pitchFamily="34" charset="0"/>
              </a:rPr>
              <a:t>E</a:t>
            </a:r>
            <a:r>
              <a:rPr lang="tr-TR" altLang="tr-TR" b="1" dirty="0">
                <a:latin typeface="Arial Narrow" panose="020B0606020202030204" pitchFamily="34" charset="0"/>
              </a:rPr>
              <a:t>XTINCTION IN OPERANT CONDITIONING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>
                <a:latin typeface="Arial Narrow" panose="020B0606020202030204" pitchFamily="34" charset="0"/>
              </a:rPr>
              <a:t>O</a:t>
            </a:r>
            <a:r>
              <a:rPr lang="en-US" altLang="tr-TR" dirty="0" err="1">
                <a:latin typeface="Arial Narrow" panose="020B0606020202030204" pitchFamily="34" charset="0"/>
              </a:rPr>
              <a:t>ccurs</a:t>
            </a:r>
            <a:r>
              <a:rPr lang="en-US" altLang="tr-TR" dirty="0">
                <a:latin typeface="Arial Narrow" panose="020B0606020202030204" pitchFamily="34" charset="0"/>
              </a:rPr>
              <a:t> when a behavior is no longer followed by a </a:t>
            </a:r>
            <a:r>
              <a:rPr lang="en-US" altLang="tr-TR" dirty="0" err="1">
                <a:latin typeface="Arial Narrow" panose="020B0606020202030204" pitchFamily="34" charset="0"/>
              </a:rPr>
              <a:t>reinforcer</a:t>
            </a:r>
            <a:r>
              <a:rPr lang="en-US" altLang="tr-TR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85" y="2596290"/>
            <a:ext cx="3405965" cy="39772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71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E868-001C-4562-8189-420E7F921EA7}" type="slidenum">
              <a:rPr lang="tr-TR" altLang="tr-TR"/>
              <a:pPr>
                <a:defRPr/>
              </a:pPr>
              <a:t>11</a:t>
            </a:fld>
            <a:endParaRPr lang="tr-TR" altLang="tr-TR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latin typeface="Arial Narrow" panose="020B0606020202030204" pitchFamily="34" charset="0"/>
              </a:rPr>
              <a:t>POSITIVE PUNISHMENT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06539"/>
            <a:ext cx="9917113" cy="4492625"/>
          </a:xfrm>
        </p:spPr>
        <p:txBody>
          <a:bodyPr/>
          <a:lstStyle/>
          <a:p>
            <a:r>
              <a:rPr lang="en-US" altLang="tr-TR" dirty="0">
                <a:latin typeface="Arial Narrow" panose="020B0606020202030204" pitchFamily="34" charset="0"/>
              </a:rPr>
              <a:t>use of a physically or psychologically painful event as a punisher.</a:t>
            </a:r>
          </a:p>
        </p:txBody>
      </p:sp>
      <p:pic>
        <p:nvPicPr>
          <p:cNvPr id="32773" name="Picture 5" descr="positive-punish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2" y="2825750"/>
            <a:ext cx="4897438" cy="3530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7" descr="727980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25750"/>
            <a:ext cx="3816350" cy="349567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7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NEGATIVE PUNISHMENT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>
                <a:latin typeface="Arial Narrow" panose="020B0606020202030204" pitchFamily="34" charset="0"/>
              </a:rPr>
              <a:t>loss of reinforcement as a consequence of an inappropriate behavior.</a:t>
            </a:r>
            <a:endParaRPr lang="tr-TR" altLang="tr-T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11" descr="670px-Discipline-a-Child-Step-2Bullet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26" y="2979739"/>
            <a:ext cx="4254830" cy="31972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irl-in-corn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068" y="2979739"/>
            <a:ext cx="2132135" cy="31972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egative-punishmen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7" y="2979739"/>
            <a:ext cx="4141687" cy="31816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9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DRAWBACKS TO USE AVERSIVE METHODS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>
                <a:latin typeface="Arial Narrow" panose="020B0606020202030204" pitchFamily="34" charset="0"/>
              </a:rPr>
              <a:t>Pain-induced aggression</a:t>
            </a:r>
            <a:r>
              <a:rPr lang="tr-TR" altLang="tr-TR" dirty="0">
                <a:latin typeface="Arial Narrow" panose="020B0606020202030204" pitchFamily="34" charset="0"/>
              </a:rPr>
              <a:t> – </a:t>
            </a:r>
            <a:r>
              <a:rPr lang="tr-TR" altLang="tr-TR" dirty="0" err="1">
                <a:latin typeface="Arial Narrow" panose="020B0606020202030204" pitchFamily="34" charset="0"/>
              </a:rPr>
              <a:t>redirected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aggression</a:t>
            </a:r>
            <a:r>
              <a:rPr lang="tr-TR" altLang="tr-TR" dirty="0">
                <a:latin typeface="Arial Narrow" panose="020B0606020202030204" pitchFamily="34" charset="0"/>
              </a:rPr>
              <a:t>- </a:t>
            </a:r>
            <a:r>
              <a:rPr lang="tr-TR" altLang="tr-TR" dirty="0" err="1">
                <a:latin typeface="Arial Narrow" panose="020B0606020202030204" pitchFamily="34" charset="0"/>
              </a:rPr>
              <a:t>fear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induced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aggression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altLang="tr-TR" dirty="0">
                <a:latin typeface="Arial Narrow" panose="020B0606020202030204" pitchFamily="34" charset="0"/>
              </a:rPr>
              <a:t>High </a:t>
            </a:r>
            <a:r>
              <a:rPr lang="tr-TR" altLang="tr-TR" dirty="0" err="1">
                <a:latin typeface="Arial Narrow" panose="020B0606020202030204" pitchFamily="34" charset="0"/>
              </a:rPr>
              <a:t>arousal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level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altLang="tr-TR" dirty="0" err="1">
                <a:latin typeface="Arial Narrow" panose="020B0606020202030204" pitchFamily="34" charset="0"/>
              </a:rPr>
              <a:t>Hyperactivity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altLang="tr-TR" dirty="0" err="1">
                <a:latin typeface="Arial Narrow" panose="020B0606020202030204" pitchFamily="34" charset="0"/>
              </a:rPr>
              <a:t>Depression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Learned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helplessness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altLang="tr-TR" dirty="0">
                <a:latin typeface="Arial Narrow" panose="020B0606020202030204" pitchFamily="34" charset="0"/>
              </a:rPr>
              <a:t>The aversive quality of punishment may condition a fear response to the person administering it.</a:t>
            </a:r>
          </a:p>
          <a:p>
            <a:r>
              <a:rPr lang="tr-TR" dirty="0" err="1">
                <a:latin typeface="Arial Narrow" panose="020B0606020202030204" pitchFamily="34" charset="0"/>
              </a:rPr>
              <a:t>Generalization</a:t>
            </a:r>
            <a:r>
              <a:rPr lang="tr-TR" dirty="0">
                <a:latin typeface="Arial Narrow" panose="020B0606020202030204" pitchFamily="34" charset="0"/>
              </a:rPr>
              <a:t> – </a:t>
            </a:r>
            <a:r>
              <a:rPr lang="tr-TR" dirty="0" err="1">
                <a:latin typeface="Arial Narrow" panose="020B0606020202030204" pitchFamily="34" charset="0"/>
              </a:rPr>
              <a:t>using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newspaper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for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house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training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solidFill>
                <a:srgbClr val="FF0066"/>
              </a:solidFill>
            </a:endParaRPr>
          </a:p>
          <a:p>
            <a:endParaRPr lang="tr-TR" dirty="0"/>
          </a:p>
        </p:txBody>
      </p:sp>
      <p:pic>
        <p:nvPicPr>
          <p:cNvPr id="16388" name="Picture 4" descr="choke col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6" y="2391527"/>
            <a:ext cx="3475892" cy="19464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1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0A2F-591E-4CD0-A623-E148E71BA2FC}" type="slidenum">
              <a:rPr lang="tr-TR" altLang="tr-TR"/>
              <a:pPr>
                <a:defRPr/>
              </a:pPr>
              <a:t>14</a:t>
            </a:fld>
            <a:endParaRPr lang="tr-TR" altLang="tr-T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 dirty="0"/>
              <a:t>EFFICIENT TRAINING REQUIRES: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</a:rPr>
              <a:t>PERFECT TIMING</a:t>
            </a:r>
          </a:p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</a:rPr>
              <a:t>APPROPRIATE REINFORCER</a:t>
            </a:r>
          </a:p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</a:rPr>
              <a:t>STRONG STIMULUS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70275"/>
            <a:ext cx="2626579" cy="280668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122" y="3892495"/>
            <a:ext cx="3442903" cy="228446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9" y="3294063"/>
            <a:ext cx="3003994" cy="28828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6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Learning is </a:t>
            </a:r>
            <a:r>
              <a:rPr lang="tr-TR" dirty="0" err="1">
                <a:latin typeface="Arial Narrow" panose="020B0606020202030204" pitchFamily="34" charset="0"/>
              </a:rPr>
              <a:t>important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survive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Learning </a:t>
            </a:r>
            <a:r>
              <a:rPr lang="tr-TR" dirty="0" err="1">
                <a:latin typeface="Arial Narrow" panose="020B0606020202030204" pitchFamily="34" charset="0"/>
              </a:rPr>
              <a:t>requires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memory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Learning </a:t>
            </a:r>
            <a:r>
              <a:rPr lang="tr-TR" dirty="0" err="1">
                <a:latin typeface="Arial Narrow" panose="020B0606020202030204" pitchFamily="34" charset="0"/>
              </a:rPr>
              <a:t>takes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place</a:t>
            </a:r>
            <a:r>
              <a:rPr lang="tr-TR" dirty="0">
                <a:latin typeface="Arial Narrow" panose="020B0606020202030204" pitchFamily="34" charset="0"/>
              </a:rPr>
              <a:t> in </a:t>
            </a:r>
            <a:r>
              <a:rPr lang="tr-TR" dirty="0" err="1">
                <a:latin typeface="Arial Narrow" panose="020B0606020202030204" pitchFamily="34" charset="0"/>
              </a:rPr>
              <a:t>different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regions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Two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types</a:t>
            </a:r>
            <a:r>
              <a:rPr lang="tr-TR" dirty="0">
                <a:latin typeface="Arial Narrow" panose="020B0606020202030204" pitchFamily="34" charset="0"/>
              </a:rPr>
              <a:t> of </a:t>
            </a:r>
            <a:r>
              <a:rPr lang="tr-TR" dirty="0" err="1">
                <a:latin typeface="Arial Narrow" panose="020B0606020202030204" pitchFamily="34" charset="0"/>
              </a:rPr>
              <a:t>learning</a:t>
            </a:r>
            <a:r>
              <a:rPr lang="tr-TR" dirty="0">
                <a:latin typeface="Arial Narrow" panose="020B0606020202030204" pitchFamily="34" charset="0"/>
              </a:rPr>
              <a:t>: </a:t>
            </a:r>
            <a:r>
              <a:rPr lang="tr-TR" dirty="0" err="1">
                <a:latin typeface="Arial Narrow" panose="020B0606020202030204" pitchFamily="34" charset="0"/>
              </a:rPr>
              <a:t>Associative</a:t>
            </a:r>
            <a:r>
              <a:rPr lang="tr-TR" dirty="0">
                <a:latin typeface="Arial Narrow" panose="020B0606020202030204" pitchFamily="34" charset="0"/>
              </a:rPr>
              <a:t> &amp; </a:t>
            </a:r>
            <a:r>
              <a:rPr lang="tr-TR" dirty="0" err="1">
                <a:latin typeface="Arial Narrow" panose="020B0606020202030204" pitchFamily="34" charset="0"/>
              </a:rPr>
              <a:t>Non-associative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Positive</a:t>
            </a:r>
            <a:r>
              <a:rPr lang="tr-TR" dirty="0">
                <a:latin typeface="Arial Narrow" panose="020B0606020202030204" pitchFamily="34" charset="0"/>
              </a:rPr>
              <a:t> = </a:t>
            </a:r>
            <a:r>
              <a:rPr lang="tr-TR" dirty="0" err="1">
                <a:latin typeface="Arial Narrow" panose="020B0606020202030204" pitchFamily="34" charset="0"/>
              </a:rPr>
              <a:t>Add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environment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Negative</a:t>
            </a:r>
            <a:r>
              <a:rPr lang="tr-TR" dirty="0">
                <a:latin typeface="Arial Narrow" panose="020B0606020202030204" pitchFamily="34" charset="0"/>
              </a:rPr>
              <a:t> = </a:t>
            </a:r>
            <a:r>
              <a:rPr lang="tr-TR" dirty="0" err="1">
                <a:latin typeface="Arial Narrow" panose="020B0606020202030204" pitchFamily="34" charset="0"/>
              </a:rPr>
              <a:t>Remove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from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environment</a:t>
            </a:r>
            <a:endParaRPr lang="tr-T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062" y="647114"/>
            <a:ext cx="3357123" cy="60625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04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latin typeface="Arial Narrow" panose="020B0606020202030204" pitchFamily="34" charset="0"/>
              </a:rPr>
              <a:t>THANK YOU FOR YOUR ATTENTION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181" y="1690688"/>
            <a:ext cx="8401637" cy="470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631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353B5-136C-494F-B45C-41E6CE112C79}" type="slidenum">
              <a:rPr lang="tr-TR" altLang="tr-TR"/>
              <a:pPr>
                <a:defRPr/>
              </a:pPr>
              <a:t>2</a:t>
            </a:fld>
            <a:endParaRPr lang="tr-TR" altLang="tr-TR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58956" y="335146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AU" altLang="tr-TR" b="1" dirty="0">
                <a:latin typeface="Arial Narrow" panose="020B0606020202030204" pitchFamily="34" charset="0"/>
              </a:rPr>
              <a:t>CONDITIONED EMOTIONAL RESPONSE</a:t>
            </a:r>
            <a:endParaRPr lang="tr-TR" altLang="tr-TR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557" name="Picture 8" descr="John_Broadus_Wat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3375542"/>
            <a:ext cx="19986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8988556" y="6271935"/>
            <a:ext cx="1804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latin typeface="Arial" panose="020B0604020202020204" pitchFamily="34" charset="0"/>
              </a:rPr>
              <a:t>John B. Watson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52780" y="1300164"/>
            <a:ext cx="104655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tr-TR" sz="2800" dirty="0">
                <a:latin typeface="Arial Narrow" panose="020B0606020202030204" pitchFamily="34" charset="0"/>
              </a:rPr>
              <a:t>An emotional reaction of a specific stimulus is learned through CC.</a:t>
            </a:r>
            <a:endParaRPr lang="tr-TR" altLang="tr-TR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tr-TR" sz="2800" dirty="0">
                <a:latin typeface="Arial Narrow" panose="020B0606020202030204" pitchFamily="34" charset="0"/>
              </a:rPr>
              <a:t>Conditioning Little Albert to fear a white rat. </a:t>
            </a:r>
          </a:p>
          <a:p>
            <a:endParaRPr lang="en-AU" altLang="tr-TR" dirty="0"/>
          </a:p>
        </p:txBody>
      </p:sp>
      <p:pic>
        <p:nvPicPr>
          <p:cNvPr id="7" name="Picture 6" descr="1122239_ori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72" y="2522425"/>
            <a:ext cx="4483100" cy="414595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6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DC03C-E349-4CA7-B32E-50B390855510}" type="slidenum">
              <a:rPr lang="tr-TR" altLang="tr-TR"/>
              <a:pPr>
                <a:defRPr/>
              </a:pPr>
              <a:t>3</a:t>
            </a:fld>
            <a:endParaRPr lang="tr-TR" altLang="tr-TR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732" y="347663"/>
            <a:ext cx="8229600" cy="777875"/>
          </a:xfrm>
        </p:spPr>
        <p:txBody>
          <a:bodyPr/>
          <a:lstStyle/>
          <a:p>
            <a:pPr eaLnBrk="1" hangingPunct="1"/>
            <a:r>
              <a:rPr lang="tr-TR" altLang="tr-TR" b="1" dirty="0">
                <a:latin typeface="Arial Narrow" panose="020B0606020202030204" pitchFamily="34" charset="0"/>
              </a:rPr>
              <a:t>COUNTER CONDITIONING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25538"/>
            <a:ext cx="11176000" cy="4525962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E</a:t>
            </a:r>
            <a:r>
              <a:rPr lang="en-US" dirty="0" err="1">
                <a:latin typeface="Arial Narrow" panose="020B0606020202030204" pitchFamily="34" charset="0"/>
              </a:rPr>
              <a:t>xtinction</a:t>
            </a:r>
            <a:r>
              <a:rPr lang="en-US" dirty="0">
                <a:latin typeface="Arial Narrow" panose="020B0606020202030204" pitchFamily="34" charset="0"/>
              </a:rPr>
              <a:t> of an undesirable response to a stimulus through 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introduction of a more desirable response</a:t>
            </a:r>
            <a:endParaRPr lang="tr-TR" altLang="tr-TR" dirty="0">
              <a:latin typeface="Arial Narrow" panose="020B0606020202030204" pitchFamily="34" charset="0"/>
            </a:endParaRPr>
          </a:p>
        </p:txBody>
      </p:sp>
      <p:pic>
        <p:nvPicPr>
          <p:cNvPr id="24581" name="Picture 9" descr="CC-pos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43" y="2243137"/>
            <a:ext cx="5903913" cy="447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0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2D91D-76D9-40CC-BBD6-82FECF8D66BF}" type="slidenum">
              <a:rPr lang="tr-TR" altLang="tr-TR"/>
              <a:pPr>
                <a:defRPr/>
              </a:pPr>
              <a:t>4</a:t>
            </a:fld>
            <a:endParaRPr lang="tr-TR" altLang="tr-T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42079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>
                <a:latin typeface="Arial Narrow" panose="020B0606020202030204" pitchFamily="34" charset="0"/>
              </a:rPr>
              <a:t>OPERANT CONDITIONING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179741"/>
            <a:ext cx="10515600" cy="4525962"/>
          </a:xfrm>
        </p:spPr>
        <p:txBody>
          <a:bodyPr/>
          <a:lstStyle/>
          <a:p>
            <a:r>
              <a:rPr lang="tr-TR" altLang="tr-TR" dirty="0">
                <a:latin typeface="Arial Narrow" panose="020B0606020202030204" pitchFamily="34" charset="0"/>
              </a:rPr>
              <a:t>A</a:t>
            </a:r>
            <a:r>
              <a:rPr lang="en-US" altLang="tr-TR" dirty="0" err="1">
                <a:latin typeface="Arial Narrow" panose="020B0606020202030204" pitchFamily="34" charset="0"/>
              </a:rPr>
              <a:t>lso</a:t>
            </a:r>
            <a:r>
              <a:rPr lang="en-US" altLang="tr-TR" dirty="0">
                <a:latin typeface="Arial Narrow" panose="020B0606020202030204" pitchFamily="34" charset="0"/>
              </a:rPr>
              <a:t> known as </a:t>
            </a:r>
            <a:r>
              <a:rPr lang="en-US" altLang="tr-TR" i="1" dirty="0">
                <a:latin typeface="Arial Narrow" panose="020B0606020202030204" pitchFamily="34" charset="0"/>
              </a:rPr>
              <a:t>instrumental conditioning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altLang="tr-TR" dirty="0">
                <a:latin typeface="Arial Narrow" panose="020B0606020202030204" pitchFamily="34" charset="0"/>
              </a:rPr>
              <a:t>A</a:t>
            </a:r>
            <a:r>
              <a:rPr lang="en-US" altLang="tr-TR" dirty="0">
                <a:latin typeface="Arial Narrow" panose="020B0606020202030204" pitchFamily="34" charset="0"/>
              </a:rPr>
              <a:t>n organism operates on its environment to produce a change.</a:t>
            </a:r>
          </a:p>
          <a:p>
            <a:r>
              <a:rPr lang="tr-TR" altLang="tr-TR" dirty="0">
                <a:latin typeface="Arial Narrow" panose="020B0606020202030204" pitchFamily="34" charset="0"/>
              </a:rPr>
              <a:t>«Puzzle </a:t>
            </a:r>
            <a:r>
              <a:rPr lang="tr-TR" altLang="tr-TR" dirty="0" err="1">
                <a:latin typeface="Arial Narrow" panose="020B0606020202030204" pitchFamily="34" charset="0"/>
              </a:rPr>
              <a:t>box</a:t>
            </a:r>
            <a:r>
              <a:rPr lang="tr-TR" altLang="tr-TR" dirty="0">
                <a:latin typeface="Arial Narrow" panose="020B0606020202030204" pitchFamily="34" charset="0"/>
              </a:rPr>
              <a:t>»-Edward </a:t>
            </a:r>
            <a:r>
              <a:rPr lang="tr-TR" altLang="tr-TR" dirty="0" err="1">
                <a:latin typeface="Arial Narrow" panose="020B0606020202030204" pitchFamily="34" charset="0"/>
              </a:rPr>
              <a:t>Thorndike</a:t>
            </a:r>
            <a:endParaRPr lang="en-US" altLang="tr-TR" dirty="0">
              <a:latin typeface="Arial Narrow" panose="020B0606020202030204" pitchFamily="34" charset="0"/>
            </a:endParaRPr>
          </a:p>
          <a:p>
            <a:r>
              <a:rPr lang="en-US" altLang="tr-TR" dirty="0">
                <a:latin typeface="Arial Narrow" panose="020B0606020202030204" pitchFamily="34" charset="0"/>
              </a:rPr>
              <a:t>The </a:t>
            </a:r>
            <a:r>
              <a:rPr lang="en-US" altLang="tr-TR" b="1" dirty="0">
                <a:latin typeface="Arial Narrow" panose="020B0606020202030204" pitchFamily="34" charset="0"/>
              </a:rPr>
              <a:t>law of effect</a:t>
            </a:r>
            <a:r>
              <a:rPr lang="tr-TR" altLang="tr-TR" dirty="0">
                <a:latin typeface="Arial Narrow" panose="020B0606020202030204" pitchFamily="34" charset="0"/>
              </a:rPr>
              <a:t>: </a:t>
            </a:r>
            <a:r>
              <a:rPr lang="en-US" altLang="tr-TR" dirty="0" err="1">
                <a:latin typeface="Arial Narrow" panose="020B0606020202030204" pitchFamily="34" charset="0"/>
              </a:rPr>
              <a:t>reinforcers</a:t>
            </a:r>
            <a:r>
              <a:rPr lang="en-US" altLang="tr-TR" dirty="0">
                <a:latin typeface="Arial Narrow" panose="020B0606020202030204" pitchFamily="34" charset="0"/>
              </a:rPr>
              <a:t> promote learning, whereas punishers lead to the unlearning of responses.</a:t>
            </a:r>
          </a:p>
          <a:p>
            <a:pPr eaLnBrk="1" hangingPunct="1">
              <a:buFontTx/>
              <a:buNone/>
            </a:pPr>
            <a:endParaRPr lang="tr-TR" altLang="tr-T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49" y="3922750"/>
            <a:ext cx="2190863" cy="27987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268" y="3928175"/>
            <a:ext cx="4122266" cy="27933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70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8516"/>
            <a:ext cx="10515600" cy="1325563"/>
          </a:xfrm>
        </p:spPr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Cellular Level of </a:t>
            </a:r>
            <a:r>
              <a:rPr lang="tr-TR" b="1" dirty="0" err="1">
                <a:latin typeface="Arial Narrow" panose="020B0606020202030204" pitchFamily="34" charset="0"/>
              </a:rPr>
              <a:t>Operant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Conditioning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LTP</a:t>
            </a:r>
          </a:p>
          <a:p>
            <a:r>
              <a:rPr lang="tr-TR" dirty="0" err="1">
                <a:latin typeface="Arial Narrow" panose="020B0606020202030204" pitchFamily="34" charset="0"/>
              </a:rPr>
              <a:t>Repeated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reinforcement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insures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better</a:t>
            </a:r>
            <a:r>
              <a:rPr lang="tr-TR" dirty="0">
                <a:latin typeface="Arial Narrow" panose="020B0606020202030204" pitchFamily="34" charset="0"/>
              </a:rPr>
              <a:t>, </a:t>
            </a:r>
            <a:r>
              <a:rPr lang="tr-TR" dirty="0" err="1">
                <a:latin typeface="Arial Narrow" panose="020B0606020202030204" pitchFamily="34" charset="0"/>
              </a:rPr>
              <a:t>more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numerous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more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efficient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connections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between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neurons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GB" altLang="tr-TR" dirty="0">
                <a:latin typeface="Arial Narrow" panose="020B0606020202030204" pitchFamily="34" charset="0"/>
              </a:rPr>
              <a:t>Reward increases uptake of midbrain</a:t>
            </a:r>
            <a:r>
              <a:rPr lang="en-GB" altLang="tr-TR" u="sng" dirty="0">
                <a:latin typeface="Arial Narrow" panose="020B0606020202030204" pitchFamily="34" charset="0"/>
              </a:rPr>
              <a:t> dopamine </a:t>
            </a:r>
            <a:r>
              <a:rPr lang="en-GB" altLang="tr-TR" dirty="0">
                <a:latin typeface="Arial Narrow" panose="020B0606020202030204" pitchFamily="34" charset="0"/>
              </a:rPr>
              <a:t>in the Nucleus </a:t>
            </a:r>
            <a:r>
              <a:rPr lang="en-GB" altLang="tr-TR" dirty="0" err="1">
                <a:latin typeface="Arial Narrow" panose="020B0606020202030204" pitchFamily="34" charset="0"/>
              </a:rPr>
              <a:t>Accumbens</a:t>
            </a:r>
            <a:r>
              <a:rPr lang="en-GB" altLang="tr-TR" dirty="0">
                <a:latin typeface="Arial Narrow" panose="020B0606020202030204" pitchFamily="34" charset="0"/>
              </a:rPr>
              <a:t> (</a:t>
            </a:r>
            <a:r>
              <a:rPr lang="en-GB" altLang="tr-TR" dirty="0" err="1">
                <a:latin typeface="Arial Narrow" panose="020B0606020202030204" pitchFamily="34" charset="0"/>
              </a:rPr>
              <a:t>NAcc</a:t>
            </a:r>
            <a:r>
              <a:rPr lang="en-GB" altLang="tr-TR" dirty="0">
                <a:latin typeface="Arial Narrow" panose="020B0606020202030204" pitchFamily="34" charset="0"/>
              </a:rPr>
              <a:t>)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en-GB" altLang="tr-TR" dirty="0">
                <a:latin typeface="Arial Narrow" panose="020B0606020202030204" pitchFamily="34" charset="0"/>
              </a:rPr>
              <a:t>Higher </a:t>
            </a:r>
            <a:r>
              <a:rPr lang="en-GB" altLang="tr-TR" dirty="0" err="1">
                <a:latin typeface="Arial Narrow" panose="020B0606020202030204" pitchFamily="34" charset="0"/>
              </a:rPr>
              <a:t>NAcc</a:t>
            </a:r>
            <a:r>
              <a:rPr lang="en-GB" altLang="tr-TR" dirty="0">
                <a:latin typeface="Arial Narrow" panose="020B0606020202030204" pitchFamily="34" charset="0"/>
              </a:rPr>
              <a:t> activation during encoding = greater likelihood of recall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en-GB" altLang="tr-TR" dirty="0">
                <a:latin typeface="Arial Narrow" panose="020B0606020202030204" pitchFamily="34" charset="0"/>
              </a:rPr>
              <a:t>* increased attention and increased contextual memory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21" y="4258751"/>
            <a:ext cx="1868087" cy="24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latin typeface="Arial Narrow" panose="020B0606020202030204" pitchFamily="34" charset="0"/>
              </a:rPr>
              <a:t>Skinner</a:t>
            </a:r>
            <a:r>
              <a:rPr lang="tr-TR" altLang="tr-TR" dirty="0" err="1">
                <a:latin typeface="Arial Narrow" panose="020B0606020202030204" pitchFamily="34" charset="0"/>
              </a:rPr>
              <a:t>’s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box</a:t>
            </a:r>
            <a:r>
              <a:rPr lang="tr-TR" altLang="tr-TR" dirty="0">
                <a:latin typeface="Arial Narrow" panose="020B0606020202030204" pitchFamily="34" charset="0"/>
              </a:rPr>
              <a:t>(1938)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tr-TR" altLang="tr-TR" b="1" dirty="0">
                <a:latin typeface="Arial Narrow" panose="020B0606020202030204" pitchFamily="34" charset="0"/>
              </a:rPr>
              <a:t>R</a:t>
            </a:r>
            <a:r>
              <a:rPr lang="en-US" altLang="tr-TR" b="1" dirty="0" err="1">
                <a:latin typeface="Arial Narrow" panose="020B0606020202030204" pitchFamily="34" charset="0"/>
              </a:rPr>
              <a:t>einforcer</a:t>
            </a:r>
            <a:r>
              <a:rPr lang="en-US" altLang="tr-TR" dirty="0">
                <a:latin typeface="Arial Narrow" panose="020B0606020202030204" pitchFamily="34" charset="0"/>
              </a:rPr>
              <a:t> is an event or stimulus that increases the frequency of the response 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en-US" altLang="tr-TR" b="1" dirty="0">
                <a:latin typeface="Arial Narrow" panose="020B0606020202030204" pitchFamily="34" charset="0"/>
              </a:rPr>
              <a:t>Positive </a:t>
            </a:r>
            <a:r>
              <a:rPr lang="en-US" altLang="tr-TR" b="1" dirty="0" err="1">
                <a:latin typeface="Arial Narrow" panose="020B0606020202030204" pitchFamily="34" charset="0"/>
              </a:rPr>
              <a:t>reinforcers</a:t>
            </a:r>
            <a:r>
              <a:rPr lang="en-US" altLang="tr-TR" b="1" dirty="0">
                <a:latin typeface="Arial Narrow" panose="020B0606020202030204" pitchFamily="34" charset="0"/>
              </a:rPr>
              <a:t> </a:t>
            </a:r>
            <a:r>
              <a:rPr lang="en-US" altLang="tr-TR" dirty="0">
                <a:latin typeface="Arial Narrow" panose="020B0606020202030204" pitchFamily="34" charset="0"/>
              </a:rPr>
              <a:t>are events or stimuli that are </a:t>
            </a:r>
            <a:r>
              <a:rPr lang="en-US" altLang="tr-TR" i="1" dirty="0">
                <a:latin typeface="Arial Narrow" panose="020B0606020202030204" pitchFamily="34" charset="0"/>
              </a:rPr>
              <a:t>presented </a:t>
            </a:r>
            <a:r>
              <a:rPr lang="en-US" altLang="tr-TR" dirty="0">
                <a:latin typeface="Arial Narrow" panose="020B0606020202030204" pitchFamily="34" charset="0"/>
              </a:rPr>
              <a:t>after the target response occurs.</a:t>
            </a:r>
          </a:p>
          <a:p>
            <a:r>
              <a:rPr lang="en-US" altLang="tr-TR" b="1" dirty="0">
                <a:latin typeface="Arial Narrow" panose="020B0606020202030204" pitchFamily="34" charset="0"/>
              </a:rPr>
              <a:t>Negative </a:t>
            </a:r>
            <a:r>
              <a:rPr lang="en-US" altLang="tr-TR" b="1" dirty="0" err="1">
                <a:latin typeface="Arial Narrow" panose="020B0606020202030204" pitchFamily="34" charset="0"/>
              </a:rPr>
              <a:t>reinforcers</a:t>
            </a:r>
            <a:r>
              <a:rPr lang="en-US" altLang="tr-TR" b="1" dirty="0">
                <a:latin typeface="Arial Narrow" panose="020B0606020202030204" pitchFamily="34" charset="0"/>
              </a:rPr>
              <a:t> </a:t>
            </a:r>
            <a:r>
              <a:rPr lang="en-US" altLang="tr-TR" dirty="0">
                <a:latin typeface="Arial Narrow" panose="020B0606020202030204" pitchFamily="34" charset="0"/>
              </a:rPr>
              <a:t>are events or stimuli that are </a:t>
            </a:r>
            <a:r>
              <a:rPr lang="en-US" altLang="tr-TR" i="1" dirty="0">
                <a:latin typeface="Arial Narrow" panose="020B0606020202030204" pitchFamily="34" charset="0"/>
              </a:rPr>
              <a:t>removed</a:t>
            </a:r>
            <a:r>
              <a:rPr lang="en-US" altLang="tr-TR" dirty="0">
                <a:latin typeface="Arial Narrow" panose="020B0606020202030204" pitchFamily="34" charset="0"/>
              </a:rPr>
              <a:t> because a response has occurred. </a:t>
            </a:r>
          </a:p>
          <a:p>
            <a:endParaRPr lang="tr-TR" dirty="0"/>
          </a:p>
        </p:txBody>
      </p:sp>
      <p:pic>
        <p:nvPicPr>
          <p:cNvPr id="4" name="Picture 5" descr="skinner%20bo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9429"/>
            <a:ext cx="4570414" cy="26176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BB74-1209-4E78-B038-6487987B4076}" type="slidenum">
              <a:rPr lang="tr-TR" altLang="tr-TR"/>
              <a:pPr>
                <a:defRPr/>
              </a:pPr>
              <a:t>7</a:t>
            </a:fld>
            <a:endParaRPr lang="tr-TR" altLang="tr-TR"/>
          </a:p>
        </p:txBody>
      </p:sp>
      <p:pic>
        <p:nvPicPr>
          <p:cNvPr id="2050" name="Picture 2" descr="http://www.schutzhund-training.com/images/quadrant_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14" y="526563"/>
            <a:ext cx="9716307" cy="582978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7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559B0-C18D-45BD-A37E-1742BA4B9215}" type="slidenum">
              <a:rPr lang="tr-TR" altLang="tr-TR"/>
              <a:pPr>
                <a:defRPr/>
              </a:pPr>
              <a:t>8</a:t>
            </a:fld>
            <a:endParaRPr lang="tr-TR" altLang="tr-TR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b="1" dirty="0">
                <a:latin typeface="Arial Narrow" panose="020B0606020202030204" pitchFamily="34" charset="0"/>
              </a:rPr>
              <a:t>POSITIVE REINFORCEMENT</a:t>
            </a:r>
            <a:endParaRPr lang="en-US" altLang="tr-TR" dirty="0">
              <a:latin typeface="Arial Narrow" panose="020B0606020202030204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05731"/>
            <a:ext cx="10515600" cy="4351338"/>
          </a:xfrm>
        </p:spPr>
        <p:txBody>
          <a:bodyPr/>
          <a:lstStyle/>
          <a:p>
            <a:r>
              <a:rPr lang="en-US" altLang="tr-TR" dirty="0">
                <a:latin typeface="Arial Narrow" panose="020B0606020202030204" pitchFamily="34" charset="0"/>
              </a:rPr>
              <a:t>occurs when a response is followed by a positive reinforce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tr-TR" altLang="tr-TR" dirty="0" err="1">
                <a:latin typeface="Arial Narrow" panose="020B0606020202030204" pitchFamily="34" charset="0"/>
              </a:rPr>
              <a:t>makes</a:t>
            </a:r>
            <a:r>
              <a:rPr lang="en-US" altLang="tr-TR" dirty="0">
                <a:latin typeface="Arial Narrow" panose="020B0606020202030204" pitchFamily="34" charset="0"/>
              </a:rPr>
              <a:t> the behavior more likely to occur in the future.</a:t>
            </a:r>
            <a:endParaRPr lang="tr-TR" altLang="tr-TR" dirty="0">
              <a:latin typeface="Arial Narrow" panose="020B0606020202030204" pitchFamily="34" charset="0"/>
            </a:endParaRPr>
          </a:p>
          <a:p>
            <a:r>
              <a:rPr lang="en-US" altLang="tr-TR" b="1" dirty="0">
                <a:latin typeface="Arial Narrow" panose="020B0606020202030204" pitchFamily="34" charset="0"/>
              </a:rPr>
              <a:t>Shaping</a:t>
            </a:r>
            <a:r>
              <a:rPr lang="tr-TR" altLang="tr-TR" dirty="0">
                <a:latin typeface="Arial Narrow" panose="020B0606020202030204" pitchFamily="34" charset="0"/>
              </a:rPr>
              <a:t>: </a:t>
            </a:r>
            <a:r>
              <a:rPr lang="en-US" altLang="tr-TR" dirty="0">
                <a:latin typeface="Arial Narrow" panose="020B0606020202030204" pitchFamily="34" charset="0"/>
              </a:rPr>
              <a:t>reinforcement of successive responses that more closely resemble the target response</a:t>
            </a:r>
            <a:r>
              <a:rPr lang="tr-TR" altLang="tr-TR" dirty="0">
                <a:latin typeface="Arial Narrow" panose="020B0606020202030204" pitchFamily="34" charset="0"/>
              </a:rPr>
              <a:t> - </a:t>
            </a:r>
            <a:r>
              <a:rPr lang="en-US" altLang="tr-TR" dirty="0">
                <a:latin typeface="Arial Narrow" panose="020B0606020202030204" pitchFamily="34" charset="0"/>
              </a:rPr>
              <a:t>“Successive Approximation”</a:t>
            </a:r>
          </a:p>
          <a:p>
            <a:endParaRPr lang="tr-TR" altLang="tr-TR" dirty="0"/>
          </a:p>
        </p:txBody>
      </p:sp>
      <p:pic>
        <p:nvPicPr>
          <p:cNvPr id="29701" name="Picture 4" descr="positive-reinforcement-dog-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31" y="3553188"/>
            <a:ext cx="3835206" cy="263227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AutoShape 6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9703" name="Picture 8" descr="iStock_000013139601Smal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11" y="3581400"/>
            <a:ext cx="3819378" cy="26040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3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288DB-D4C2-4BCD-9260-6BB639232CB8}" type="slidenum">
              <a:rPr lang="tr-TR" altLang="tr-TR"/>
              <a:pPr>
                <a:defRPr/>
              </a:pPr>
              <a:t>9</a:t>
            </a:fld>
            <a:endParaRPr lang="tr-TR" altLang="tr-TR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latin typeface="Arial Narrow" panose="020B0606020202030204" pitchFamily="34" charset="0"/>
              </a:rPr>
              <a:t>NEGATIVE REINFORCEMENT</a:t>
            </a:r>
            <a:endParaRPr lang="tr-TR" altLang="tr-TR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9887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tr-TR" dirty="0">
                <a:latin typeface="Arial Narrow" panose="020B0606020202030204" pitchFamily="34" charset="0"/>
              </a:rPr>
              <a:t>occurs when a target behavior (response) is followed by removal or reduction of a negative </a:t>
            </a:r>
            <a:r>
              <a:rPr lang="en-US" altLang="tr-TR" dirty="0" err="1">
                <a:latin typeface="Arial Narrow" panose="020B0606020202030204" pitchFamily="34" charset="0"/>
              </a:rPr>
              <a:t>reinforcer</a:t>
            </a:r>
            <a:endParaRPr lang="tr-TR" altLang="tr-TR" b="1" u="sng" dirty="0">
              <a:latin typeface="Arial Narrow" panose="020B0606020202030204" pitchFamily="34" charset="0"/>
            </a:endParaRPr>
          </a:p>
        </p:txBody>
      </p:sp>
      <p:pic>
        <p:nvPicPr>
          <p:cNvPr id="31749" name="Picture 4" descr="trad_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173412"/>
            <a:ext cx="4321175" cy="318293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22" y="3264693"/>
            <a:ext cx="4592412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06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404</Words>
  <Application>Microsoft Office PowerPoint</Application>
  <PresentationFormat>Geniş ekran</PresentationFormat>
  <Paragraphs>66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Comic Sans MS</vt:lpstr>
      <vt:lpstr>Office Teması</vt:lpstr>
      <vt:lpstr>GENERALIZATION &amp; DISCRIMINATION</vt:lpstr>
      <vt:lpstr>CONDITIONED EMOTIONAL RESPONSE</vt:lpstr>
      <vt:lpstr>COUNTER CONDITIONING</vt:lpstr>
      <vt:lpstr>OPERANT CONDITIONING</vt:lpstr>
      <vt:lpstr>Cellular Level of Operant Conditioning</vt:lpstr>
      <vt:lpstr>Skinner’s box(1938)</vt:lpstr>
      <vt:lpstr>PowerPoint Sunusu</vt:lpstr>
      <vt:lpstr>POSITIVE REINFORCEMENT</vt:lpstr>
      <vt:lpstr>NEGATIVE REINFORCEMENT</vt:lpstr>
      <vt:lpstr>EXTINCTION IN OPERANT CONDITIONING</vt:lpstr>
      <vt:lpstr>POSITIVE PUNISHMENT</vt:lpstr>
      <vt:lpstr>NEGATIVE PUNISHMENT</vt:lpstr>
      <vt:lpstr>DRAWBACKS TO USE AVERSIVE METHODS</vt:lpstr>
      <vt:lpstr>EFFICIENT TRAINING REQUIRES: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LASHLEY ENGRAM (1944)</dc:title>
  <dc:creator>Fizyolab1</dc:creator>
  <cp:lastModifiedBy>Fizyolab1</cp:lastModifiedBy>
  <cp:revision>3</cp:revision>
  <dcterms:created xsi:type="dcterms:W3CDTF">2018-03-19T06:20:15Z</dcterms:created>
  <dcterms:modified xsi:type="dcterms:W3CDTF">2018-03-19T06:21:35Z</dcterms:modified>
</cp:coreProperties>
</file>