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30" r:id="rId1"/>
  </p:sldMasterIdLst>
  <p:notesMasterIdLst>
    <p:notesMasterId r:id="rId71"/>
  </p:notesMasterIdLst>
  <p:handoutMasterIdLst>
    <p:handoutMasterId r:id="rId72"/>
  </p:handoutMasterIdLst>
  <p:sldIdLst>
    <p:sldId id="342" r:id="rId2"/>
    <p:sldId id="390" r:id="rId3"/>
    <p:sldId id="499" r:id="rId4"/>
    <p:sldId id="391" r:id="rId5"/>
    <p:sldId id="392" r:id="rId6"/>
    <p:sldId id="485" r:id="rId7"/>
    <p:sldId id="486" r:id="rId8"/>
    <p:sldId id="487" r:id="rId9"/>
    <p:sldId id="488" r:id="rId10"/>
    <p:sldId id="489" r:id="rId11"/>
    <p:sldId id="336" r:id="rId12"/>
    <p:sldId id="490" r:id="rId13"/>
    <p:sldId id="491" r:id="rId14"/>
    <p:sldId id="492" r:id="rId15"/>
    <p:sldId id="493" r:id="rId16"/>
    <p:sldId id="340" r:id="rId17"/>
    <p:sldId id="494" r:id="rId18"/>
    <p:sldId id="495" r:id="rId19"/>
    <p:sldId id="496" r:id="rId20"/>
    <p:sldId id="497" r:id="rId21"/>
    <p:sldId id="344" r:id="rId22"/>
    <p:sldId id="498" r:id="rId23"/>
    <p:sldId id="501" r:id="rId24"/>
    <p:sldId id="463" r:id="rId25"/>
    <p:sldId id="473" r:id="rId26"/>
    <p:sldId id="472" r:id="rId27"/>
    <p:sldId id="475" r:id="rId28"/>
    <p:sldId id="466" r:id="rId29"/>
    <p:sldId id="465" r:id="rId30"/>
    <p:sldId id="468" r:id="rId31"/>
    <p:sldId id="467" r:id="rId32"/>
    <p:sldId id="469" r:id="rId33"/>
    <p:sldId id="462" r:id="rId34"/>
    <p:sldId id="470" r:id="rId35"/>
    <p:sldId id="484" r:id="rId36"/>
    <p:sldId id="471" r:id="rId37"/>
    <p:sldId id="500" r:id="rId38"/>
    <p:sldId id="302" r:id="rId39"/>
    <p:sldId id="270" r:id="rId40"/>
    <p:sldId id="271" r:id="rId41"/>
    <p:sldId id="296" r:id="rId42"/>
    <p:sldId id="272" r:id="rId43"/>
    <p:sldId id="273" r:id="rId44"/>
    <p:sldId id="274" r:id="rId45"/>
    <p:sldId id="319" r:id="rId46"/>
    <p:sldId id="320" r:id="rId47"/>
    <p:sldId id="275" r:id="rId48"/>
    <p:sldId id="321" r:id="rId49"/>
    <p:sldId id="276" r:id="rId50"/>
    <p:sldId id="277" r:id="rId51"/>
    <p:sldId id="278" r:id="rId52"/>
    <p:sldId id="279" r:id="rId53"/>
    <p:sldId id="323" r:id="rId54"/>
    <p:sldId id="280" r:id="rId55"/>
    <p:sldId id="297" r:id="rId56"/>
    <p:sldId id="281" r:id="rId57"/>
    <p:sldId id="329" r:id="rId58"/>
    <p:sldId id="330" r:id="rId59"/>
    <p:sldId id="331" r:id="rId60"/>
    <p:sldId id="333" r:id="rId61"/>
    <p:sldId id="334" r:id="rId62"/>
    <p:sldId id="335" r:id="rId63"/>
    <p:sldId id="304" r:id="rId64"/>
    <p:sldId id="291" r:id="rId65"/>
    <p:sldId id="341" r:id="rId66"/>
    <p:sldId id="292" r:id="rId67"/>
    <p:sldId id="293" r:id="rId68"/>
    <p:sldId id="294" r:id="rId69"/>
    <p:sldId id="295" r:id="rId70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4">
          <p15:clr>
            <a:srgbClr val="A4A3A4"/>
          </p15:clr>
        </p15:guide>
        <p15:guide id="2" pos="6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>
        <p:scale>
          <a:sx n="60" d="100"/>
          <a:sy n="60" d="100"/>
        </p:scale>
        <p:origin x="714" y="174"/>
      </p:cViewPr>
      <p:guideLst>
        <p:guide orient="horz" pos="1824"/>
        <p:guide pos="6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856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2581974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5321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7268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4435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2217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7328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4766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8929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2548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0635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7292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809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5986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6638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796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60521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22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75656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41455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85400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22001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76870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8591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38678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32366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30265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4733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542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5486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3494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3489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1017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6416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E081338-F145-44D1-A127-2150C5E25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1AE6783-4C03-46FF-90AF-6DC51DC2C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2B51186-AB96-42DE-AD60-364073E3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12FA-B87A-4717-97A7-1B87ADC18D27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FED43E2-7859-4FD7-B5AF-00F5702E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6FE0538-ACE0-4534-8296-B2B913D75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8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EF2997C-67A0-4B02-A373-4036AD43E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197EC26-A985-4B42-A0EA-0ACEC5627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168D27-BCD4-44C0-A357-FEB51140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F0AD-7774-47F6-BA1C-3666EBA329B7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3CEF76-9034-42D6-8A0D-299440FC0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B4A169A-E002-4587-9584-5AE17BDD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4548ED4-9FE6-4098-AAB4-7C31F72A0F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0118EB8-AD75-454E-A1B6-27E9CA10D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84679B-7EA8-463E-BB9E-2F1794FD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0607-DCC0-4BA3-9D6B-39E80EFC29E2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CDAA2D3-C4C2-4E6B-B3A2-C4CB1F23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FECC161-9095-4CB8-BC5D-4479CCEE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9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50CF509-30F4-4A35-B6CD-86E0B244A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1B4B5F-F7D7-405A-A14F-BF0AA6506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00BD11-0103-4CE3-87CA-12C7C6FFF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A5F0-371A-4FCB-8930-4F58560F4CEC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239EA1C-F5A1-43BE-901E-B752638F3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EB0A2AD-44D6-4AED-A21E-DBAEF51FC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4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91DD3DD-734C-47C1-8860-7B65AFA28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30A5C87-CDAA-4DE5-9C60-0760E30D3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001E6D7-5B4A-409D-8FD5-D4EA5A1DD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DD99-25B8-41E9-BCFB-17B8D95E341D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33E37A5-2596-49E5-A052-E3A9898C8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16C227C-92E1-4B1A-8EBD-823717CC9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26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5F7DBC0-1D5D-4387-88DE-A5918BF0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2923F6-72F2-4277-92F0-FAC86FB65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E5EFC85-DDCF-4A7E-910C-D575343AE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E1120A3-8CAD-4C21-85D2-923E50C33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0C2D-D4EA-44F8-8071-D7508982C3A0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6CD6939-A705-48C0-9305-10C0596DA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E4E9C6C-AB23-4127-95B1-12FB447D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5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E8B5EF8-D9A9-4441-94F7-E5BC08E6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38E22CF-70AF-447C-8CFF-5876FB720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F5AA117-C2ED-4109-80A1-306548C22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CF91079-F4BF-4041-AC69-46D041079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394FEA5-D9CC-4583-91A0-326B844EA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25C81F1-BF40-4EB3-9CE0-881DB564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B7D5-46D4-4085-AAE9-B8CB5089B91C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C8DF9E1-A719-4879-853C-35DB9EC72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B8328E6-2C2F-4E6E-9AB5-872D7AAC9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7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E2F9774-9E79-4288-9F58-B328F301A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B84FAB7-72FA-4621-9AF5-489E82C50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FAE2-5CB2-49D2-BA48-C40E928297F6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80A7F88-27F8-477D-8CEB-9167B1A24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4528C44-B76D-479A-88C6-4E09BB08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4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AB9A8B1-83A6-4F41-AD21-5BFA35D4B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F702-8B81-488A-8244-991C498DD65B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4BE612A-C9BD-4D10-BDF7-F1EEBDC0E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472DFD5-4434-4D01-8D49-D1314362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0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BC1BD68-21BB-4C78-9566-B9DF9CDEC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5C874E-FEB8-44C0-A59D-4726CB6B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8CD2E53-0A0B-4422-9C21-2A6038FBF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CCC8137-F051-42C9-B7CC-86EC0D82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2EE4-A406-4468-8432-3F4BCCD5E58F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14200AE-74AE-4AEB-82FE-AC421F8E8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941B87C-B9F0-42EA-B859-51551542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1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BBFF9A4-C634-4DD5-B8DA-8A274BD88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308003E7-3BF0-4DCF-80C5-EEDB7F61E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B8AA358-6166-4747-B452-166F788E1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1E928D8-D803-47B1-BFE9-8F7F0449E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D393-542F-42F3-8CBA-912871DE21D0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0B64EA5-48A6-425C-869A-EAE1B8565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078B633-2EA2-4F43-AFAC-AB622C7A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9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accent4">
                <a:lumMod val="40000"/>
                <a:lumOff val="60000"/>
                <a:alpha val="99000"/>
              </a:schemeClr>
            </a:gs>
            <a:gs pos="100000">
              <a:schemeClr val="bg2">
                <a:shade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9701B32-3CA3-40D3-A813-B7F420B1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35D1254-E295-475F-9151-62C649FDB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546F68-0D3C-4A6E-B922-7689699D65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DA635-2B38-440F-B02C-BA63755E684A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ACB0B4C-1A60-4DB8-AD5A-0DBC615AE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AAEF652-7C45-4B60-90DB-C7EF7D92B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5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wmf"/><Relationship Id="rId11" Type="http://schemas.openxmlformats.org/officeDocument/2006/relationships/image" Target="../media/image61.wmf"/><Relationship Id="rId5" Type="http://schemas.openxmlformats.org/officeDocument/2006/relationships/image" Target="../media/image55.wmf"/><Relationship Id="rId10" Type="http://schemas.openxmlformats.org/officeDocument/2006/relationships/image" Target="../media/image60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68.wmf"/><Relationship Id="rId7" Type="http://schemas.openxmlformats.org/officeDocument/2006/relationships/image" Target="../media/image5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Relationship Id="rId9" Type="http://schemas.openxmlformats.org/officeDocument/2006/relationships/image" Target="../media/image55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10" Type="http://schemas.openxmlformats.org/officeDocument/2006/relationships/image" Target="../media/image76.wmf"/><Relationship Id="rId4" Type="http://schemas.openxmlformats.org/officeDocument/2006/relationships/image" Target="../media/image70.wmf"/><Relationship Id="rId9" Type="http://schemas.openxmlformats.org/officeDocument/2006/relationships/image" Target="../media/image75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kutusu"/>
          <p:cNvSpPr txBox="1"/>
          <p:nvPr/>
        </p:nvSpPr>
        <p:spPr>
          <a:xfrm>
            <a:off x="755576" y="1142571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BÖLÜM 4: ALKİL HALOJENÜRLER , NÜKLEOFİLİK YER DEĞİŞTİRME (SÜBSTİTÜSYON) VE AYRILMA (ELİMİNASYON) REAKSİYONLARI</a:t>
            </a:r>
          </a:p>
        </p:txBody>
      </p:sp>
      <p:sp>
        <p:nvSpPr>
          <p:cNvPr id="7" name="Dikdörtgen 6"/>
          <p:cNvSpPr/>
          <p:nvPr/>
        </p:nvSpPr>
        <p:spPr>
          <a:xfrm>
            <a:off x="595438" y="265291"/>
            <a:ext cx="77768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>
                <a:ln w="10541" cmpd="sng">
                  <a:solidFill>
                    <a:srgbClr val="F0AD00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KİM0213</a:t>
            </a:r>
            <a:r>
              <a:rPr lang="tr-TR" sz="2800" b="1" dirty="0">
                <a:ln w="10541" cmpd="sng">
                  <a:solidFill>
                    <a:srgbClr val="F0AD00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ORGANİK KİMYA </a:t>
            </a:r>
            <a:r>
              <a:rPr lang="tr-TR" sz="2800" b="1">
                <a:ln w="10541" cmpd="sng">
                  <a:solidFill>
                    <a:srgbClr val="F0AD00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I (B </a:t>
            </a:r>
            <a:r>
              <a:rPr lang="tr-TR" sz="2800" b="1" dirty="0">
                <a:ln w="10541" cmpd="sng">
                  <a:solidFill>
                    <a:srgbClr val="F0AD00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GRUBU)</a:t>
            </a:r>
            <a:endParaRPr lang="tr-T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tr-TR" dirty="0"/>
          </a:p>
        </p:txBody>
      </p:sp>
      <p:sp>
        <p:nvSpPr>
          <p:cNvPr id="2" name="AutoShape 2" descr="yer değiştirme reaksiyonlar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yer değiştirme reaksiyonları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6" descr="yer değiştirme reaksiyonları ile ilgili görsel sonuc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AutoShape 8" descr="yer değiştirme reaksiyonları ile ilgili görsel sonucu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AutoShape 10" descr="yer değiştirme reaksiyonları ile ilgili görsel sonucu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AutoShape 12" descr="yer değiştirme reaksiyonları ile ilgili görsel sonucu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8" name="Picture 14" descr="http://w3.balikesir.edu.tr/~hnamli/okdn7/okdn7_dosyalar/image0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5" y="4157649"/>
            <a:ext cx="5765446" cy="149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787666" y="5678309"/>
            <a:ext cx="48333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/>
              <a:t>http://w3.balikesir.edu.tr/~hnamli/okdn7/okdn7_dosyalar/image008.gif</a:t>
            </a:r>
          </a:p>
        </p:txBody>
      </p:sp>
      <p:pic>
        <p:nvPicPr>
          <p:cNvPr id="1040" name="Picture 16" descr="yer değiştirme reaksiyonları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5" y="2667000"/>
            <a:ext cx="3350242" cy="1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yer değiştirme reaksiyonları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72" y="2667000"/>
            <a:ext cx="3978758" cy="115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6CB3379-6AB2-4784-8DFC-869FAEC46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1119-DC75-472D-985F-90828DBE0F01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7689021-5859-46AE-A094-8916E576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6345C715-B4AA-49C3-A6AC-3E2C62232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3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DERS NOTLARI - DOÇ.DR.KAMRAN POLAT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1979" t="48504" r="2044"/>
          <a:stretch>
            <a:fillRect/>
          </a:stretch>
        </p:blipFill>
        <p:spPr bwMode="auto">
          <a:xfrm>
            <a:off x="857224" y="285728"/>
            <a:ext cx="735811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4B23513-534C-4835-866A-FBA2663BE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E00A8-C708-4DE7-98EF-F16242C8557A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335C2E42-FCEB-4AC8-A955-07DFE3F73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38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DERS NOTLARI - DOÇ.DR.KAMRAN POLAT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7317" t="1347" r="3963" b="40080"/>
          <a:stretch>
            <a:fillRect/>
          </a:stretch>
        </p:blipFill>
        <p:spPr bwMode="auto">
          <a:xfrm>
            <a:off x="785786" y="214290"/>
            <a:ext cx="7286676" cy="600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32F60C8-07FB-47CA-8E44-681E6172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4827-B553-4B08-8B4A-F59891CB2B95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5364EE6F-C8C8-48EA-B09F-543CB192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668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DERS NOTLARI - DOÇ.DR.KAMRAN POLAT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6403" t="60772" r="4877" b="2872"/>
          <a:stretch>
            <a:fillRect/>
          </a:stretch>
        </p:blipFill>
        <p:spPr bwMode="auto">
          <a:xfrm>
            <a:off x="928662" y="500042"/>
            <a:ext cx="750099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7D0DF2E-30F8-41CE-B26B-1E08E8876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E172-203E-4C40-AFC0-798521D62357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3C4CD450-8BC7-4FD2-A1F4-8ECF2797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251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DERS NOTLARI - DOÇ.DR.KAMRAN POLAT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7647" r="588" b="39386"/>
          <a:stretch>
            <a:fillRect/>
          </a:stretch>
        </p:blipFill>
        <p:spPr bwMode="auto">
          <a:xfrm>
            <a:off x="642910" y="285728"/>
            <a:ext cx="7429552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580EC4E-9995-4B3F-A3FA-EFFFF5013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E0EB-AD86-4F94-8029-0B0736B369DB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E3186E5-C6AD-4137-9611-D1FE52479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36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DERS NOTLARI - DOÇ.DR.KAMRAN POLAT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10588" t="59883" r="9117"/>
          <a:stretch>
            <a:fillRect/>
          </a:stretch>
        </p:blipFill>
        <p:spPr bwMode="auto">
          <a:xfrm>
            <a:off x="857224" y="428604"/>
            <a:ext cx="742955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ABE3449-CA16-4770-B957-B325516A1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9896-5752-4924-91AB-E3F839C288D4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FD6C9A3B-79F1-4E21-9EB3-CB714150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249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DERS NOTLARI - DOÇ.DR.KAMRAN POLAT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5237" r="1583" b="56691"/>
          <a:stretch>
            <a:fillRect/>
          </a:stretch>
        </p:blipFill>
        <p:spPr bwMode="auto">
          <a:xfrm>
            <a:off x="714348" y="500042"/>
            <a:ext cx="764386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2908160-4D3A-4C04-BBF1-B57337348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47E7-EED1-4716-87EE-29804F7FFCB5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633D3C85-B37F-4EFC-9505-BF16BEEF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48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DERS NOTLARI - DOÇ.DR.KAMRAN POLAT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t="45371"/>
          <a:stretch>
            <a:fillRect/>
          </a:stretch>
        </p:blipFill>
        <p:spPr bwMode="auto">
          <a:xfrm>
            <a:off x="714348" y="285728"/>
            <a:ext cx="7820025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8987CB2-9E12-4B29-80A4-E6941A811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A40D-22F1-4000-B7B4-C6DEBBABDFBC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305B2CA6-02ED-451F-A3C9-8083030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03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DERS NOTLARI - DOÇ.DR.KAMRAN POLAT </a:t>
            </a:r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7064" t="2232" r="2497" b="52381"/>
          <a:stretch>
            <a:fillRect/>
          </a:stretch>
        </p:blipFill>
        <p:spPr bwMode="auto">
          <a:xfrm>
            <a:off x="857224" y="214290"/>
            <a:ext cx="742955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68AC86B-AA43-447F-BF68-5084D21C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75A-8DDE-4784-AACD-73D1DCE89F49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250A9F7-90A6-4C81-AD7F-6CC0CC7A1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38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DERS NOTLARI - DOÇ.DR.KAMRAN POLAT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8891" t="49107" r="5237" b="3273"/>
          <a:stretch>
            <a:fillRect/>
          </a:stretch>
        </p:blipFill>
        <p:spPr bwMode="auto">
          <a:xfrm>
            <a:off x="785786" y="357166"/>
            <a:ext cx="735811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09EB5D8-9E63-4152-9EF7-1173AB3B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FCE7-2F06-4761-B025-DD962198CE30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EF29AB7-2AB0-4484-92F5-283B1A97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104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DERS NOTLARI - DOÇ.DR.KAMRAN POLAT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071538" y="214290"/>
            <a:ext cx="6657995" cy="614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14D9728-0A21-4638-A1FF-B6C016617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177E-B7E5-463A-860E-55226B12A2A2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FCBE72C-486C-48B4-9128-50EEDE88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1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057400" y="6318271"/>
            <a:ext cx="3829050" cy="365125"/>
          </a:xfrm>
        </p:spPr>
        <p:txBody>
          <a:bodyPr/>
          <a:lstStyle/>
          <a:p>
            <a:r>
              <a:rPr lang="tr-TR" dirty="0"/>
              <a:t>KİM0213 ORGANİK KİMYA I DERS NOTLARI - DOÇ.DR.KAMRAN POLAT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5938" b="50658"/>
          <a:stretch>
            <a:fillRect/>
          </a:stretch>
        </p:blipFill>
        <p:spPr bwMode="auto">
          <a:xfrm>
            <a:off x="714348" y="357166"/>
            <a:ext cx="7358114" cy="571504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31B2EAB-6375-46BC-ACFB-5CFE9236A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F7FB-12E7-4AB8-835D-127CC198285A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EBBED04-0687-42C8-B94F-E5AE8041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DERS NOTLARI - DOÇ.DR.KAMRAN POLAT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2824" r="1861" b="41452"/>
          <a:stretch>
            <a:fillRect/>
          </a:stretch>
        </p:blipFill>
        <p:spPr bwMode="auto">
          <a:xfrm>
            <a:off x="928662" y="0"/>
            <a:ext cx="7215238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A457B8B-61A9-4905-A245-50E5A56E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DF8C-3AE6-46AF-94B5-967666174A4C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145BA1D-1A57-4510-972C-4AFCE3FD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60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DERS NOTLARI - DOÇ.DR.KAMRAN POLAT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0591" t="59289" r="1796"/>
          <a:stretch>
            <a:fillRect/>
          </a:stretch>
        </p:blipFill>
        <p:spPr bwMode="auto">
          <a:xfrm>
            <a:off x="928662" y="500042"/>
            <a:ext cx="685804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349921B-AE06-4934-9D6A-EB10224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B014-785F-4D23-8FF0-F7301746CA38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4CA3E73-5123-4E5F-B31A-FEE01B35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18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DERS NOTLARI - DOÇ.DR.KAMRAN POLAT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2870" t="757" r="9119" b="44753"/>
          <a:stretch>
            <a:fillRect/>
          </a:stretch>
        </p:blipFill>
        <p:spPr bwMode="auto">
          <a:xfrm>
            <a:off x="1000100" y="428604"/>
            <a:ext cx="692948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DEF8E58-EC4E-4FA0-98FA-6C803F3A3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D077-08C5-4844-9237-AA22C65064E0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F83F98B-1225-4D96-A6E0-BCCF5E1AD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37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79D85BE-7D09-481B-9609-1E0AFDE3D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F702-8B81-488A-8244-991C498DD65B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46EB37D-89D7-4187-A13C-4017192C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173C6FA-1542-4D05-B52C-08290556D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B6EDA48-A820-49D0-B5D1-88999B942093}"/>
              </a:ext>
            </a:extLst>
          </p:cNvPr>
          <p:cNvSpPr txBox="1"/>
          <p:nvPr/>
        </p:nvSpPr>
        <p:spPr>
          <a:xfrm>
            <a:off x="628650" y="914400"/>
            <a:ext cx="7296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i="1" dirty="0">
                <a:solidFill>
                  <a:srgbClr val="00B050"/>
                </a:solidFill>
              </a:rPr>
              <a:t>E1, E2,  REAKSİYONLARI ÖZET</a:t>
            </a:r>
          </a:p>
          <a:p>
            <a:pPr algn="ctr"/>
            <a:r>
              <a:rPr lang="tr-TR" sz="4000" b="1" i="1" dirty="0">
                <a:solidFill>
                  <a:srgbClr val="00B050"/>
                </a:solidFill>
              </a:rPr>
              <a:t>BİRBİRLERİYLE VE SN1 VE SN2 REAKSİYONLARIYLA KIYASLANMALARI</a:t>
            </a:r>
          </a:p>
        </p:txBody>
      </p:sp>
    </p:spTree>
    <p:extLst>
      <p:ext uri="{BB962C8B-B14F-4D97-AF65-F5344CB8AC3E}">
        <p14:creationId xmlns:p14="http://schemas.microsoft.com/office/powerpoint/2010/main" val="921274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DERS NOTLARI - DOÇ.DR.KAMRAN POLAT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64704"/>
            <a:ext cx="7915275" cy="4238625"/>
          </a:xfrm>
          <a:prstGeom prst="rect">
            <a:avLst/>
          </a:prstGeom>
        </p:spPr>
      </p:pic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01BA3B7D-ED96-4496-89D7-766EDE147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4EA9-32A6-42EE-A639-05C96A771F39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49510F4-B244-4362-9D32-0A40ABFC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789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DERS NOTLARI - DOÇ.DR.KAMRAN POLAT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692696"/>
            <a:ext cx="7056784" cy="4968552"/>
          </a:xfrm>
          <a:prstGeom prst="rect">
            <a:avLst/>
          </a:prstGeom>
        </p:spPr>
      </p:pic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2476EBE0-9F59-4747-B212-EAF0D3A0F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DFE0-5D5B-4CE1-99C7-B4AC4A75B595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3955442-3A44-4473-8103-E3D949193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46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DERS NOTLARI - DOÇ.DR.KAMRAN POLAT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68760"/>
            <a:ext cx="7776864" cy="2880320"/>
          </a:xfrm>
          <a:prstGeom prst="rect">
            <a:avLst/>
          </a:prstGeom>
        </p:spPr>
      </p:pic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5546E4AB-E2A0-4063-A40B-18AC3DC52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4A3D-B2FC-435F-9E66-7BDC2C78D6AE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DAF4366-D50F-4E95-B118-905550932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4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DERS NOTLARI - DOÇ.DR.KAMRAN POLAT </a:t>
            </a:r>
            <a:endParaRPr lang="tr-TR" dirty="0">
              <a:solidFill>
                <a:srgbClr val="5A6378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19"/>
            <a:ext cx="6264695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7ADFEDD-98B1-4BC3-8978-8F6B22EC1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1674-31B5-4D02-BCE8-39C0CF0379D5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6EA298F-8DB5-4CD5-AEB9-3D388A68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027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DERS NOTLARI - DOÇ.DR.KAMRAN POLAT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36713"/>
            <a:ext cx="744735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F69CDB9-75F6-424F-95A8-D976E8E16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CA10-80E6-442D-8B14-FFB225931309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E94ABF0-FA7C-4898-AED4-7600E4B1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92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DERS NOTLARI - DOÇ.DR.KAMRAN POLAT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62" y="1484784"/>
            <a:ext cx="7200800" cy="21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42CF860-6FE5-45AE-84A1-DBAA23AA3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CCB8-BBE2-4B7B-99CB-01BF131B541E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1FC89B-7267-4FDA-92F3-614671F22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4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DE671D0-2CE5-4A9F-84C1-EB4018F6E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F702-8B81-488A-8244-991C498DD65B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7E87DD0-6D22-470F-AF20-1B539ECC8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8DB9900-EE3B-4742-9539-C2B98F7B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C3577A8-4F37-4B48-A893-507D506F9FEB}"/>
              </a:ext>
            </a:extLst>
          </p:cNvPr>
          <p:cNvSpPr txBox="1"/>
          <p:nvPr/>
        </p:nvSpPr>
        <p:spPr>
          <a:xfrm>
            <a:off x="628650" y="1600200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4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AYRILMA (ELİMİNASYON) REAKSİYONLARI</a:t>
            </a:r>
          </a:p>
          <a:p>
            <a:pPr algn="ctr"/>
            <a:endParaRPr lang="tr-TR" sz="40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pPr algn="ctr"/>
            <a:r>
              <a:rPr lang="tr-TR" sz="4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E1 VE E2</a:t>
            </a:r>
          </a:p>
        </p:txBody>
      </p:sp>
    </p:spTree>
    <p:extLst>
      <p:ext uri="{BB962C8B-B14F-4D97-AF65-F5344CB8AC3E}">
        <p14:creationId xmlns:p14="http://schemas.microsoft.com/office/powerpoint/2010/main" val="3273958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DERS NOTLARI - DOÇ.DR.KAMRAN POLAT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560839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C3AD2B2-4CC7-4016-982D-B26C295AD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B503-2E13-47B6-B037-8961C5B3D584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F79A579-A0C1-4F3D-A333-8703FE2B7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70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DERS NOTLARI - DOÇ.DR.KAMRAN POLAT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65151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C6FDB74-65A6-4ED1-B230-97C861E46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BF9E-60CD-4A3D-A81D-000F8D4D188F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C02F3BE-690E-4D8C-BE00-0C23EB53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00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DERS NOTLARI - DOÇ.DR.KAMRAN POLAT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709893" cy="45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8B41D0B-67DF-4B5C-8B89-B9D81B2F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DFE9-45E2-4826-9861-AC7665F5046D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48EE03D-48A0-4D3F-81A1-B5DD66582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250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DERS NOTLARI - DOÇ.DR.KAMRAN POLAT </a:t>
            </a:r>
            <a:endParaRPr lang="tr-TR" dirty="0">
              <a:solidFill>
                <a:srgbClr val="5A6378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05678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B062209-4391-452E-8481-942843012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F9AA-A825-4793-9F1D-FAA036512B2C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052EEF3-DFCE-4D80-85B3-20449544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48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DERS NOTLARI - DOÇ.DR.KAMRAN POLAT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713" y="3424945"/>
            <a:ext cx="32574" cy="810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l="21899" t="25914" r="26825" b="35821"/>
          <a:stretch/>
        </p:blipFill>
        <p:spPr>
          <a:xfrm>
            <a:off x="1716596" y="2242246"/>
            <a:ext cx="5183125" cy="2626914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59" y="534946"/>
            <a:ext cx="7200800" cy="170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57192"/>
            <a:ext cx="597666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FED5340-0EE0-4487-8755-3D3591E9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071C-CD09-4B29-AC27-CCE4451F1989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4C90F42E-6A9A-4B7B-9A3F-C27C4820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640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DERS NOTLARI - DOÇ.DR.KAMRAN POLAT </a:t>
            </a:r>
            <a:endParaRPr lang="tr-TR" dirty="0">
              <a:solidFill>
                <a:srgbClr val="5A6378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19268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A4A7D60-E267-46C9-A010-02AB84D7C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A49A-176C-4FAB-8D22-213559DE12A0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E868E8B-42F8-4015-954C-4AB152E86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622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DERS NOTLARI - DOÇ.DR.KAMRAN POLAT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10488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A8843F7-8A82-45B0-A4D9-2822AA6BA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8895-B5E3-4CDA-9FE9-CD9C67EB9BF4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E9FB09B-4793-4906-ABE2-BC1FDBC1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41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6A04A15-12E1-4BC9-9FF8-000B8F8A8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F702-8B81-488A-8244-991C498DD65B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F408445-E228-4645-BBB9-92E12A25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CE7D32D-A282-4704-81C8-C20B9F342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7D3B9FE-002D-4F9A-BEAC-2F0388789A6C}"/>
              </a:ext>
            </a:extLst>
          </p:cNvPr>
          <p:cNvSpPr txBox="1"/>
          <p:nvPr/>
        </p:nvSpPr>
        <p:spPr>
          <a:xfrm>
            <a:off x="1771650" y="1676400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00B050"/>
                </a:solidFill>
              </a:rPr>
              <a:t>ALKİL HALOJENÜRLER (HALO ALKANLAR)</a:t>
            </a:r>
          </a:p>
        </p:txBody>
      </p:sp>
    </p:spTree>
    <p:extLst>
      <p:ext uri="{BB962C8B-B14F-4D97-AF65-F5344CB8AC3E}">
        <p14:creationId xmlns:p14="http://schemas.microsoft.com/office/powerpoint/2010/main" val="3629063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752600"/>
            <a:ext cx="4826000" cy="12573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048000"/>
            <a:ext cx="4572000" cy="9144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4267200"/>
            <a:ext cx="5854700" cy="3937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5181600"/>
            <a:ext cx="4610100" cy="8255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tr-TR" sz="4000" dirty="0"/>
              <a:t>Alkil </a:t>
            </a:r>
            <a:r>
              <a:rPr lang="tr-TR" sz="4000" dirty="0" err="1"/>
              <a:t>halojenürlerin</a:t>
            </a:r>
            <a:r>
              <a:rPr lang="tr-TR" sz="4000" dirty="0"/>
              <a:t> endüstriyel olarak </a:t>
            </a:r>
            <a:r>
              <a:rPr lang="tr-TR" sz="4000" dirty="0" err="1"/>
              <a:t>eldesi</a:t>
            </a:r>
            <a:endParaRPr lang="en-CA" sz="4000" dirty="0"/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F7A6C60-FABC-45CA-9732-EA2871EAF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1FE6-650F-4879-9D3C-725729E01C53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D7EA1A1-3297-4378-B2DC-4DA3E7CF2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292B5D9-FA5A-4205-8023-B751DC89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r-TR" dirty="0"/>
              <a:t>Alkollerden </a:t>
            </a:r>
            <a:r>
              <a:rPr lang="tr-TR" dirty="0" err="1"/>
              <a:t>eldesi</a:t>
            </a:r>
            <a:endParaRPr lang="en-CA" dirty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362200"/>
            <a:ext cx="2819400" cy="15494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974725" y="4230688"/>
            <a:ext cx="302037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dirty="0"/>
              <a:t>SOCl</a:t>
            </a:r>
            <a:r>
              <a:rPr lang="en-CA" baseline="-25000" dirty="0"/>
              <a:t>2</a:t>
            </a:r>
            <a:r>
              <a:rPr lang="en-CA" dirty="0"/>
              <a:t> – </a:t>
            </a:r>
            <a:r>
              <a:rPr lang="tr-TR" dirty="0" err="1"/>
              <a:t>tiyonil</a:t>
            </a:r>
            <a:r>
              <a:rPr lang="tr-TR" dirty="0"/>
              <a:t> klorür</a:t>
            </a:r>
            <a:endParaRPr lang="en-CA" dirty="0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5181600"/>
            <a:ext cx="6731000" cy="3683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F4AD1C3-50E4-4EE8-90BF-F06A8AD4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2B1F-269E-4D61-944A-4DCF2B339E2E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7027B79-B82C-45F8-A1F0-3D33EA811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9C6C8EB-AA72-44A7-B71A-43BFE78C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DERS NOTLARI - DOÇ.DR.KAMRAN POLAT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7854" t="50101" r="6896" b="4352"/>
          <a:stretch>
            <a:fillRect/>
          </a:stretch>
        </p:blipFill>
        <p:spPr bwMode="auto">
          <a:xfrm>
            <a:off x="642910" y="428604"/>
            <a:ext cx="735811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F4111CC-EB3E-432F-B43E-197BC264F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F753-73BE-4782-AAED-8CA9012A0148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996BA2A4-119B-4329-B0DF-1EEED3DA5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070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Hidrokarbonların </a:t>
            </a:r>
            <a:r>
              <a:rPr lang="tr-TR" dirty="0" err="1"/>
              <a:t>halojenlenmesiyle</a:t>
            </a:r>
            <a:r>
              <a:rPr lang="tr-TR" dirty="0"/>
              <a:t> </a:t>
            </a:r>
            <a:r>
              <a:rPr lang="tr-TR" dirty="0" err="1"/>
              <a:t>eldesi</a:t>
            </a:r>
            <a:endParaRPr lang="en-CA" dirty="0"/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286000"/>
            <a:ext cx="2095500" cy="6223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4" cstate="print"/>
          <a:srcRect b="18012"/>
          <a:stretch>
            <a:fillRect/>
          </a:stretch>
        </p:blipFill>
        <p:spPr bwMode="auto">
          <a:xfrm>
            <a:off x="2971800" y="3429000"/>
            <a:ext cx="3822700" cy="16764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88B1884-679F-4CBB-BF88-DE9553084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FD1B-49C0-4FA8-B856-549C66149974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20E8C2A-3490-49AC-89AC-66622A9D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72BD405-A2DE-42D6-9453-591B299B8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Alkenlere</a:t>
            </a:r>
            <a:r>
              <a:rPr lang="tr-TR" dirty="0"/>
              <a:t> hidrojen </a:t>
            </a:r>
            <a:r>
              <a:rPr lang="tr-TR" dirty="0" err="1"/>
              <a:t>halojenür</a:t>
            </a:r>
            <a:r>
              <a:rPr lang="tr-TR" dirty="0"/>
              <a:t> katılmasıyla</a:t>
            </a:r>
            <a:endParaRPr lang="en-CA" dirty="0"/>
          </a:p>
        </p:txBody>
      </p:sp>
      <p:pic>
        <p:nvPicPr>
          <p:cNvPr id="90115" name="Picture 102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62213"/>
            <a:ext cx="3709988" cy="966787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968AB8C-D170-446E-865C-091A3CBBC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C138-09DB-414C-8EA2-99A45F0D7BF0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275DB92-2D3D-4F1E-9EE3-5D09E1A8D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F10764E-B8EF-4643-94C2-1B37187F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362200"/>
            <a:ext cx="3900488" cy="2632075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Alken ve </a:t>
            </a:r>
            <a:r>
              <a:rPr lang="tr-TR" sz="4000" dirty="0" err="1"/>
              <a:t>alkinlere</a:t>
            </a:r>
            <a:r>
              <a:rPr lang="tr-TR" sz="4000" dirty="0"/>
              <a:t> halojen katılmasıyla </a:t>
            </a:r>
            <a:r>
              <a:rPr lang="tr-TR" sz="4000" dirty="0" err="1"/>
              <a:t>eldesi</a:t>
            </a:r>
            <a:endParaRPr lang="en-CA" sz="4000" dirty="0"/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C4191F1-AC3A-42A2-8CCF-CBE9FA66D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652D-1AE8-4CF6-872A-0EBD8C0EE24E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5A89EB8-9143-437C-8E2F-FB5B3480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7071940-A641-4A85-896D-E62EC199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rrowheads="1"/>
          </p:cNvPicPr>
          <p:nvPr/>
        </p:nvPicPr>
        <p:blipFill>
          <a:blip r:embed="rId3" cstate="print"/>
          <a:srcRect b="35661"/>
          <a:stretch>
            <a:fillRect/>
          </a:stretch>
        </p:blipFill>
        <p:spPr bwMode="auto">
          <a:xfrm>
            <a:off x="2133600" y="2360613"/>
            <a:ext cx="4803775" cy="687387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Finkelstein </a:t>
            </a:r>
            <a:r>
              <a:rPr lang="tr-TR" dirty="0"/>
              <a:t>reaksiyonu ile </a:t>
            </a:r>
            <a:r>
              <a:rPr lang="tr-TR" dirty="0" err="1"/>
              <a:t>eldesi</a:t>
            </a:r>
            <a:endParaRPr lang="en-CA" dirty="0"/>
          </a:p>
        </p:txBody>
      </p:sp>
      <p:sp>
        <p:nvSpPr>
          <p:cNvPr id="5" name="4 Metin kutusu"/>
          <p:cNvSpPr txBox="1"/>
          <p:nvPr/>
        </p:nvSpPr>
        <p:spPr>
          <a:xfrm>
            <a:off x="2667000" y="3048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Çözünür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5715000" y="3048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Çözünmez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E113252-373E-47CC-B0DD-C7DC5A655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779E-6877-43D8-977C-DFD686152E04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A4A8F99-9B1C-4306-8133-5F2F235D0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500A0D3-3B56-4B03-9F1F-963F16B5B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  <a:ln/>
        </p:spPr>
        <p:txBody>
          <a:bodyPr>
            <a:normAutofit/>
          </a:bodyPr>
          <a:lstStyle/>
          <a:p>
            <a:r>
              <a:rPr lang="tr-TR" sz="3600" dirty="0" err="1"/>
              <a:t>Nükleofilik</a:t>
            </a:r>
            <a:r>
              <a:rPr lang="tr-TR" sz="3600" dirty="0"/>
              <a:t> yer değiştirme (</a:t>
            </a:r>
            <a:r>
              <a:rPr lang="tr-TR" sz="3600" dirty="0" err="1"/>
              <a:t>Sübstitüsyon</a:t>
            </a:r>
            <a:r>
              <a:rPr lang="tr-TR" sz="3600" dirty="0"/>
              <a:t>) reaksiyonu</a:t>
            </a:r>
            <a:endParaRPr lang="en-CA" sz="3600" dirty="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00075" y="2543175"/>
            <a:ext cx="8077200" cy="21210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/>
              <a:t>Karbona bağlı olduğunda halojen, kuvvetli </a:t>
            </a:r>
            <a:r>
              <a:rPr lang="tr-TR" dirty="0" err="1"/>
              <a:t>nükleofiller</a:t>
            </a:r>
            <a:r>
              <a:rPr lang="tr-TR" dirty="0"/>
              <a:t> tarafından </a:t>
            </a:r>
            <a:r>
              <a:rPr lang="tr-TR" dirty="0" err="1"/>
              <a:t>halojenür</a:t>
            </a:r>
            <a:r>
              <a:rPr lang="tr-TR" dirty="0"/>
              <a:t> iyonu olarak kolaylıkla yer değiştirebilir. </a:t>
            </a:r>
            <a:r>
              <a:rPr lang="tr-TR" dirty="0" err="1"/>
              <a:t>Halojenür</a:t>
            </a:r>
            <a:r>
              <a:rPr lang="tr-TR" dirty="0"/>
              <a:t> iyonu iyi bir ayrılan gruptur</a:t>
            </a:r>
            <a:endParaRPr lang="en-CA" dirty="0"/>
          </a:p>
          <a:p>
            <a:pPr>
              <a:spcBef>
                <a:spcPct val="50000"/>
              </a:spcBef>
            </a:pPr>
            <a:r>
              <a:rPr lang="tr-TR" dirty="0"/>
              <a:t>Bir alkil </a:t>
            </a:r>
            <a:r>
              <a:rPr lang="tr-TR" dirty="0" err="1"/>
              <a:t>halojenürün</a:t>
            </a:r>
            <a:r>
              <a:rPr lang="tr-TR" dirty="0"/>
              <a:t> yer değiştirme reaksiyonu basitçe aşağıda gibi gösterilebilir:</a:t>
            </a:r>
            <a:endParaRPr lang="en-CA" dirty="0"/>
          </a:p>
        </p:txBody>
      </p:sp>
      <p:pic>
        <p:nvPicPr>
          <p:cNvPr id="43011" name="Picture 3"/>
          <p:cNvPicPr>
            <a:picLocks noChangeArrowheads="1"/>
          </p:cNvPicPr>
          <p:nvPr/>
        </p:nvPicPr>
        <p:blipFill>
          <a:blip r:embed="rId3" cstate="print"/>
          <a:srcRect r="2827" b="45057"/>
          <a:stretch>
            <a:fillRect/>
          </a:stretch>
        </p:blipFill>
        <p:spPr bwMode="auto">
          <a:xfrm>
            <a:off x="2209800" y="4800600"/>
            <a:ext cx="4419600" cy="8382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00075" y="1323975"/>
            <a:ext cx="792480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 err="1"/>
              <a:t>Halojenür</a:t>
            </a:r>
            <a:r>
              <a:rPr lang="tr-TR" dirty="0"/>
              <a:t> iyonu kuvvetli asidin </a:t>
            </a:r>
            <a:r>
              <a:rPr lang="tr-TR" dirty="0" err="1"/>
              <a:t>konjüge</a:t>
            </a:r>
            <a:r>
              <a:rPr lang="tr-TR" dirty="0"/>
              <a:t> bazıdır</a:t>
            </a:r>
            <a:r>
              <a:rPr lang="en-CA" dirty="0"/>
              <a:t>. </a:t>
            </a:r>
            <a:r>
              <a:rPr lang="tr-TR" dirty="0"/>
              <a:t>Bundan dolayı zayıf bazdır ve elektronlarını paylaşmaya istekli değildir.</a:t>
            </a:r>
            <a:endParaRPr lang="en-CA" dirty="0"/>
          </a:p>
        </p:txBody>
      </p:sp>
      <p:sp>
        <p:nvSpPr>
          <p:cNvPr id="6" name="5 Metin kutusu"/>
          <p:cNvSpPr txBox="1"/>
          <p:nvPr/>
        </p:nvSpPr>
        <p:spPr>
          <a:xfrm>
            <a:off x="5029200" y="5638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İyi ayrılan grup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201C632-9661-452B-86C8-11DBA4A2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08B-FD49-4E0D-B3AA-55DE1FAFFB9D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6A4097C-D3C7-4811-A587-E62EF2244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C6B170D-E178-443C-85AB-39B7E6581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tr-TR" dirty="0" err="1"/>
              <a:t>Nükleofiller</a:t>
            </a:r>
            <a:endParaRPr lang="en-CA" dirty="0"/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914400" y="1219200"/>
            <a:ext cx="75438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99"/>
              </a:buClr>
              <a:buFontTx/>
              <a:buChar char="•"/>
            </a:pPr>
            <a:r>
              <a:rPr lang="en-CA" dirty="0"/>
              <a:t> </a:t>
            </a:r>
            <a:r>
              <a:rPr lang="tr-TR" dirty="0"/>
              <a:t>elektron eksikliği olan merkeze katılan reaktiflerdir.</a:t>
            </a:r>
            <a:endParaRPr lang="en-CA" dirty="0"/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990600" y="1676400"/>
            <a:ext cx="75438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99"/>
              </a:buClr>
              <a:buFontTx/>
              <a:buChar char="•"/>
            </a:pPr>
            <a:r>
              <a:rPr lang="en-CA" dirty="0"/>
              <a:t> </a:t>
            </a:r>
            <a:r>
              <a:rPr lang="tr-TR" dirty="0"/>
              <a:t>negatif iyonlar veya üzerinde bir çift paylaşılmamış elektrona sahip </a:t>
            </a:r>
            <a:r>
              <a:rPr lang="tr-TR" dirty="0" err="1"/>
              <a:t>nötral</a:t>
            </a:r>
            <a:r>
              <a:rPr lang="tr-TR" dirty="0"/>
              <a:t> moleküllerdir.</a:t>
            </a:r>
            <a:endParaRPr lang="en-CA" dirty="0"/>
          </a:p>
        </p:txBody>
      </p:sp>
      <p:pic>
        <p:nvPicPr>
          <p:cNvPr id="1362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971800"/>
            <a:ext cx="6451600" cy="17145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36202" name="Picture 10"/>
          <p:cNvPicPr>
            <a:picLocks noChangeAspect="1" noChangeArrowheads="1"/>
          </p:cNvPicPr>
          <p:nvPr/>
        </p:nvPicPr>
        <p:blipFill>
          <a:blip r:embed="rId4" cstate="print"/>
          <a:srcRect b="36842"/>
          <a:stretch>
            <a:fillRect/>
          </a:stretch>
        </p:blipFill>
        <p:spPr bwMode="auto">
          <a:xfrm>
            <a:off x="1295400" y="4724400"/>
            <a:ext cx="1587500" cy="6096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36203" name="Picture 11"/>
          <p:cNvPicPr>
            <a:picLocks noChangeAspect="1" noChangeArrowheads="1"/>
          </p:cNvPicPr>
          <p:nvPr/>
        </p:nvPicPr>
        <p:blipFill>
          <a:blip r:embed="rId5" cstate="print"/>
          <a:srcRect b="35135"/>
          <a:stretch>
            <a:fillRect/>
          </a:stretch>
        </p:blipFill>
        <p:spPr bwMode="auto">
          <a:xfrm>
            <a:off x="6553200" y="4572000"/>
            <a:ext cx="1841500" cy="6096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1524000" y="5410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nükleofil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6553200" y="5181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ayrılan grup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64AF7BC-9871-45FE-A808-8174AD70F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E2BF-3E17-4479-BAE8-2FAD389E6D63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98BB8B4-DB7B-4B29-87CD-19728D80D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4D79072-FC9E-43CB-8811-FF8BB3E92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tr-TR" sz="4000" dirty="0"/>
              <a:t>Ayrılan gruplar</a:t>
            </a:r>
            <a:endParaRPr lang="en-CA" sz="4000" dirty="0"/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066800" y="1219200"/>
            <a:ext cx="74676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99"/>
              </a:buClr>
              <a:buFontTx/>
              <a:buChar char="•"/>
            </a:pPr>
            <a:r>
              <a:rPr lang="en-CA" dirty="0"/>
              <a:t> </a:t>
            </a:r>
            <a:r>
              <a:rPr lang="tr-TR" dirty="0"/>
              <a:t>zayıf bazik molekül veya iyonlar şeklinde ayrılan </a:t>
            </a:r>
            <a:r>
              <a:rPr lang="tr-TR" dirty="0" err="1"/>
              <a:t>sübstitüentlerdir</a:t>
            </a:r>
            <a:r>
              <a:rPr lang="tr-TR" dirty="0"/>
              <a:t>.</a:t>
            </a:r>
            <a:endParaRPr lang="en-CA" dirty="0"/>
          </a:p>
        </p:txBody>
      </p:sp>
      <p:pic>
        <p:nvPicPr>
          <p:cNvPr id="1382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057400"/>
            <a:ext cx="6057900" cy="9906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124200"/>
            <a:ext cx="6223000" cy="9779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3825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114800"/>
            <a:ext cx="6642100" cy="10160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3825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5257800"/>
            <a:ext cx="6629400" cy="10414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85DFC92-3405-4E66-AB83-1D9799FDC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99F2-9FFF-4CEC-850D-139AC9D376E9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C07F10A-4A76-4D17-A74D-29D0262B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8D2A47A-8493-4A3D-B4EE-5B004FE0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  <a:ln/>
        </p:spPr>
        <p:txBody>
          <a:bodyPr/>
          <a:lstStyle/>
          <a:p>
            <a:r>
              <a:rPr lang="tr-TR" dirty="0" err="1"/>
              <a:t>Nükleofilik</a:t>
            </a:r>
            <a:r>
              <a:rPr lang="tr-TR" dirty="0"/>
              <a:t> yer değiştirme</a:t>
            </a:r>
            <a:endParaRPr lang="en-CA" dirty="0"/>
          </a:p>
        </p:txBody>
      </p:sp>
      <p:pic>
        <p:nvPicPr>
          <p:cNvPr id="4505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76400"/>
            <a:ext cx="4751388" cy="357188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62000" y="2362200"/>
            <a:ext cx="784860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/>
              <a:t>Reaksiyon hızlarının reaktif </a:t>
            </a:r>
            <a:r>
              <a:rPr lang="tr-TR" dirty="0" err="1"/>
              <a:t>derişimiyle</a:t>
            </a:r>
            <a:r>
              <a:rPr lang="tr-TR" dirty="0"/>
              <a:t> nasıl değiştiğinin bilinmesi, reaksiyon mekanizması açısından çok önemlidir.</a:t>
            </a:r>
            <a:endParaRPr lang="en-CA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5800" y="4114800"/>
            <a:ext cx="78486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/>
              <a:t>Buna göre, bu reaksiyonlar hakkında ne söyleyebiliriz?</a:t>
            </a:r>
            <a:endParaRPr lang="en-CA" dirty="0"/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5A92D81-40ED-41AB-B6AC-CACF3E2EE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78EA-B159-41FE-83FF-8CEE451665C7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173ACA7-36FE-458F-A30D-A797D1BCF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D5D739C-813B-4C0D-BE87-3F210F27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 autoUpdateAnimBg="0"/>
      <p:bldP spid="5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3124200" y="5181600"/>
            <a:ext cx="29257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CA"/>
              <a:t>rate = k[CH</a:t>
            </a:r>
            <a:r>
              <a:rPr lang="en-CA" baseline="-25000"/>
              <a:t>3</a:t>
            </a:r>
            <a:r>
              <a:rPr lang="en-CA"/>
              <a:t>Br][OH</a:t>
            </a:r>
            <a:r>
              <a:rPr lang="en-CA" baseline="30000"/>
              <a:t>-</a:t>
            </a:r>
            <a:r>
              <a:rPr lang="en-CA"/>
              <a:t>]</a:t>
            </a:r>
          </a:p>
        </p:txBody>
      </p:sp>
      <p:pic>
        <p:nvPicPr>
          <p:cNvPr id="14029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76400"/>
            <a:ext cx="4751388" cy="357188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3124200" y="4343400"/>
            <a:ext cx="20970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/>
              <a:t>rate </a:t>
            </a:r>
            <a:r>
              <a:rPr lang="en-CA">
                <a:latin typeface="Symbol" pitchFamily="18" charset="2"/>
              </a:rPr>
              <a:t>a</a:t>
            </a:r>
            <a:r>
              <a:rPr lang="en-CA"/>
              <a:t> [CH</a:t>
            </a:r>
            <a:r>
              <a:rPr lang="en-CA" baseline="-25000"/>
              <a:t>3</a:t>
            </a:r>
            <a:r>
              <a:rPr lang="en-CA"/>
              <a:t>Br]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5029200" y="4341813"/>
            <a:ext cx="8778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/>
              <a:t>[OH</a:t>
            </a:r>
            <a:r>
              <a:rPr lang="en-CA" baseline="30000"/>
              <a:t>-</a:t>
            </a:r>
            <a:r>
              <a:rPr lang="en-CA"/>
              <a:t>]</a:t>
            </a: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1524000" y="3048000"/>
            <a:ext cx="6553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/>
              <a:t>0.002 M	1.0 M		6 x 10</a:t>
            </a:r>
            <a:r>
              <a:rPr lang="en-CA" baseline="30000"/>
              <a:t>-7</a:t>
            </a:r>
            <a:r>
              <a:rPr lang="en-CA"/>
              <a:t> mol</a:t>
            </a:r>
            <a:r>
              <a:rPr lang="en-CA">
                <a:sym typeface="Symbol" pitchFamily="18" charset="2"/>
              </a:rPr>
              <a:t></a:t>
            </a:r>
            <a:r>
              <a:rPr lang="en-CA"/>
              <a:t>L</a:t>
            </a:r>
            <a:r>
              <a:rPr lang="en-CA" baseline="30000"/>
              <a:t>-1</a:t>
            </a:r>
            <a:r>
              <a:rPr lang="en-CA">
                <a:sym typeface="Symbol" pitchFamily="18" charset="2"/>
              </a:rPr>
              <a:t></a:t>
            </a:r>
            <a:r>
              <a:rPr lang="en-CA"/>
              <a:t>s</a:t>
            </a:r>
            <a:r>
              <a:rPr lang="en-CA" baseline="30000"/>
              <a:t>-1</a:t>
            </a:r>
            <a:endParaRPr lang="en-CA"/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1524000" y="2286000"/>
            <a:ext cx="68580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CA"/>
              <a:t>[CH</a:t>
            </a:r>
            <a:r>
              <a:rPr lang="en-CA" baseline="-25000"/>
              <a:t>3</a:t>
            </a:r>
            <a:r>
              <a:rPr lang="en-CA"/>
              <a:t>Br]</a:t>
            </a:r>
            <a:r>
              <a:rPr lang="en-CA" baseline="-25000"/>
              <a:t>I</a:t>
            </a:r>
            <a:r>
              <a:rPr lang="en-CA"/>
              <a:t>	[OH</a:t>
            </a:r>
            <a:r>
              <a:rPr lang="en-CA" baseline="30000"/>
              <a:t>-</a:t>
            </a:r>
            <a:r>
              <a:rPr lang="en-CA"/>
              <a:t>]</a:t>
            </a:r>
            <a:r>
              <a:rPr lang="en-CA" baseline="-25000"/>
              <a:t>I</a:t>
            </a:r>
            <a:r>
              <a:rPr lang="en-CA"/>
              <a:t>		     initial rate</a:t>
            </a:r>
          </a:p>
          <a:p>
            <a:r>
              <a:rPr lang="en-CA"/>
              <a:t>0.001 M	1.0 M		3 x 10</a:t>
            </a:r>
            <a:r>
              <a:rPr lang="en-CA" baseline="30000"/>
              <a:t>-7</a:t>
            </a:r>
            <a:r>
              <a:rPr lang="en-CA"/>
              <a:t> mol</a:t>
            </a:r>
            <a:r>
              <a:rPr lang="en-CA">
                <a:sym typeface="Symbol" pitchFamily="18" charset="2"/>
              </a:rPr>
              <a:t></a:t>
            </a:r>
            <a:r>
              <a:rPr lang="en-CA"/>
              <a:t>L</a:t>
            </a:r>
            <a:r>
              <a:rPr lang="en-CA" baseline="30000"/>
              <a:t>-1</a:t>
            </a:r>
            <a:r>
              <a:rPr lang="en-CA">
                <a:sym typeface="Symbol" pitchFamily="18" charset="2"/>
              </a:rPr>
              <a:t></a:t>
            </a:r>
            <a:r>
              <a:rPr lang="en-CA"/>
              <a:t>s</a:t>
            </a:r>
            <a:r>
              <a:rPr lang="en-CA" baseline="30000"/>
              <a:t>-1</a:t>
            </a: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1524000" y="3505200"/>
            <a:ext cx="6553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/>
              <a:t>0.002 M	2.0 M		1.2 x 10</a:t>
            </a:r>
            <a:r>
              <a:rPr lang="en-CA" baseline="30000"/>
              <a:t>-6</a:t>
            </a:r>
            <a:r>
              <a:rPr lang="en-CA"/>
              <a:t> mol</a:t>
            </a:r>
            <a:r>
              <a:rPr lang="en-CA">
                <a:sym typeface="Symbol" pitchFamily="18" charset="2"/>
              </a:rPr>
              <a:t></a:t>
            </a:r>
            <a:r>
              <a:rPr lang="en-CA"/>
              <a:t>L</a:t>
            </a:r>
            <a:r>
              <a:rPr lang="en-CA" baseline="30000"/>
              <a:t>-1</a:t>
            </a:r>
            <a:r>
              <a:rPr lang="en-CA">
                <a:sym typeface="Symbol" pitchFamily="18" charset="2"/>
              </a:rPr>
              <a:t></a:t>
            </a:r>
            <a:r>
              <a:rPr lang="en-CA"/>
              <a:t>s</a:t>
            </a:r>
            <a:r>
              <a:rPr lang="en-CA" baseline="30000"/>
              <a:t>-1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15B183B-22CE-40A7-91D3-0D4F98B1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E9AE-3D51-4185-BA10-62831C459FEA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68D28D7-147C-4C93-9ED7-CAB4277B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F951503-DE24-44A1-9B1D-7258109E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autoUpdateAnimBg="0"/>
      <p:bldP spid="140294" grpId="0" build="p" autoUpdateAnimBg="0"/>
      <p:bldP spid="140295" grpId="0" build="p" autoUpdateAnimBg="0"/>
      <p:bldP spid="140296" grpId="0"/>
      <p:bldP spid="140297" grpId="0"/>
      <p:bldP spid="14029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33400"/>
            <a:ext cx="6172200" cy="12573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3200400" y="4419600"/>
            <a:ext cx="26336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dirty="0"/>
              <a:t>rate </a:t>
            </a:r>
            <a:r>
              <a:rPr lang="en-CA" dirty="0">
                <a:latin typeface="Symbol" pitchFamily="18" charset="2"/>
              </a:rPr>
              <a:t>a</a:t>
            </a:r>
            <a:r>
              <a:rPr lang="en-CA" dirty="0"/>
              <a:t> [(CH</a:t>
            </a:r>
            <a:r>
              <a:rPr lang="en-CA" baseline="-25000" dirty="0"/>
              <a:t>3</a:t>
            </a:r>
            <a:r>
              <a:rPr lang="en-CA" dirty="0"/>
              <a:t>)</a:t>
            </a:r>
            <a:r>
              <a:rPr lang="en-CA" baseline="-25000" dirty="0"/>
              <a:t>3</a:t>
            </a:r>
            <a:r>
              <a:rPr lang="en-CA" dirty="0"/>
              <a:t>CBr]</a:t>
            </a:r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5638800" y="4418013"/>
            <a:ext cx="990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/>
              <a:t>[OH</a:t>
            </a:r>
            <a:r>
              <a:rPr lang="en-CA" baseline="30000"/>
              <a:t>-</a:t>
            </a:r>
            <a:r>
              <a:rPr lang="en-CA"/>
              <a:t>]</a:t>
            </a:r>
            <a:r>
              <a:rPr lang="en-CA" baseline="30000"/>
              <a:t>0</a:t>
            </a:r>
            <a:endParaRPr lang="en-CA"/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3276600" y="5029200"/>
            <a:ext cx="3505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/>
              <a:t>rate = k[(CH</a:t>
            </a:r>
            <a:r>
              <a:rPr lang="en-CA" baseline="-25000"/>
              <a:t>3</a:t>
            </a:r>
            <a:r>
              <a:rPr lang="en-CA"/>
              <a:t>)</a:t>
            </a:r>
            <a:r>
              <a:rPr lang="en-CA" baseline="-25000"/>
              <a:t>3</a:t>
            </a:r>
            <a:r>
              <a:rPr lang="en-CA"/>
              <a:t>CBr]</a:t>
            </a: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1371600" y="3124200"/>
            <a:ext cx="6553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dirty="0"/>
              <a:t>0.002 M	1.0 M		8 x 10</a:t>
            </a:r>
            <a:r>
              <a:rPr lang="en-CA" baseline="30000" dirty="0"/>
              <a:t>-7</a:t>
            </a:r>
            <a:r>
              <a:rPr lang="en-CA" dirty="0"/>
              <a:t> mol</a:t>
            </a:r>
            <a:r>
              <a:rPr lang="en-CA" dirty="0">
                <a:sym typeface="Symbol" pitchFamily="18" charset="2"/>
              </a:rPr>
              <a:t></a:t>
            </a:r>
            <a:r>
              <a:rPr lang="en-CA" dirty="0"/>
              <a:t>L</a:t>
            </a:r>
            <a:r>
              <a:rPr lang="en-CA" baseline="30000" dirty="0"/>
              <a:t>-1</a:t>
            </a:r>
            <a:r>
              <a:rPr lang="en-CA" dirty="0">
                <a:sym typeface="Symbol" pitchFamily="18" charset="2"/>
              </a:rPr>
              <a:t></a:t>
            </a:r>
            <a:r>
              <a:rPr lang="en-CA" dirty="0"/>
              <a:t>s</a:t>
            </a:r>
            <a:r>
              <a:rPr lang="en-CA" baseline="30000" dirty="0"/>
              <a:t>-1</a:t>
            </a:r>
            <a:endParaRPr lang="en-CA" dirty="0"/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1219200" y="2286000"/>
            <a:ext cx="68580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CA" dirty="0"/>
              <a:t>[(CH</a:t>
            </a:r>
            <a:r>
              <a:rPr lang="en-CA" baseline="-25000" dirty="0"/>
              <a:t>3</a:t>
            </a:r>
            <a:r>
              <a:rPr lang="en-CA" dirty="0"/>
              <a:t>)</a:t>
            </a:r>
            <a:r>
              <a:rPr lang="en-CA" baseline="-25000" dirty="0"/>
              <a:t>3</a:t>
            </a:r>
            <a:r>
              <a:rPr lang="en-CA" dirty="0"/>
              <a:t>CBr]</a:t>
            </a:r>
            <a:r>
              <a:rPr lang="en-CA" baseline="-25000" dirty="0"/>
              <a:t>I</a:t>
            </a:r>
            <a:r>
              <a:rPr lang="en-CA" dirty="0"/>
              <a:t>	  [OH</a:t>
            </a:r>
            <a:r>
              <a:rPr lang="en-CA" baseline="30000" dirty="0"/>
              <a:t>-</a:t>
            </a:r>
            <a:r>
              <a:rPr lang="en-CA" dirty="0"/>
              <a:t>]</a:t>
            </a:r>
            <a:r>
              <a:rPr lang="en-CA" baseline="-25000" dirty="0"/>
              <a:t>I</a:t>
            </a:r>
            <a:r>
              <a:rPr lang="en-CA" dirty="0"/>
              <a:t>	     initial rate</a:t>
            </a:r>
          </a:p>
          <a:p>
            <a:r>
              <a:rPr lang="en-CA" dirty="0"/>
              <a:t>  0.001 M	  1.0 M	  4 x 10</a:t>
            </a:r>
            <a:r>
              <a:rPr lang="en-CA" baseline="30000" dirty="0"/>
              <a:t>-7</a:t>
            </a:r>
            <a:r>
              <a:rPr lang="en-CA" dirty="0"/>
              <a:t> mol</a:t>
            </a:r>
            <a:r>
              <a:rPr lang="en-CA" dirty="0">
                <a:sym typeface="Symbol" pitchFamily="18" charset="2"/>
              </a:rPr>
              <a:t></a:t>
            </a:r>
            <a:r>
              <a:rPr lang="en-CA" dirty="0"/>
              <a:t>L</a:t>
            </a:r>
            <a:r>
              <a:rPr lang="en-CA" baseline="30000" dirty="0"/>
              <a:t>-1</a:t>
            </a:r>
            <a:r>
              <a:rPr lang="en-CA" dirty="0">
                <a:sym typeface="Symbol" pitchFamily="18" charset="2"/>
              </a:rPr>
              <a:t></a:t>
            </a:r>
            <a:r>
              <a:rPr lang="en-CA" dirty="0"/>
              <a:t>s</a:t>
            </a:r>
            <a:r>
              <a:rPr lang="en-CA" baseline="30000" dirty="0"/>
              <a:t>-1</a:t>
            </a:r>
          </a:p>
        </p:txBody>
      </p:sp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1371600" y="3581400"/>
            <a:ext cx="6553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/>
              <a:t>0.002 M	2.0 M		8 x 10</a:t>
            </a:r>
            <a:r>
              <a:rPr lang="en-CA" baseline="30000"/>
              <a:t>-7</a:t>
            </a:r>
            <a:r>
              <a:rPr lang="en-CA"/>
              <a:t> mol</a:t>
            </a:r>
            <a:r>
              <a:rPr lang="en-CA">
                <a:sym typeface="Symbol" pitchFamily="18" charset="2"/>
              </a:rPr>
              <a:t></a:t>
            </a:r>
            <a:r>
              <a:rPr lang="en-CA"/>
              <a:t>L</a:t>
            </a:r>
            <a:r>
              <a:rPr lang="en-CA" baseline="30000"/>
              <a:t>-1</a:t>
            </a:r>
            <a:r>
              <a:rPr lang="en-CA">
                <a:sym typeface="Symbol" pitchFamily="18" charset="2"/>
              </a:rPr>
              <a:t></a:t>
            </a:r>
            <a:r>
              <a:rPr lang="en-CA"/>
              <a:t>s</a:t>
            </a:r>
            <a:r>
              <a:rPr lang="en-CA" baseline="30000"/>
              <a:t>-1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89D4953-FC95-4310-AA5E-E1A7FE127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20F2-51EE-487E-8781-EAD24EF7033D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2F519F4-FBC2-439E-9595-6D5C74CB2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0CE5451-21C9-4F91-8D14-6EC9212B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7" grpId="0" build="p" autoUpdateAnimBg="0"/>
      <p:bldP spid="184326" grpId="0" build="p" autoUpdateAnimBg="0"/>
      <p:bldP spid="184325" grpId="0" build="p" autoUpdateAnimBg="0"/>
      <p:bldP spid="184324" grpId="0"/>
      <p:bldP spid="184323" grpId="0"/>
      <p:bldP spid="1843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DERS NOTLARI - DOÇ.DR.KAMRAN POLAT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b="42503"/>
          <a:stretch>
            <a:fillRect/>
          </a:stretch>
        </p:blipFill>
        <p:spPr bwMode="auto">
          <a:xfrm>
            <a:off x="928662" y="285728"/>
            <a:ext cx="721995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19C0CAD-DE56-4D8D-8BB7-C32EEA46F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FCCD-549F-4A06-8AF6-8114235E1027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57522E-9EA7-4C4E-BF4E-62257F94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572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609600" y="5257800"/>
            <a:ext cx="8039061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tr-TR" sz="2000" dirty="0"/>
              <a:t>ilgili kaynaklar:</a:t>
            </a:r>
            <a:endParaRPr lang="en-CA" sz="2000" dirty="0"/>
          </a:p>
          <a:p>
            <a:r>
              <a:rPr lang="en-CA" sz="2000" dirty="0"/>
              <a:t>E.D. Hughes, C.K. </a:t>
            </a:r>
            <a:r>
              <a:rPr lang="en-CA" sz="2000" dirty="0" err="1"/>
              <a:t>Ingold</a:t>
            </a:r>
            <a:r>
              <a:rPr lang="en-CA" sz="2000" dirty="0"/>
              <a:t>, and C.S. Patel, </a:t>
            </a:r>
            <a:r>
              <a:rPr lang="en-CA" sz="2000" i="1" dirty="0"/>
              <a:t>J. Chem. Soc</a:t>
            </a:r>
            <a:r>
              <a:rPr lang="en-CA" sz="2000" dirty="0"/>
              <a:t>., 526 (1933)</a:t>
            </a:r>
          </a:p>
          <a:p>
            <a:r>
              <a:rPr lang="en-CA" sz="2000" dirty="0"/>
              <a:t>J.L. </a:t>
            </a:r>
            <a:r>
              <a:rPr lang="en-CA" sz="2000" dirty="0" err="1"/>
              <a:t>Gleave</a:t>
            </a:r>
            <a:r>
              <a:rPr lang="en-CA" sz="2000" dirty="0"/>
              <a:t>, E.D. Hughes and C.K. </a:t>
            </a:r>
            <a:r>
              <a:rPr lang="en-CA" sz="2000" dirty="0" err="1"/>
              <a:t>Ingold</a:t>
            </a:r>
            <a:r>
              <a:rPr lang="en-CA" sz="2000" dirty="0"/>
              <a:t>, </a:t>
            </a:r>
            <a:r>
              <a:rPr lang="en-CA" sz="2000" i="1" dirty="0"/>
              <a:t>J. Chem. Soc</a:t>
            </a:r>
            <a:r>
              <a:rPr lang="en-CA" sz="2000" dirty="0"/>
              <a:t>., 236 (1935)</a:t>
            </a:r>
          </a:p>
        </p:txBody>
      </p:sp>
      <p:pic>
        <p:nvPicPr>
          <p:cNvPr id="4711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752600"/>
            <a:ext cx="4751388" cy="357188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3276600" y="2438400"/>
            <a:ext cx="29257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CA"/>
              <a:t>rate = k[CH</a:t>
            </a:r>
            <a:r>
              <a:rPr lang="en-CA" baseline="-25000"/>
              <a:t>3</a:t>
            </a:r>
            <a:r>
              <a:rPr lang="en-CA"/>
              <a:t>Br][OH</a:t>
            </a:r>
            <a:r>
              <a:rPr lang="en-CA" baseline="30000"/>
              <a:t>-</a:t>
            </a:r>
            <a:r>
              <a:rPr lang="en-CA"/>
              <a:t>]</a:t>
            </a:r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CA" dirty="0"/>
              <a:t> S</a:t>
            </a:r>
            <a:r>
              <a:rPr lang="en-CA" baseline="-25000" dirty="0"/>
              <a:t>N</a:t>
            </a:r>
            <a:r>
              <a:rPr lang="en-CA" dirty="0"/>
              <a:t>2 </a:t>
            </a:r>
            <a:r>
              <a:rPr lang="tr-TR" dirty="0"/>
              <a:t>mekanizması</a:t>
            </a:r>
            <a:endParaRPr lang="en-CA" dirty="0"/>
          </a:p>
        </p:txBody>
      </p:sp>
      <p:pic>
        <p:nvPicPr>
          <p:cNvPr id="47114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86100"/>
            <a:ext cx="2695575" cy="1273175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47115" name="Picture 1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8050" y="3114675"/>
            <a:ext cx="1590675" cy="1374775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47116" name="Picture 1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05750" y="4810125"/>
            <a:ext cx="750888" cy="269875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4711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2895600"/>
            <a:ext cx="4064000" cy="14986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47118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3048000"/>
            <a:ext cx="2565400" cy="12573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47119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0" y="3162300"/>
            <a:ext cx="2260600" cy="2667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1677D44-CAAF-4FA7-9524-781C2A466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4DD6-4F37-461A-A8CA-A31734779E74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126CEC2-A843-4388-AACA-F13167E1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EBD428C-D966-495B-B548-441D99AB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7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>
            <a:normAutofit/>
          </a:bodyPr>
          <a:lstStyle/>
          <a:p>
            <a:r>
              <a:rPr lang="en-CA" dirty="0"/>
              <a:t>S</a:t>
            </a:r>
            <a:r>
              <a:rPr lang="en-CA" baseline="-25000" dirty="0"/>
              <a:t>N</a:t>
            </a:r>
            <a:r>
              <a:rPr lang="en-CA" dirty="0"/>
              <a:t>2 </a:t>
            </a:r>
            <a:r>
              <a:rPr lang="tr-TR" dirty="0"/>
              <a:t>reaksiyonunun </a:t>
            </a:r>
            <a:r>
              <a:rPr lang="tr-TR" dirty="0" err="1"/>
              <a:t>stereokimyası</a:t>
            </a:r>
            <a:endParaRPr lang="en-CA" dirty="0"/>
          </a:p>
        </p:txBody>
      </p:sp>
      <p:pic>
        <p:nvPicPr>
          <p:cNvPr id="183306" name="Picture 1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90700"/>
            <a:ext cx="2695575" cy="1273175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3305" name="Picture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8050" y="1819275"/>
            <a:ext cx="1590675" cy="1374775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3304" name="Picture 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2895600"/>
            <a:ext cx="750888" cy="269875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33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600200"/>
            <a:ext cx="4064000" cy="14986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33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1752600"/>
            <a:ext cx="2565400" cy="12573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330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1866900"/>
            <a:ext cx="2260600" cy="2667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3429000"/>
            <a:ext cx="2476500" cy="27051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1400" y="3429000"/>
            <a:ext cx="1816100" cy="26924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24600" y="3429000"/>
            <a:ext cx="1993900" cy="26670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41E294A-C7CB-492C-AAEC-C182636C3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2975-013A-45E4-8963-43DB58E6AE32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325007D-B8A6-4A84-969D-B92285F3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4237D76-B439-4867-9941-B9C86769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609600" y="4876800"/>
            <a:ext cx="8153400" cy="154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CA"/>
              <a:t>A </a:t>
            </a:r>
            <a:r>
              <a:rPr lang="en-CA" b="1"/>
              <a:t>Walden</a:t>
            </a:r>
            <a:r>
              <a:rPr lang="en-CA"/>
              <a:t> inversion.</a:t>
            </a:r>
          </a:p>
          <a:p>
            <a:r>
              <a:rPr lang="en-CA"/>
              <a:t>P. Walden, </a:t>
            </a:r>
            <a:r>
              <a:rPr lang="en-CA" i="1"/>
              <a:t>Uber die vermeintliche optische Activät der Chlorumarsäure und über optisch active Halogen-bernsteinsäre</a:t>
            </a:r>
            <a:r>
              <a:rPr lang="en-CA"/>
              <a:t>, </a:t>
            </a:r>
            <a:r>
              <a:rPr lang="en-CA" i="1"/>
              <a:t>Ber.</a:t>
            </a:r>
            <a:r>
              <a:rPr lang="en-CA"/>
              <a:t>, </a:t>
            </a:r>
            <a:r>
              <a:rPr lang="en-CA" u="sng"/>
              <a:t>26</a:t>
            </a:r>
            <a:r>
              <a:rPr lang="en-CA"/>
              <a:t>, 210 (1893)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67600" cy="1143000"/>
          </a:xfrm>
        </p:spPr>
        <p:txBody>
          <a:bodyPr>
            <a:normAutofit/>
          </a:bodyPr>
          <a:lstStyle/>
          <a:p>
            <a:r>
              <a:rPr lang="en-CA" dirty="0"/>
              <a:t>S</a:t>
            </a:r>
            <a:r>
              <a:rPr lang="en-CA" baseline="-25000" dirty="0"/>
              <a:t>N</a:t>
            </a:r>
            <a:r>
              <a:rPr lang="en-CA" dirty="0"/>
              <a:t>2 </a:t>
            </a:r>
            <a:r>
              <a:rPr lang="tr-TR" dirty="0"/>
              <a:t>REAKSİYONUNUN STEREOKİMYASI</a:t>
            </a:r>
            <a:endParaRPr lang="en-CA" dirty="0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00200"/>
            <a:ext cx="6273800" cy="33274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C51CF79-2082-47E9-B933-78E0C489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A623-F66D-40D8-AEF4-4174BE659C3A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5520FE3-C146-4E54-8D62-4E41DE25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FDC2DAD-238F-4391-B01C-FB2BFEA6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CA" dirty="0"/>
              <a:t>S</a:t>
            </a:r>
            <a:r>
              <a:rPr lang="en-CA" baseline="-25000" dirty="0"/>
              <a:t>N</a:t>
            </a:r>
            <a:r>
              <a:rPr lang="en-CA" dirty="0"/>
              <a:t>1 </a:t>
            </a:r>
            <a:r>
              <a:rPr lang="tr-TR" dirty="0"/>
              <a:t>reaksiyon mekanizması</a:t>
            </a:r>
            <a:endParaRPr lang="en-CA" dirty="0"/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371600"/>
            <a:ext cx="6096000" cy="17780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429000"/>
            <a:ext cx="6057900" cy="10414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4648200"/>
            <a:ext cx="6413500" cy="10287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581400"/>
            <a:ext cx="647700" cy="2667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4439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4724400"/>
            <a:ext cx="546100" cy="2667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16F6936-8166-4A1A-B970-AE7733F2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890D-FA1E-4967-A0FA-CAD6F6367FFD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C70888A-29ED-4F3A-8DC2-4EC74BDE3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ECC8F59-019A-42BE-9537-6628808DF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6" name="Picture 1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886200"/>
            <a:ext cx="4067175" cy="2160588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96265" name="Rectangle 9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CA" dirty="0"/>
              <a:t>S</a:t>
            </a:r>
            <a:r>
              <a:rPr lang="en-CA" baseline="-25000" dirty="0"/>
              <a:t>N</a:t>
            </a:r>
            <a:r>
              <a:rPr lang="en-CA" dirty="0"/>
              <a:t>2 </a:t>
            </a:r>
            <a:r>
              <a:rPr lang="tr-TR" dirty="0"/>
              <a:t>reaksiyonunda </a:t>
            </a:r>
            <a:r>
              <a:rPr lang="tr-TR" dirty="0" err="1"/>
              <a:t>sterik</a:t>
            </a:r>
            <a:r>
              <a:rPr lang="tr-TR" dirty="0"/>
              <a:t> etkiler</a:t>
            </a:r>
            <a:endParaRPr lang="en-CA" dirty="0"/>
          </a:p>
        </p:txBody>
      </p:sp>
      <p:pic>
        <p:nvPicPr>
          <p:cNvPr id="96264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62100"/>
            <a:ext cx="2695575" cy="1273175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96263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8050" y="1590675"/>
            <a:ext cx="1590675" cy="1374775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371600"/>
            <a:ext cx="4064000" cy="14986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1524000"/>
            <a:ext cx="2565400" cy="12573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1638300"/>
            <a:ext cx="2260600" cy="2667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96259" name="Picture 3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2743200"/>
            <a:ext cx="750888" cy="269875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365125" y="3089275"/>
            <a:ext cx="83978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CA"/>
              <a:t>Look at the transition state to see how substituents might affect this reaction.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D6E7010-8070-4C67-856F-621FACBEA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0D55-6718-4CA7-B47D-34325320F38B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1B9903D-E18B-4BD2-9910-B29D0F927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714AFFD-182F-43CB-851D-B3A2C173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066800" y="4343400"/>
            <a:ext cx="7473201" cy="15670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CA" dirty="0"/>
              <a:t>S</a:t>
            </a:r>
            <a:r>
              <a:rPr lang="en-CA" baseline="-25000" dirty="0"/>
              <a:t>N</a:t>
            </a:r>
            <a:r>
              <a:rPr lang="en-CA" dirty="0"/>
              <a:t>2 </a:t>
            </a:r>
            <a:r>
              <a:rPr lang="tr-TR" dirty="0"/>
              <a:t>reaksiyonlarında alkil </a:t>
            </a:r>
            <a:r>
              <a:rPr lang="tr-TR" dirty="0" err="1"/>
              <a:t>halojenürlerin</a:t>
            </a:r>
            <a:r>
              <a:rPr lang="tr-TR" dirty="0"/>
              <a:t> etkinlik sırası</a:t>
            </a:r>
            <a:endParaRPr lang="en-CA" dirty="0"/>
          </a:p>
          <a:p>
            <a:endParaRPr lang="en-CA" dirty="0"/>
          </a:p>
          <a:p>
            <a:r>
              <a:rPr lang="en-CA" dirty="0"/>
              <a:t>                   CH</a:t>
            </a:r>
            <a:r>
              <a:rPr lang="en-CA" baseline="-25000" dirty="0"/>
              <a:t>3</a:t>
            </a:r>
            <a:r>
              <a:rPr lang="en-CA" dirty="0"/>
              <a:t>X  &gt;  1</a:t>
            </a:r>
            <a:r>
              <a:rPr lang="en-CA" baseline="30000" dirty="0"/>
              <a:t>o</a:t>
            </a:r>
            <a:r>
              <a:rPr lang="en-CA" dirty="0"/>
              <a:t>  &gt;  2</a:t>
            </a:r>
            <a:r>
              <a:rPr lang="en-CA" baseline="30000" dirty="0"/>
              <a:t>o</a:t>
            </a:r>
            <a:r>
              <a:rPr lang="en-CA" dirty="0"/>
              <a:t>  &gt;  3</a:t>
            </a:r>
            <a:r>
              <a:rPr lang="en-CA" baseline="30000" dirty="0"/>
              <a:t>o</a:t>
            </a:r>
          </a:p>
          <a:p>
            <a:endParaRPr lang="en-CA" dirty="0"/>
          </a:p>
        </p:txBody>
      </p:sp>
      <p:pic>
        <p:nvPicPr>
          <p:cNvPr id="5529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752600"/>
            <a:ext cx="4067175" cy="2160588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BD523E9-D7C4-4046-AC8B-28D8B876F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461E-F4CF-4BD4-92FA-C8EEA31AC1AA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2C9129C-31E7-494A-9018-8B05BC84B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81C0D09-09C3-4067-8145-37DED5753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81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905000"/>
            <a:ext cx="2019300" cy="825500"/>
          </a:xfrm>
          <a:noFill/>
          <a:ln/>
        </p:spPr>
      </p:pic>
      <p:pic>
        <p:nvPicPr>
          <p:cNvPr id="1822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934200" y="1905000"/>
            <a:ext cx="1803400" cy="825500"/>
          </a:xfrm>
          <a:noFill/>
          <a:ln/>
        </p:spPr>
      </p:pic>
      <p:pic>
        <p:nvPicPr>
          <p:cNvPr id="182280" name="Picture 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28800"/>
            <a:ext cx="4689475" cy="815975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22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1066800"/>
            <a:ext cx="3848100" cy="265112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22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57288" y="3267075"/>
            <a:ext cx="1689100" cy="7366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227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8488" y="3124200"/>
            <a:ext cx="1701800" cy="930275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72088" y="3127375"/>
            <a:ext cx="1689100" cy="10033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53288" y="3140075"/>
            <a:ext cx="1701800" cy="12319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3BEFAC9-B050-4201-9564-C12168594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724F-B55F-4E37-8DFE-31982159D0B3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A26D49E-2B10-45BB-975C-5EC0C2CCB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6C73EB3-21CE-47E8-B7F3-634D9A5BA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CA" dirty="0"/>
              <a:t>S</a:t>
            </a:r>
            <a:r>
              <a:rPr lang="en-CA" baseline="-25000" dirty="0"/>
              <a:t>N</a:t>
            </a:r>
            <a:r>
              <a:rPr lang="en-CA" dirty="0"/>
              <a:t>1 </a:t>
            </a:r>
            <a:r>
              <a:rPr lang="tr-TR" dirty="0"/>
              <a:t>reaksiyonlarında yapısal etkiler</a:t>
            </a:r>
            <a:endParaRPr lang="en-CA" dirty="0"/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3352800" y="1905000"/>
            <a:ext cx="28241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CA"/>
              <a:t>3</a:t>
            </a:r>
            <a:r>
              <a:rPr lang="en-CA" baseline="30000"/>
              <a:t>o</a:t>
            </a:r>
            <a:r>
              <a:rPr lang="en-CA"/>
              <a:t> &gt; 2</a:t>
            </a:r>
            <a:r>
              <a:rPr lang="en-CA" baseline="30000"/>
              <a:t>o</a:t>
            </a:r>
            <a:r>
              <a:rPr lang="en-CA"/>
              <a:t> &gt; 1</a:t>
            </a:r>
            <a:r>
              <a:rPr lang="en-CA" baseline="30000"/>
              <a:t>o</a:t>
            </a:r>
            <a:r>
              <a:rPr lang="en-CA"/>
              <a:t> &gt; CH</a:t>
            </a:r>
            <a:r>
              <a:rPr lang="en-CA" baseline="-25000"/>
              <a:t>3</a:t>
            </a:r>
            <a:r>
              <a:rPr lang="en-CA"/>
              <a:t>X</a:t>
            </a:r>
          </a:p>
        </p:txBody>
      </p:sp>
      <p:pic>
        <p:nvPicPr>
          <p:cNvPr id="15565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667000"/>
            <a:ext cx="4473575" cy="966788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55653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114800"/>
            <a:ext cx="6581775" cy="2160588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76EC47E-3401-41DF-AA78-8B8D78F86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E1B7-DE57-4936-BDCD-304640245B1F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DCE1429-FE4D-4341-83DB-3DED649B9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B2FE2EC-4802-4FE8-A339-7EF81128A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tr-TR" dirty="0" err="1"/>
              <a:t>Nükleofilik</a:t>
            </a:r>
            <a:r>
              <a:rPr lang="tr-TR" dirty="0"/>
              <a:t> güç</a:t>
            </a:r>
            <a:endParaRPr lang="en-CA" dirty="0"/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9248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/>
              <a:t>Bir baz, </a:t>
            </a:r>
            <a:r>
              <a:rPr lang="tr-TR" dirty="0" err="1"/>
              <a:t>konjüge</a:t>
            </a:r>
            <a:r>
              <a:rPr lang="tr-TR" dirty="0"/>
              <a:t> asidinden daha güçlü </a:t>
            </a:r>
            <a:r>
              <a:rPr lang="tr-TR" dirty="0" err="1"/>
              <a:t>nükleofildir</a:t>
            </a:r>
            <a:r>
              <a:rPr lang="en-CA" dirty="0"/>
              <a:t>: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1676400" y="2895600"/>
            <a:ext cx="63246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dirty="0"/>
              <a:t>CH</a:t>
            </a:r>
            <a:r>
              <a:rPr lang="en-CA" baseline="-25000" dirty="0"/>
              <a:t>3</a:t>
            </a:r>
            <a:r>
              <a:rPr lang="en-CA" dirty="0"/>
              <a:t>Cl  +  H</a:t>
            </a:r>
            <a:r>
              <a:rPr lang="en-CA" baseline="-25000" dirty="0"/>
              <a:t>2</a:t>
            </a:r>
            <a:r>
              <a:rPr lang="en-CA" dirty="0"/>
              <a:t>O  </a:t>
            </a:r>
            <a:r>
              <a:rPr lang="en-CA" dirty="0">
                <a:sym typeface="Symbol" pitchFamily="18" charset="2"/>
              </a:rPr>
              <a:t></a:t>
            </a:r>
            <a:r>
              <a:rPr lang="en-CA" dirty="0"/>
              <a:t>  CH</a:t>
            </a:r>
            <a:r>
              <a:rPr lang="en-CA" baseline="-25000" dirty="0"/>
              <a:t>3</a:t>
            </a:r>
            <a:r>
              <a:rPr lang="en-CA" dirty="0"/>
              <a:t>OH</a:t>
            </a:r>
            <a:r>
              <a:rPr lang="en-CA" baseline="-25000" dirty="0"/>
              <a:t>2</a:t>
            </a:r>
            <a:r>
              <a:rPr lang="en-CA" baseline="30000" dirty="0"/>
              <a:t>+</a:t>
            </a:r>
            <a:r>
              <a:rPr lang="en-CA" dirty="0"/>
              <a:t>	</a:t>
            </a:r>
            <a:r>
              <a:rPr lang="tr-TR" dirty="0"/>
              <a:t>yavaş</a:t>
            </a:r>
            <a:endParaRPr lang="en-CA" dirty="0"/>
          </a:p>
          <a:p>
            <a:pPr>
              <a:spcBef>
                <a:spcPct val="50000"/>
              </a:spcBef>
            </a:pPr>
            <a:r>
              <a:rPr lang="en-CA" dirty="0"/>
              <a:t>CH</a:t>
            </a:r>
            <a:r>
              <a:rPr lang="en-CA" baseline="-25000" dirty="0"/>
              <a:t>3</a:t>
            </a:r>
            <a:r>
              <a:rPr lang="en-CA" dirty="0"/>
              <a:t>Cl  +  HO</a:t>
            </a:r>
            <a:r>
              <a:rPr lang="en-CA" baseline="30000" dirty="0"/>
              <a:t>-</a:t>
            </a:r>
            <a:r>
              <a:rPr lang="en-CA" dirty="0"/>
              <a:t>  </a:t>
            </a:r>
            <a:r>
              <a:rPr lang="en-CA" dirty="0">
                <a:sym typeface="Symbol" pitchFamily="18" charset="2"/>
              </a:rPr>
              <a:t></a:t>
            </a:r>
            <a:r>
              <a:rPr lang="en-CA" dirty="0"/>
              <a:t>  CH</a:t>
            </a:r>
            <a:r>
              <a:rPr lang="en-CA" baseline="-25000" dirty="0"/>
              <a:t>3</a:t>
            </a:r>
            <a:r>
              <a:rPr lang="en-CA" dirty="0"/>
              <a:t>OH		</a:t>
            </a:r>
            <a:r>
              <a:rPr lang="tr-TR" dirty="0"/>
              <a:t>hızlı</a:t>
            </a:r>
            <a:endParaRPr lang="en-CA" dirty="0"/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990600" y="4038600"/>
            <a:ext cx="7620000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/>
              <a:t>Aynı </a:t>
            </a:r>
            <a:r>
              <a:rPr lang="tr-TR" dirty="0" err="1"/>
              <a:t>nükleofilik</a:t>
            </a:r>
            <a:r>
              <a:rPr lang="tr-TR" dirty="0"/>
              <a:t> atoma sahip olan </a:t>
            </a:r>
            <a:r>
              <a:rPr lang="tr-TR" dirty="0" err="1"/>
              <a:t>nükleofillerin</a:t>
            </a:r>
            <a:r>
              <a:rPr lang="tr-TR" dirty="0"/>
              <a:t> </a:t>
            </a:r>
            <a:r>
              <a:rPr lang="tr-TR" dirty="0" err="1"/>
              <a:t>nükleofilik</a:t>
            </a:r>
            <a:r>
              <a:rPr lang="tr-TR" dirty="0"/>
              <a:t> güçleri bazlık güçleri ile paraleldir:</a:t>
            </a:r>
            <a:endParaRPr lang="en-CA" dirty="0"/>
          </a:p>
          <a:p>
            <a:pPr algn="ctr">
              <a:spcBef>
                <a:spcPct val="50000"/>
              </a:spcBef>
            </a:pPr>
            <a:r>
              <a:rPr lang="en-CA" dirty="0"/>
              <a:t>RO</a:t>
            </a:r>
            <a:r>
              <a:rPr lang="en-CA" baseline="30000" dirty="0"/>
              <a:t>-</a:t>
            </a:r>
            <a:r>
              <a:rPr lang="en-CA" dirty="0"/>
              <a:t> &gt; HO</a:t>
            </a:r>
            <a:r>
              <a:rPr lang="en-CA" baseline="30000" dirty="0"/>
              <a:t>-</a:t>
            </a:r>
            <a:r>
              <a:rPr lang="en-CA" dirty="0"/>
              <a:t> &gt;&gt; RCO</a:t>
            </a:r>
            <a:r>
              <a:rPr lang="en-CA" baseline="-25000" dirty="0"/>
              <a:t>2</a:t>
            </a:r>
            <a:r>
              <a:rPr lang="en-CA" baseline="30000" dirty="0"/>
              <a:t>-</a:t>
            </a:r>
            <a:r>
              <a:rPr lang="en-CA" dirty="0"/>
              <a:t> &gt; ROH &gt;H</a:t>
            </a:r>
            <a:r>
              <a:rPr lang="en-CA" baseline="-25000" dirty="0"/>
              <a:t>2</a:t>
            </a:r>
            <a:r>
              <a:rPr lang="en-CA" dirty="0"/>
              <a:t>O</a:t>
            </a: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990600" y="1371600"/>
            <a:ext cx="75438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dirty="0"/>
              <a:t> S</a:t>
            </a:r>
            <a:r>
              <a:rPr lang="en-CA" baseline="-25000" dirty="0"/>
              <a:t>N</a:t>
            </a:r>
            <a:r>
              <a:rPr lang="en-CA" dirty="0"/>
              <a:t>2</a:t>
            </a:r>
            <a:r>
              <a:rPr lang="tr-TR" dirty="0"/>
              <a:t> reaksiyonlarının hızı, </a:t>
            </a:r>
            <a:r>
              <a:rPr lang="tr-TR" dirty="0" err="1"/>
              <a:t>nükleofilin</a:t>
            </a:r>
            <a:r>
              <a:rPr lang="tr-TR" dirty="0"/>
              <a:t> </a:t>
            </a:r>
            <a:r>
              <a:rPr lang="tr-TR" dirty="0" err="1"/>
              <a:t>derişimine</a:t>
            </a:r>
            <a:r>
              <a:rPr lang="tr-TR" dirty="0"/>
              <a:t> ve gücüne bağlıdır.</a:t>
            </a:r>
            <a:endParaRPr lang="en-CA" dirty="0"/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78DEE66-D8D0-4F84-BA71-E4D0BEF76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3551-E444-452F-AB5B-14D352E0A025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96FE124-B884-4AB0-B8DD-CF3F083B5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691B324-A638-4F21-AE8B-468C7027F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/>
      <p:bldP spid="157700" grpId="1"/>
      <p:bldP spid="157701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79248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 err="1"/>
              <a:t>Nükleofilik</a:t>
            </a:r>
            <a:r>
              <a:rPr lang="tr-TR" dirty="0"/>
              <a:t> atomları farklı olduğunda, </a:t>
            </a:r>
            <a:r>
              <a:rPr lang="tr-TR" dirty="0" err="1"/>
              <a:t>nükleofilik</a:t>
            </a:r>
            <a:r>
              <a:rPr lang="tr-TR" dirty="0"/>
              <a:t> güç ile baziklik her zaman paralellik göstermez</a:t>
            </a:r>
            <a:endParaRPr lang="en-CA" dirty="0"/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762000" y="1752600"/>
            <a:ext cx="7696200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 err="1"/>
              <a:t>Protik</a:t>
            </a:r>
            <a:r>
              <a:rPr lang="tr-TR" dirty="0"/>
              <a:t> çözücülerde, daha büyük </a:t>
            </a:r>
            <a:r>
              <a:rPr lang="tr-TR" dirty="0" err="1"/>
              <a:t>nükleofilik</a:t>
            </a:r>
            <a:r>
              <a:rPr lang="tr-TR" dirty="0"/>
              <a:t> atoma sahip olan atomlar  iyi </a:t>
            </a:r>
            <a:r>
              <a:rPr lang="tr-TR" dirty="0" err="1"/>
              <a:t>nükleofildir</a:t>
            </a:r>
            <a:r>
              <a:rPr lang="tr-TR" dirty="0"/>
              <a:t>.</a:t>
            </a:r>
            <a:endParaRPr lang="en-CA" dirty="0"/>
          </a:p>
          <a:p>
            <a:pPr algn="ctr">
              <a:spcBef>
                <a:spcPct val="50000"/>
              </a:spcBef>
            </a:pPr>
            <a:r>
              <a:rPr lang="en-CA" dirty="0"/>
              <a:t>I</a:t>
            </a:r>
            <a:r>
              <a:rPr lang="en-CA" baseline="30000" dirty="0"/>
              <a:t>-</a:t>
            </a:r>
            <a:r>
              <a:rPr lang="en-CA" dirty="0"/>
              <a:t> &gt; Br</a:t>
            </a:r>
            <a:r>
              <a:rPr lang="en-CA" baseline="30000" dirty="0"/>
              <a:t>-</a:t>
            </a:r>
            <a:r>
              <a:rPr lang="en-CA" dirty="0"/>
              <a:t> &gt; </a:t>
            </a:r>
            <a:r>
              <a:rPr lang="en-CA" dirty="0" err="1"/>
              <a:t>Cl</a:t>
            </a:r>
            <a:r>
              <a:rPr lang="en-CA" baseline="30000" dirty="0"/>
              <a:t>- </a:t>
            </a:r>
            <a:r>
              <a:rPr lang="en-CA" dirty="0"/>
              <a:t>&gt; F</a:t>
            </a:r>
            <a:r>
              <a:rPr lang="en-CA" baseline="30000" dirty="0"/>
              <a:t>-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609600" y="3352800"/>
            <a:ext cx="7924800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 err="1"/>
              <a:t>Protik</a:t>
            </a:r>
            <a:r>
              <a:rPr lang="tr-TR" dirty="0"/>
              <a:t> bir çözücüde anyon ne kadar küçük ise hidrojen bağından dolayı </a:t>
            </a:r>
            <a:r>
              <a:rPr lang="tr-TR" dirty="0" err="1"/>
              <a:t>solvatize</a:t>
            </a:r>
            <a:r>
              <a:rPr lang="tr-TR" dirty="0"/>
              <a:t> olur. Bu şekilde çözücü moleküllerinin oluşturduğu tabaka bu iyonların etkisini azaltır.</a:t>
            </a:r>
            <a:endParaRPr lang="en-CA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5029200"/>
            <a:ext cx="792480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 err="1"/>
              <a:t>Aprotik</a:t>
            </a:r>
            <a:r>
              <a:rPr lang="tr-TR" dirty="0"/>
              <a:t> çözücü anyonları değil katyonları sarmaya meyillidir. Böylece çözücü molekülleri ile sarılmamış anyonun </a:t>
            </a:r>
            <a:r>
              <a:rPr lang="tr-TR" dirty="0" err="1"/>
              <a:t>nükleofilik</a:t>
            </a:r>
            <a:r>
              <a:rPr lang="tr-TR" dirty="0"/>
              <a:t> gücü artar.</a:t>
            </a:r>
            <a:endParaRPr lang="en-CA" dirty="0"/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EE174C6-2C96-43C5-9A42-7B35C92FC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B3154-A1C5-4887-A121-62EC90DF3831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8C170FA-1CB0-47F6-BA10-0782F119D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6938EA1-D139-4CBC-A59C-12864D36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autoUpdateAnimBg="0"/>
      <p:bldP spid="15872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DERS NOTLARI - DOÇ.DR.KAMRAN POLAT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3496" t="59188" r="6464" b="1916"/>
          <a:stretch>
            <a:fillRect/>
          </a:stretch>
        </p:blipFill>
        <p:spPr bwMode="auto">
          <a:xfrm>
            <a:off x="785786" y="714356"/>
            <a:ext cx="735811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AA31447-9E94-4A8C-BA5B-CBE590E02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B4E1-1270-4406-8891-151FB23EAC7A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8D6A616-71E5-4648-A700-C8483530E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485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1143000"/>
          </a:xfrm>
        </p:spPr>
        <p:txBody>
          <a:bodyPr/>
          <a:lstStyle/>
          <a:p>
            <a:r>
              <a:rPr lang="en-CA" dirty="0"/>
              <a:t>Polar </a:t>
            </a:r>
            <a:r>
              <a:rPr lang="en-CA" dirty="0" err="1"/>
              <a:t>aproti</a:t>
            </a:r>
            <a:r>
              <a:rPr lang="tr-TR" dirty="0"/>
              <a:t>k</a:t>
            </a:r>
            <a:r>
              <a:rPr lang="en-CA" dirty="0"/>
              <a:t> </a:t>
            </a:r>
            <a:r>
              <a:rPr lang="tr-TR" dirty="0"/>
              <a:t>çözüceler</a:t>
            </a:r>
            <a:endParaRPr lang="en-CA" dirty="0"/>
          </a:p>
        </p:txBody>
      </p:sp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3238500" cy="21590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981200"/>
            <a:ext cx="2451100" cy="19558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495800"/>
            <a:ext cx="3695700" cy="19812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4876800" y="4419600"/>
            <a:ext cx="38862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/>
              <a:t>Bu çözücüler iyonik bileşikleri çözer.</a:t>
            </a:r>
            <a:endParaRPr lang="en-CA" dirty="0"/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8A19A35-972F-4222-BFC4-CBAFD98E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FAF6-5AD4-4721-94B6-07872A3AF79D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8483C1A-B3EC-477B-BE4C-0A38D2967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A25E995-3F03-4674-83EC-C1A31237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4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r-TR" dirty="0"/>
              <a:t>Çözücü polaritesi</a:t>
            </a:r>
            <a:endParaRPr lang="en-CA" dirty="0"/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1585913" y="3719513"/>
            <a:ext cx="169117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tr-TR" dirty="0"/>
              <a:t>Daha</a:t>
            </a:r>
            <a:r>
              <a:rPr lang="en-CA" dirty="0"/>
              <a:t> polar</a:t>
            </a:r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4405313" y="3719513"/>
            <a:ext cx="3976687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tr-TR" dirty="0"/>
              <a:t>Geçiş basamağı reaktife göre daha az </a:t>
            </a:r>
            <a:r>
              <a:rPr lang="tr-TR" dirty="0" err="1"/>
              <a:t>solvatizedir</a:t>
            </a:r>
            <a:endParaRPr lang="en-CA" dirty="0"/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609600" y="4800600"/>
            <a:ext cx="8153400" cy="15670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tr-TR" dirty="0" err="1"/>
              <a:t>Protik</a:t>
            </a:r>
            <a:r>
              <a:rPr lang="tr-TR" dirty="0"/>
              <a:t> çözücü bu reaksiyonun hızını azaltır bu reaksiyon DMF içinde </a:t>
            </a:r>
            <a:r>
              <a:rPr lang="tr-TR" dirty="0" err="1"/>
              <a:t>metanole</a:t>
            </a:r>
            <a:r>
              <a:rPr lang="tr-TR" dirty="0"/>
              <a:t> göre </a:t>
            </a:r>
            <a:r>
              <a:rPr lang="en-CA" dirty="0"/>
              <a:t>1,200,000</a:t>
            </a:r>
            <a:r>
              <a:rPr lang="tr-TR" dirty="0"/>
              <a:t> kat daha hızlı olur.</a:t>
            </a:r>
            <a:endParaRPr lang="en-CA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1617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019300"/>
            <a:ext cx="2603500" cy="14097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617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930400"/>
            <a:ext cx="4064000" cy="14986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EA43C64-A989-4481-9FFA-946B0C97F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5289-45F8-4FED-9479-08B3E146359F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D6D9A1A-EA03-4EE5-B2F6-5747BFD8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158DC7C-AA96-4185-98B0-03A9661D5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 autoUpdateAnimBg="0"/>
      <p:bldP spid="161796" grpId="0" build="p" autoUpdateAnimBg="0"/>
      <p:bldP spid="161797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33400"/>
            <a:ext cx="4473575" cy="966788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990600" y="1524000"/>
            <a:ext cx="469405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tr-TR" dirty="0"/>
              <a:t>Daha az </a:t>
            </a:r>
            <a:r>
              <a:rPr lang="en-CA" dirty="0"/>
              <a:t>polar      </a:t>
            </a:r>
            <a:r>
              <a:rPr lang="tr-TR" dirty="0"/>
              <a:t>daha polar</a:t>
            </a:r>
            <a:endParaRPr lang="en-CA" dirty="0"/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2438400" y="2057400"/>
            <a:ext cx="3581400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tr-TR" dirty="0"/>
              <a:t>Çözücü molekülleri kararlılığı artırır.</a:t>
            </a:r>
            <a:endParaRPr lang="en-CA" dirty="0"/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1143000" y="2971800"/>
            <a:ext cx="7239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/>
              <a:t>Geçiş basamağı oldukça polarizedir.</a:t>
            </a:r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990600" y="3810000"/>
            <a:ext cx="7620000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/>
              <a:t>Bundan dolayı bu reaksiyonun hızı çözücü polaritesi ile artar.</a:t>
            </a:r>
          </a:p>
          <a:p>
            <a:pPr>
              <a:spcBef>
                <a:spcPct val="50000"/>
              </a:spcBef>
            </a:pPr>
            <a:r>
              <a:rPr lang="tr-TR" dirty="0" err="1"/>
              <a:t>Protik</a:t>
            </a:r>
            <a:r>
              <a:rPr lang="tr-TR" dirty="0"/>
              <a:t> çözücü özellikle ayrılan grup ile hidrojen bağı oluşturarak geçiş basamağını karırlı kılar. 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ED99350-9963-40CE-80B9-B55E09EAC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A643-0A7E-4592-9745-CA8246BD044C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DBA1972-9D7E-47B9-8DAC-D2BF13A6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850D4CB-9B02-478B-B0DA-2FB685CC6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 build="p" autoUpdateAnimBg="0"/>
      <p:bldP spid="163845" grpId="0" build="p" autoUpdateAnimBg="0"/>
      <p:bldP spid="163846" grpId="0" autoUpdateAnimBg="0"/>
      <p:bldP spid="163847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Ayrılan grubun etkisi</a:t>
            </a:r>
            <a:endParaRPr lang="en-CA" dirty="0"/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990600" y="1981200"/>
            <a:ext cx="7848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/>
              <a:t>Zayıf bazlar iyi ayrılan gruptur.</a:t>
            </a:r>
            <a:endParaRPr lang="en-CA" dirty="0"/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990600" y="2667000"/>
            <a:ext cx="7162800" cy="2308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/>
              <a:t>Bunlar negatif yüklerini üzerinde taşımaya meyilli oldukları için geçiş basamağını kararlı kılar.</a:t>
            </a:r>
          </a:p>
          <a:p>
            <a:pPr>
              <a:spcBef>
                <a:spcPct val="50000"/>
              </a:spcBef>
            </a:pPr>
            <a:r>
              <a:rPr lang="tr-TR" dirty="0"/>
              <a:t>Buna göre </a:t>
            </a:r>
            <a:r>
              <a:rPr lang="en-CA" dirty="0"/>
              <a:t>I</a:t>
            </a:r>
            <a:r>
              <a:rPr lang="en-CA" baseline="30000" dirty="0"/>
              <a:t>-</a:t>
            </a:r>
            <a:r>
              <a:rPr lang="en-CA" dirty="0"/>
              <a:t> </a:t>
            </a:r>
            <a:r>
              <a:rPr lang="tr-TR" dirty="0"/>
              <a:t>, </a:t>
            </a:r>
            <a:r>
              <a:rPr lang="en-CA" dirty="0"/>
              <a:t>Br</a:t>
            </a:r>
            <a:r>
              <a:rPr lang="en-CA" baseline="30000" dirty="0"/>
              <a:t>-</a:t>
            </a:r>
            <a:r>
              <a:rPr lang="tr-TR" dirty="0"/>
              <a:t> ‘dan daha iyi ayrılan bir gruptur.</a:t>
            </a:r>
            <a:r>
              <a:rPr lang="en-CA" dirty="0"/>
              <a:t> </a:t>
            </a:r>
            <a:endParaRPr lang="tr-TR" baseline="30000" dirty="0"/>
          </a:p>
          <a:p>
            <a:pPr>
              <a:spcBef>
                <a:spcPct val="50000"/>
              </a:spcBef>
            </a:pPr>
            <a:endParaRPr lang="tr-TR" baseline="30000" dirty="0"/>
          </a:p>
          <a:p>
            <a:pPr algn="ctr">
              <a:spcBef>
                <a:spcPct val="50000"/>
              </a:spcBef>
            </a:pPr>
            <a:r>
              <a:rPr lang="tr-TR" baseline="30000" dirty="0"/>
              <a:t> </a:t>
            </a:r>
            <a:r>
              <a:rPr lang="en-CA" dirty="0"/>
              <a:t>I</a:t>
            </a:r>
            <a:r>
              <a:rPr lang="en-CA" baseline="30000" dirty="0"/>
              <a:t>-</a:t>
            </a:r>
            <a:r>
              <a:rPr lang="en-CA" dirty="0"/>
              <a:t> &gt; Br</a:t>
            </a:r>
            <a:r>
              <a:rPr lang="en-CA" baseline="30000" dirty="0"/>
              <a:t>-</a:t>
            </a:r>
            <a:r>
              <a:rPr lang="en-CA" dirty="0"/>
              <a:t> &gt; </a:t>
            </a:r>
            <a:r>
              <a:rPr lang="en-CA" dirty="0" err="1"/>
              <a:t>Cl</a:t>
            </a:r>
            <a:r>
              <a:rPr lang="en-CA" baseline="30000" dirty="0"/>
              <a:t>-</a:t>
            </a:r>
            <a:r>
              <a:rPr lang="en-CA" dirty="0"/>
              <a:t> &gt; H</a:t>
            </a:r>
            <a:r>
              <a:rPr lang="en-CA" baseline="-25000" dirty="0"/>
              <a:t>2</a:t>
            </a:r>
            <a:r>
              <a:rPr lang="en-CA" dirty="0"/>
              <a:t>O &gt; F</a:t>
            </a:r>
            <a:r>
              <a:rPr lang="en-CA" baseline="30000" dirty="0"/>
              <a:t>-</a:t>
            </a:r>
            <a:r>
              <a:rPr lang="en-CA" dirty="0"/>
              <a:t> &gt; OH</a:t>
            </a:r>
            <a:r>
              <a:rPr lang="en-CA" baseline="30000" dirty="0"/>
              <a:t>-</a:t>
            </a:r>
            <a:endParaRPr lang="en-CA" dirty="0"/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6DC2102-0BA0-48AE-BAC7-086126D4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21EA-EFEC-4227-996C-83011861A8A1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5B1B26B-30BC-450B-B9F1-CC7EB9EF5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3E2C856-7BE3-4EFD-93A9-DE2B78633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CA" dirty="0"/>
              <a:t>S</a:t>
            </a:r>
            <a:r>
              <a:rPr lang="en-CA" baseline="-25000" dirty="0"/>
              <a:t>N</a:t>
            </a:r>
            <a:r>
              <a:rPr lang="en-CA" dirty="0"/>
              <a:t>1 v</a:t>
            </a:r>
            <a:r>
              <a:rPr lang="tr-TR" dirty="0"/>
              <a:t>e </a:t>
            </a:r>
            <a:r>
              <a:rPr lang="en-CA" dirty="0"/>
              <a:t>S</a:t>
            </a:r>
            <a:r>
              <a:rPr lang="en-CA" baseline="-25000" dirty="0"/>
              <a:t>N</a:t>
            </a:r>
            <a:r>
              <a:rPr lang="en-CA" dirty="0"/>
              <a:t>2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839788" y="1906588"/>
            <a:ext cx="77692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CA"/>
              <a:t>		   S</a:t>
            </a:r>
            <a:r>
              <a:rPr lang="en-CA" baseline="-25000"/>
              <a:t>N</a:t>
            </a:r>
            <a:r>
              <a:rPr lang="en-CA"/>
              <a:t>1				S</a:t>
            </a:r>
            <a:r>
              <a:rPr lang="en-CA" baseline="-25000"/>
              <a:t>N</a:t>
            </a:r>
            <a:r>
              <a:rPr lang="en-CA"/>
              <a:t>2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609600" y="3124200"/>
            <a:ext cx="8382000" cy="21236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 err="1"/>
              <a:t>Reakteflik</a:t>
            </a:r>
            <a:r>
              <a:rPr lang="tr-TR" dirty="0"/>
              <a:t> </a:t>
            </a:r>
            <a:r>
              <a:rPr lang="en-CA" dirty="0"/>
              <a:t>: 3</a:t>
            </a:r>
            <a:r>
              <a:rPr lang="en-CA" baseline="30000" dirty="0"/>
              <a:t>o</a:t>
            </a:r>
            <a:r>
              <a:rPr lang="en-CA" dirty="0"/>
              <a:t> &gt; 2</a:t>
            </a:r>
            <a:r>
              <a:rPr lang="en-CA" baseline="30000" dirty="0"/>
              <a:t>o</a:t>
            </a:r>
            <a:r>
              <a:rPr lang="en-CA" dirty="0"/>
              <a:t> &gt; 1</a:t>
            </a:r>
            <a:r>
              <a:rPr lang="en-CA" baseline="30000" dirty="0"/>
              <a:t>o</a:t>
            </a:r>
            <a:r>
              <a:rPr lang="en-CA" dirty="0"/>
              <a:t> &gt; CH</a:t>
            </a:r>
            <a:r>
              <a:rPr lang="en-CA" baseline="-25000" dirty="0"/>
              <a:t>3</a:t>
            </a:r>
            <a:r>
              <a:rPr lang="en-CA" dirty="0"/>
              <a:t>X           </a:t>
            </a:r>
            <a:r>
              <a:rPr lang="en-CA" dirty="0" err="1"/>
              <a:t>CH</a:t>
            </a:r>
            <a:r>
              <a:rPr lang="en-CA" baseline="-25000" dirty="0" err="1"/>
              <a:t>3</a:t>
            </a:r>
            <a:r>
              <a:rPr lang="en-CA" dirty="0" err="1"/>
              <a:t>X</a:t>
            </a:r>
            <a:r>
              <a:rPr lang="en-CA" dirty="0"/>
              <a:t> &gt; 1</a:t>
            </a:r>
            <a:r>
              <a:rPr lang="en-CA" baseline="30000" dirty="0"/>
              <a:t>o</a:t>
            </a:r>
            <a:r>
              <a:rPr lang="en-CA" dirty="0"/>
              <a:t> &gt; 2</a:t>
            </a:r>
            <a:r>
              <a:rPr lang="en-CA" baseline="30000" dirty="0"/>
              <a:t>o</a:t>
            </a:r>
            <a:r>
              <a:rPr lang="en-CA" dirty="0"/>
              <a:t> &gt; 3</a:t>
            </a:r>
            <a:r>
              <a:rPr lang="en-CA" baseline="30000" dirty="0"/>
              <a:t>o</a:t>
            </a:r>
            <a:endParaRPr lang="en-CA" dirty="0"/>
          </a:p>
          <a:p>
            <a:pPr>
              <a:spcBef>
                <a:spcPct val="50000"/>
              </a:spcBef>
            </a:pPr>
            <a:r>
              <a:rPr lang="en-CA" dirty="0"/>
              <a:t>                    </a:t>
            </a:r>
            <a:r>
              <a:rPr lang="tr-TR" dirty="0"/>
              <a:t>Çevrilme olur</a:t>
            </a:r>
            <a:r>
              <a:rPr lang="en-CA" dirty="0"/>
              <a:t>          </a:t>
            </a:r>
            <a:r>
              <a:rPr lang="tr-TR" dirty="0"/>
              <a:t>              çevrilme olmaz</a:t>
            </a:r>
            <a:endParaRPr lang="en-CA" dirty="0"/>
          </a:p>
          <a:p>
            <a:pPr>
              <a:spcBef>
                <a:spcPct val="50000"/>
              </a:spcBef>
            </a:pPr>
            <a:r>
              <a:rPr lang="en-CA" dirty="0"/>
              <a:t>                    </a:t>
            </a:r>
            <a:r>
              <a:rPr lang="tr-TR" dirty="0"/>
              <a:t>kısmi </a:t>
            </a:r>
            <a:r>
              <a:rPr lang="tr-TR" dirty="0" err="1"/>
              <a:t>inversiyon</a:t>
            </a:r>
            <a:r>
              <a:rPr lang="en-CA" dirty="0"/>
              <a:t>     </a:t>
            </a:r>
            <a:r>
              <a:rPr lang="tr-TR" dirty="0"/>
              <a:t>        </a:t>
            </a:r>
            <a:r>
              <a:rPr lang="tr-TR" sz="2000" dirty="0"/>
              <a:t>konfigürasyonun </a:t>
            </a:r>
            <a:r>
              <a:rPr lang="tr-TR" sz="2000" dirty="0" err="1"/>
              <a:t>inversiyonu</a:t>
            </a:r>
            <a:endParaRPr lang="en-CA" dirty="0"/>
          </a:p>
          <a:p>
            <a:pPr>
              <a:spcBef>
                <a:spcPct val="50000"/>
              </a:spcBef>
            </a:pPr>
            <a:r>
              <a:rPr lang="en-CA" dirty="0"/>
              <a:t>	        </a:t>
            </a:r>
            <a:r>
              <a:rPr lang="tr-TR" dirty="0"/>
              <a:t>Eliminasyonlar olabilir</a:t>
            </a:r>
            <a:endParaRPr lang="en-CA" dirty="0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609600" y="2590800"/>
            <a:ext cx="69342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dirty="0"/>
              <a:t>Kinetik </a:t>
            </a:r>
            <a:r>
              <a:rPr lang="en-CA" dirty="0"/>
              <a:t>:          </a:t>
            </a:r>
            <a:r>
              <a:rPr lang="tr-TR" dirty="0"/>
              <a:t>1. derece</a:t>
            </a:r>
            <a:r>
              <a:rPr lang="en-CA" dirty="0"/>
              <a:t>		</a:t>
            </a:r>
            <a:r>
              <a:rPr lang="tr-TR" dirty="0"/>
              <a:t>         2. derece</a:t>
            </a:r>
            <a:endParaRPr lang="en-CA" dirty="0"/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8C49E8A-D1F3-4702-9FA3-A68C5E1A7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CF68-D994-41F7-A633-1DECA755E8DA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B96E5FE-C657-4861-9982-3CBC9C2D0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E88B101-48D3-46F5-AE72-7039A916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p" autoUpdateAnimBg="0"/>
      <p:bldP spid="75781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S</a:t>
            </a:r>
            <a:r>
              <a:rPr lang="en-CA" sz="4000" baseline="-25000" dirty="0"/>
              <a:t>N</a:t>
            </a:r>
            <a:r>
              <a:rPr lang="en-CA" sz="4000" dirty="0"/>
              <a:t>2 </a:t>
            </a:r>
            <a:r>
              <a:rPr lang="tr-TR" sz="4000" dirty="0"/>
              <a:t>reaksiyonları ile fonksiyonlu grup dönüşümleri</a:t>
            </a:r>
            <a:endParaRPr lang="en-CA" sz="4000" dirty="0"/>
          </a:p>
        </p:txBody>
      </p:sp>
      <p:pic>
        <p:nvPicPr>
          <p:cNvPr id="1751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949450"/>
            <a:ext cx="990600" cy="18923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751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178050"/>
            <a:ext cx="1473200" cy="14351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751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429000"/>
            <a:ext cx="2946400" cy="4318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7511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038600"/>
            <a:ext cx="1727200" cy="16129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7511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2209800"/>
            <a:ext cx="2730500" cy="34036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990600" y="6019800"/>
            <a:ext cx="6629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/>
              <a:t>R = Me, 1</a:t>
            </a:r>
            <a:r>
              <a:rPr lang="en-CA" baseline="30000"/>
              <a:t>o</a:t>
            </a:r>
            <a:r>
              <a:rPr lang="en-CA"/>
              <a:t>, or 2</a:t>
            </a:r>
            <a:r>
              <a:rPr lang="en-CA" baseline="30000"/>
              <a:t>o</a:t>
            </a:r>
            <a:endParaRPr lang="en-CA"/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C2EDC8A-5AAD-45BB-9D21-A5662145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B2C4-8C75-47ED-9117-9081073204AD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5E88B48-DDDB-4E52-9991-2AFED31D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D64FBA0-E7F2-4490-A009-E4A9245FA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CA" dirty="0"/>
              <a:t>ROH + HX - </a:t>
            </a:r>
            <a:r>
              <a:rPr lang="tr-TR" dirty="0"/>
              <a:t>Bir</a:t>
            </a:r>
            <a:r>
              <a:rPr lang="en-CA" dirty="0"/>
              <a:t> S</a:t>
            </a:r>
            <a:r>
              <a:rPr lang="en-CA" baseline="-25000" dirty="0"/>
              <a:t>N</a:t>
            </a:r>
            <a:r>
              <a:rPr lang="en-CA" dirty="0"/>
              <a:t> </a:t>
            </a:r>
            <a:r>
              <a:rPr lang="tr-TR" dirty="0"/>
              <a:t>reaksiyonu</a:t>
            </a:r>
            <a:endParaRPr lang="en-CA" dirty="0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133600"/>
            <a:ext cx="3898900" cy="3556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3030538"/>
            <a:ext cx="2882900" cy="8001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267200"/>
            <a:ext cx="5080000" cy="10541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D3CD81D-7CE6-4EB7-AB66-88247EB6F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9C90-EE25-4AD2-95A3-E15B3A09A0B7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F3D2E52-6B35-4483-8A60-F7A975F7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B560B85-68D9-4C3A-B99D-8F4675D6A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r-TR" dirty="0"/>
              <a:t>Deneysel örnek</a:t>
            </a:r>
            <a:endParaRPr lang="en-CA" dirty="0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281113" y="1738313"/>
            <a:ext cx="412036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CA" dirty="0"/>
              <a:t>1.  </a:t>
            </a:r>
            <a:r>
              <a:rPr lang="tr-TR" dirty="0"/>
              <a:t>Reaksiyon asit katalizlidir.</a:t>
            </a:r>
            <a:endParaRPr lang="en-CA" dirty="0"/>
          </a:p>
        </p:txBody>
      </p:sp>
      <p:pic>
        <p:nvPicPr>
          <p:cNvPr id="79876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700" y="2828925"/>
            <a:ext cx="6326188" cy="1195388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371600" y="4572000"/>
            <a:ext cx="7010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dirty="0"/>
              <a:t>3.  </a:t>
            </a:r>
            <a:r>
              <a:rPr lang="tr-TR" dirty="0"/>
              <a:t>Alkolün reaktifliği: </a:t>
            </a:r>
            <a:r>
              <a:rPr lang="en-CA" dirty="0"/>
              <a:t> 3</a:t>
            </a:r>
            <a:r>
              <a:rPr lang="en-CA" baseline="30000" dirty="0"/>
              <a:t>o</a:t>
            </a:r>
            <a:r>
              <a:rPr lang="en-CA" dirty="0"/>
              <a:t> &gt; 2</a:t>
            </a:r>
            <a:r>
              <a:rPr lang="en-CA" baseline="30000" dirty="0"/>
              <a:t>o</a:t>
            </a:r>
            <a:r>
              <a:rPr lang="en-CA" dirty="0"/>
              <a:t> &gt; 1</a:t>
            </a:r>
            <a:r>
              <a:rPr lang="en-CA" baseline="30000" dirty="0"/>
              <a:t>o </a:t>
            </a:r>
            <a:r>
              <a:rPr lang="en-CA" dirty="0"/>
              <a:t>&lt; CH</a:t>
            </a:r>
            <a:r>
              <a:rPr lang="en-CA" baseline="-25000" dirty="0"/>
              <a:t>3</a:t>
            </a:r>
            <a:r>
              <a:rPr lang="en-CA" dirty="0"/>
              <a:t>OH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1268413" y="2284413"/>
            <a:ext cx="395076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dirty="0"/>
              <a:t>2.  </a:t>
            </a:r>
            <a:r>
              <a:rPr lang="tr-TR" dirty="0"/>
              <a:t>Çevrilmeler mümkündür.</a:t>
            </a:r>
            <a:endParaRPr lang="en-CA" dirty="0"/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D63EEF3-4EC2-4430-ADC7-184E89DEA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1308-948B-4661-9E8E-EEE9F0CFD46F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62E0A2B-005A-4084-B6CD-4CD3BE214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2231DF6-B8AB-4650-91CA-663741C0E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build="p" autoUpdateAnimBg="0"/>
      <p:bldP spid="79878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r-TR" dirty="0"/>
              <a:t>Mekanizma</a:t>
            </a:r>
            <a:endParaRPr lang="en-CA" dirty="0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362200"/>
            <a:ext cx="4749800" cy="5461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200400"/>
            <a:ext cx="3619500" cy="5334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191000"/>
            <a:ext cx="2781300" cy="4445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E0660D4-BD31-4E5F-AE66-C65DD04EE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8A7A-459A-4729-81F4-7C5F41D08719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7B691A6-9B10-4601-9B58-E6FCA100A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623133B-BB05-409E-9244-EA079FC2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r-TR" dirty="0" err="1"/>
              <a:t>Primer</a:t>
            </a:r>
            <a:r>
              <a:rPr lang="tr-TR" dirty="0"/>
              <a:t> alkollerin </a:t>
            </a:r>
            <a:r>
              <a:rPr lang="en-CA" dirty="0"/>
              <a:t>HX</a:t>
            </a:r>
            <a:r>
              <a:rPr lang="tr-TR" dirty="0"/>
              <a:t> ile reaksiyonu</a:t>
            </a:r>
            <a:endParaRPr lang="en-CA" dirty="0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4343400" y="4953000"/>
            <a:ext cx="70008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CA"/>
              <a:t>S</a:t>
            </a:r>
            <a:r>
              <a:rPr lang="en-CA" baseline="-25000"/>
              <a:t>N</a:t>
            </a:r>
            <a:r>
              <a:rPr lang="en-CA"/>
              <a:t>2</a:t>
            </a:r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667000"/>
            <a:ext cx="4749800" cy="8128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657600"/>
            <a:ext cx="6477000" cy="8001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5715000"/>
            <a:ext cx="3200400" cy="2667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660512D-AFE8-4923-800D-570B4C74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97E6-6100-4F0F-B4B4-941E0BB75032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534F5C9-5C57-4B44-B845-44D1018DF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KİM0213 ORGANİK KİMYA I DERS NOTLARI - DOÇ.DR.KAMRAN POLAT 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812579E-EFB0-4024-AFEF-8D1BA10EF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69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DERS NOTLARI - DOÇ.DR.KAMRAN POLAT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6574" r="5669" b="55140"/>
          <a:stretch>
            <a:fillRect/>
          </a:stretch>
        </p:blipFill>
        <p:spPr bwMode="auto">
          <a:xfrm>
            <a:off x="857224" y="500042"/>
            <a:ext cx="728667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8BB8EBB-AECD-4E67-BD74-02BA3243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5057-6C5D-4D17-AB15-91C400DAE364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843C79F-0352-4913-B6FC-D2735CB94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4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DERS NOTLARI - DOÇ.DR.KAMRAN POLAT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3619" t="44860" r="10434" b="3270"/>
          <a:stretch>
            <a:fillRect/>
          </a:stretch>
        </p:blipFill>
        <p:spPr bwMode="auto">
          <a:xfrm>
            <a:off x="571472" y="357166"/>
            <a:ext cx="792961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6C3B1FA-44D3-43C1-B47D-504A49A96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A9F3-0D8D-4440-921D-3D7796176880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2D75C23-640E-4246-B6D3-BF324715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86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DERS NOTLARI - DOÇ.DR.KAMRAN POLAT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r="10422" b="51496"/>
          <a:stretch>
            <a:fillRect/>
          </a:stretch>
        </p:blipFill>
        <p:spPr bwMode="auto">
          <a:xfrm>
            <a:off x="1000100" y="285728"/>
            <a:ext cx="6753247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3DDCACD-57E0-4E04-AE0E-3BC28892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46D5-BA07-451C-8A61-1818EB7833EC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CF793EE-6262-46CE-9FC5-3FEC5CAF2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29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1799</Words>
  <Application>Microsoft Office PowerPoint</Application>
  <PresentationFormat>Ekran Gösterisi (4:3)</PresentationFormat>
  <Paragraphs>317</Paragraphs>
  <Slides>69</Slides>
  <Notes>32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69</vt:i4>
      </vt:variant>
    </vt:vector>
  </HeadingPairs>
  <TitlesOfParts>
    <vt:vector size="75" baseType="lpstr">
      <vt:lpstr>Arial</vt:lpstr>
      <vt:lpstr>Calibri</vt:lpstr>
      <vt:lpstr>Calibri Light</vt:lpstr>
      <vt:lpstr>Symbol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Alkil halojenürlerin endüstriyel olarak eldesi</vt:lpstr>
      <vt:lpstr>Alkollerden eldesi</vt:lpstr>
      <vt:lpstr>Hidrokarbonların halojenlenmesiyle eldesi</vt:lpstr>
      <vt:lpstr>Alkenlere hidrojen halojenür katılmasıyla</vt:lpstr>
      <vt:lpstr>Alken ve alkinlere halojen katılmasıyla eldesi</vt:lpstr>
      <vt:lpstr>Finkelstein reaksiyonu ile eldesi</vt:lpstr>
      <vt:lpstr>Nükleofilik yer değiştirme (Sübstitüsyon) reaksiyonu</vt:lpstr>
      <vt:lpstr>Nükleofiller</vt:lpstr>
      <vt:lpstr>Ayrılan gruplar</vt:lpstr>
      <vt:lpstr>Nükleofilik yer değiştirme</vt:lpstr>
      <vt:lpstr>PowerPoint Sunusu</vt:lpstr>
      <vt:lpstr>PowerPoint Sunusu</vt:lpstr>
      <vt:lpstr> SN2 mekanizması</vt:lpstr>
      <vt:lpstr>SN2 reaksiyonunun stereokimyası</vt:lpstr>
      <vt:lpstr>SN2 REAKSİYONUNUN STEREOKİMYASI</vt:lpstr>
      <vt:lpstr>SN1 reaksiyon mekanizması</vt:lpstr>
      <vt:lpstr>SN2 reaksiyonunda sterik etkiler</vt:lpstr>
      <vt:lpstr>PowerPoint Sunusu</vt:lpstr>
      <vt:lpstr>PowerPoint Sunusu</vt:lpstr>
      <vt:lpstr>SN1 reaksiyonlarında yapısal etkiler</vt:lpstr>
      <vt:lpstr>Nükleofilik güç</vt:lpstr>
      <vt:lpstr>PowerPoint Sunusu</vt:lpstr>
      <vt:lpstr>Polar aprotik çözüceler</vt:lpstr>
      <vt:lpstr>Çözücü polaritesi</vt:lpstr>
      <vt:lpstr>PowerPoint Sunusu</vt:lpstr>
      <vt:lpstr>Ayrılan grubun etkisi</vt:lpstr>
      <vt:lpstr>SN1 ve SN2</vt:lpstr>
      <vt:lpstr>SN2 reaksiyonları ile fonksiyonlu grup dönüşümleri</vt:lpstr>
      <vt:lpstr>ROH + HX - Bir SN reaksiyonu</vt:lpstr>
      <vt:lpstr>Deneysel örnek</vt:lpstr>
      <vt:lpstr>Mekanizma</vt:lpstr>
      <vt:lpstr>Primer alkollerin HX ile reaksiyonu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Alkyl halides and alcohols</dc:title>
  <dc:creator>Ed Blackburn</dc:creator>
  <cp:lastModifiedBy>Kamran.Polat</cp:lastModifiedBy>
  <cp:revision>110</cp:revision>
  <cp:lastPrinted>1996-06-17T21:02:52Z</cp:lastPrinted>
  <dcterms:created xsi:type="dcterms:W3CDTF">1996-02-28T03:16:22Z</dcterms:created>
  <dcterms:modified xsi:type="dcterms:W3CDTF">2018-09-19T23:17:18Z</dcterms:modified>
</cp:coreProperties>
</file>