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765" r:id="rId3"/>
    <p:sldId id="355" r:id="rId4"/>
    <p:sldId id="752" r:id="rId5"/>
    <p:sldId id="766" r:id="rId6"/>
    <p:sldId id="760" r:id="rId7"/>
    <p:sldId id="761" r:id="rId8"/>
    <p:sldId id="7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4800" dirty="0"/>
              <a:t>Müşteri İlişkileri Yönetimi ve Teknoloji</a:t>
            </a:r>
            <a:endParaRPr lang="tr-TR" sz="199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C41FE2-C555-4507-9248-58F8B1DA4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3D0442E-6EF0-4E0D-B338-E2875A4A239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2905" y="1678898"/>
            <a:ext cx="6670623" cy="4201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321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ED8A3-F68D-4BFB-9623-51ECF3DAD329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53250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103429" name="4 Metin kutusu"/>
          <p:cNvSpPr txBox="1">
            <a:spLocks noChangeArrowheads="1"/>
          </p:cNvSpPr>
          <p:nvPr/>
        </p:nvSpPr>
        <p:spPr bwMode="auto">
          <a:xfrm>
            <a:off x="1523999" y="1268413"/>
            <a:ext cx="956872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Etkin bir müşteri ilişkileri yönetimi için, organizasyonu yeniden yapılandırmak ve müşteri odaklı bir yapıya getirmek gerekmektedir. </a:t>
            </a:r>
          </a:p>
          <a:p>
            <a:pPr algn="just">
              <a:buFont typeface="Wingdings" pitchFamily="2" charset="2"/>
              <a:buChar char="ü"/>
            </a:pPr>
            <a:endParaRPr lang="tr-T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Müşteriler artık bilgiye çok çabuk ulaşabilmekte ve sürekli daha iyisini kendilerine daha uygun olanını tercih edebilmektedirler. 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ED8A3-F68D-4BFB-9623-51ECF3DAD329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53250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103429" name="4 Metin kutusu"/>
          <p:cNvSpPr txBox="1">
            <a:spLocks noChangeArrowheads="1"/>
          </p:cNvSpPr>
          <p:nvPr/>
        </p:nvSpPr>
        <p:spPr bwMode="auto">
          <a:xfrm>
            <a:off x="1524000" y="980729"/>
            <a:ext cx="946379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 özellikle internet ve yeni haberleşme teknolojilerinin gelişmesinin sonucu ortaya çıkmıştır.</a:t>
            </a:r>
          </a:p>
          <a:p>
            <a:pPr algn="just">
              <a:buFont typeface="Wingdings" pitchFamily="2" charset="2"/>
              <a:buChar char="ü"/>
            </a:pPr>
            <a:endParaRPr lang="tr-T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Kurumların müşterileriyle “öğrenmeye dayalı”  ilişkiler kurabilmeleri için en önemli teknoloji unsurları veri tabanı ve ticaret oluşturabilmesidir.</a:t>
            </a:r>
          </a:p>
          <a:p>
            <a:pPr>
              <a:buFont typeface="Wingdings" pitchFamily="2" charset="2"/>
              <a:buChar char="ü"/>
            </a:pPr>
            <a:endParaRPr lang="tr-TR" sz="2800" dirty="0"/>
          </a:p>
          <a:p>
            <a:pPr>
              <a:buFont typeface="Wingdings" pitchFamily="2" charset="2"/>
              <a:buChar char="ü"/>
            </a:pPr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155E85-8B19-4E01-A107-D3D1F134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E-işletme/</a:t>
            </a:r>
            <a:r>
              <a:rPr lang="tr-TR" dirty="0" err="1"/>
              <a:t>Crm</a:t>
            </a:r>
            <a:r>
              <a:rPr lang="tr-TR" dirty="0"/>
              <a:t> İlişkisi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10CB92-4EF1-487C-B241-3BA9A3BD1D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834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4936" name="Rectangle 75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4937" name="Rectangle 7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38" name="2 İçerik Yer Tutucusu"/>
          <p:cNvSpPr>
            <a:spLocks noGrp="1"/>
          </p:cNvSpPr>
          <p:nvPr>
            <p:ph idx="4294967295"/>
          </p:nvPr>
        </p:nvSpPr>
        <p:spPr>
          <a:xfrm>
            <a:off x="761996" y="1785257"/>
            <a:ext cx="10668004" cy="3440539"/>
          </a:xfrm>
        </p:spPr>
        <p:txBody>
          <a:bodyPr vert="horz" lIns="91440" tIns="45720" rIns="91440" bIns="45720" rtlCol="0">
            <a:normAutofit/>
          </a:bodyPr>
          <a:lstStyle/>
          <a:p>
            <a:pPr marL="365125" algn="just">
              <a:buNone/>
            </a:pPr>
            <a:r>
              <a:rPr lang="en-US" sz="2400" dirty="0"/>
              <a:t>E-CRM ’ </a:t>
            </a:r>
            <a:r>
              <a:rPr lang="en-US" sz="2400" dirty="0" err="1"/>
              <a:t>nin</a:t>
            </a:r>
            <a:r>
              <a:rPr lang="en-US" sz="2400" dirty="0"/>
              <a:t> </a:t>
            </a:r>
            <a:r>
              <a:rPr lang="en-US" sz="2400" dirty="0" err="1"/>
              <a:t>avantajları</a:t>
            </a:r>
            <a:r>
              <a:rPr lang="en-US" sz="2400" dirty="0"/>
              <a:t> </a:t>
            </a:r>
            <a:r>
              <a:rPr lang="en-US" sz="2400" dirty="0" err="1"/>
              <a:t>müşteri</a:t>
            </a:r>
            <a:r>
              <a:rPr lang="en-US" sz="2400" dirty="0"/>
              <a:t>, </a:t>
            </a:r>
            <a:r>
              <a:rPr lang="en-US" sz="2400" dirty="0" err="1"/>
              <a:t>işletme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müşteri</a:t>
            </a:r>
            <a:r>
              <a:rPr lang="en-US" sz="2400" dirty="0"/>
              <a:t> </a:t>
            </a:r>
            <a:r>
              <a:rPr lang="en-US" sz="2400" dirty="0" err="1"/>
              <a:t>açısından</a:t>
            </a:r>
            <a:r>
              <a:rPr lang="en-US" sz="2400" dirty="0"/>
              <a:t> </a:t>
            </a:r>
            <a:r>
              <a:rPr lang="en-US" sz="2400" dirty="0" err="1"/>
              <a:t>farklı</a:t>
            </a:r>
            <a:r>
              <a:rPr lang="en-US" sz="2400" dirty="0"/>
              <a:t> </a:t>
            </a:r>
            <a:r>
              <a:rPr lang="en-US" sz="2400" dirty="0" err="1"/>
              <a:t>avantajları</a:t>
            </a:r>
            <a:r>
              <a:rPr lang="en-US" sz="2400" dirty="0"/>
              <a:t> </a:t>
            </a:r>
            <a:r>
              <a:rPr lang="en-US" sz="2400" dirty="0" err="1"/>
              <a:t>vardır</a:t>
            </a:r>
            <a:r>
              <a:rPr lang="en-US" sz="2400" dirty="0"/>
              <a:t>. </a:t>
            </a:r>
          </a:p>
          <a:p>
            <a:pPr marL="365125" algn="just">
              <a:buNone/>
            </a:pPr>
            <a:r>
              <a:rPr lang="en-US" sz="2400" dirty="0" err="1"/>
              <a:t>Müşteri</a:t>
            </a:r>
            <a:r>
              <a:rPr lang="en-US" sz="2400" dirty="0"/>
              <a:t> </a:t>
            </a:r>
            <a:r>
              <a:rPr lang="en-US" sz="2400" dirty="0" err="1"/>
              <a:t>açısından</a:t>
            </a:r>
            <a:r>
              <a:rPr lang="en-US" sz="2400" dirty="0"/>
              <a:t>:</a:t>
            </a:r>
          </a:p>
          <a:p>
            <a:pPr marL="365125" algn="just">
              <a:buNone/>
            </a:pPr>
            <a:r>
              <a:rPr lang="en-US" sz="2400" dirty="0"/>
              <a:t>    *E-</a:t>
            </a:r>
            <a:r>
              <a:rPr lang="en-US" sz="2400" dirty="0" err="1"/>
              <a:t>hizmetlere</a:t>
            </a:r>
            <a:r>
              <a:rPr lang="en-US" sz="2400" dirty="0"/>
              <a:t> her zaman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kolaylıkla</a:t>
            </a:r>
            <a:r>
              <a:rPr lang="en-US" sz="2400" dirty="0"/>
              <a:t> </a:t>
            </a:r>
            <a:r>
              <a:rPr lang="en-US" sz="2400" dirty="0" err="1"/>
              <a:t>ulaşabilme</a:t>
            </a:r>
            <a:r>
              <a:rPr lang="en-US" sz="2400" dirty="0"/>
              <a:t>.</a:t>
            </a:r>
          </a:p>
          <a:p>
            <a:pPr marL="365125" algn="just">
              <a:buNone/>
            </a:pPr>
            <a:r>
              <a:rPr lang="en-US" sz="2400" dirty="0"/>
              <a:t>    *</a:t>
            </a:r>
            <a:r>
              <a:rPr lang="en-US" sz="2400" dirty="0" err="1"/>
              <a:t>Hizmet</a:t>
            </a:r>
            <a:r>
              <a:rPr lang="en-US" sz="2400" dirty="0"/>
              <a:t> </a:t>
            </a:r>
            <a:r>
              <a:rPr lang="en-US" sz="2400" dirty="0" err="1"/>
              <a:t>süresinin</a:t>
            </a:r>
            <a:r>
              <a:rPr lang="en-US" sz="2400" dirty="0"/>
              <a:t> </a:t>
            </a:r>
            <a:r>
              <a:rPr lang="en-US" sz="2400" dirty="0" err="1"/>
              <a:t>kısalması</a:t>
            </a:r>
            <a:r>
              <a:rPr lang="en-US" sz="2400" dirty="0"/>
              <a:t>.</a:t>
            </a:r>
          </a:p>
          <a:p>
            <a:pPr marL="365125" algn="just">
              <a:buNone/>
            </a:pPr>
            <a:r>
              <a:rPr lang="en-US" sz="2400" dirty="0"/>
              <a:t>    *</a:t>
            </a:r>
            <a:r>
              <a:rPr lang="en-US" sz="2400" dirty="0" err="1"/>
              <a:t>Taleplerin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hızlı</a:t>
            </a:r>
            <a:r>
              <a:rPr lang="en-US" sz="2400" dirty="0"/>
              <a:t> </a:t>
            </a:r>
            <a:r>
              <a:rPr lang="en-US" sz="2400" dirty="0" err="1"/>
              <a:t>işlenmesi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kolaylıkla</a:t>
            </a:r>
            <a:r>
              <a:rPr lang="en-US" sz="2400" dirty="0"/>
              <a:t> </a:t>
            </a:r>
            <a:r>
              <a:rPr lang="en-US" sz="2400" dirty="0" err="1"/>
              <a:t>ulaşabilme</a:t>
            </a:r>
            <a:r>
              <a:rPr lang="en-US" sz="2400" dirty="0"/>
              <a:t>.</a:t>
            </a:r>
          </a:p>
          <a:p>
            <a:pPr marL="365125" algn="just">
              <a:buNone/>
            </a:pPr>
            <a:r>
              <a:rPr lang="en-US" sz="2400" dirty="0"/>
              <a:t>    *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kolay</a:t>
            </a:r>
            <a:r>
              <a:rPr lang="en-US" sz="2400" dirty="0"/>
              <a:t> </a:t>
            </a:r>
            <a:r>
              <a:rPr lang="en-US" sz="2400" dirty="0" err="1"/>
              <a:t>iletişim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besleme</a:t>
            </a:r>
            <a:r>
              <a:rPr lang="en-US" sz="2400" dirty="0"/>
              <a:t>.</a:t>
            </a:r>
          </a:p>
          <a:p>
            <a:pPr marL="365125">
              <a:buNone/>
            </a:pPr>
            <a:r>
              <a:rPr lang="en-US" sz="2400" dirty="0"/>
              <a:t>    *</a:t>
            </a:r>
            <a:r>
              <a:rPr lang="en-US" sz="2400" dirty="0" err="1"/>
              <a:t>Bedava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düşük</a:t>
            </a:r>
            <a:r>
              <a:rPr lang="en-US" sz="2400" dirty="0"/>
              <a:t> </a:t>
            </a:r>
            <a:r>
              <a:rPr lang="en-US" sz="2400" dirty="0" err="1"/>
              <a:t>maliyetli</a:t>
            </a:r>
            <a:r>
              <a:rPr lang="en-US" sz="2400" dirty="0"/>
              <a:t> </a:t>
            </a:r>
            <a:r>
              <a:rPr lang="en-US" sz="2400" dirty="0" err="1"/>
              <a:t>hizmetler</a:t>
            </a:r>
            <a:r>
              <a:rPr lang="en-US" sz="2400" dirty="0"/>
              <a:t>.</a:t>
            </a:r>
          </a:p>
        </p:txBody>
      </p:sp>
      <p:sp>
        <p:nvSpPr>
          <p:cNvPr id="124939" name="Freeform: Shape 7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395857" y="6375679"/>
            <a:ext cx="1034143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46624DF8-B6D9-427D-A371-638A49DBBFF8}" type="slidenum"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755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AD124-FFE3-41AD-A7A9-3616CE1F3ABC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125955" name="2 İçerik Yer Tutucusu"/>
          <p:cNvSpPr>
            <a:spLocks noGrp="1"/>
          </p:cNvSpPr>
          <p:nvPr>
            <p:ph idx="4294967295"/>
          </p:nvPr>
        </p:nvSpPr>
        <p:spPr>
          <a:xfrm>
            <a:off x="1514007" y="554637"/>
            <a:ext cx="9698636" cy="5571528"/>
          </a:xfrm>
        </p:spPr>
        <p:txBody>
          <a:bodyPr>
            <a:normAutofit/>
          </a:bodyPr>
          <a:lstStyle/>
          <a:p>
            <a:pPr marL="365125" indent="-282575">
              <a:lnSpc>
                <a:spcPct val="90000"/>
              </a:lnSpc>
              <a:buNone/>
            </a:pPr>
            <a:r>
              <a:rPr lang="tr-TR" sz="3600" i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tr-TR" sz="3600" b="1" i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 Açısından;</a:t>
            </a:r>
          </a:p>
          <a:p>
            <a:pPr marL="365125" indent="-282575">
              <a:lnSpc>
                <a:spcPct val="90000"/>
              </a:lnSpc>
              <a:buNone/>
            </a:pP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39750" indent="-457200"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24 saat hizmet verebilme. 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Veri transfer teknolojisinin verimini artırarak daha az maliyetli iletişim.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Otomatize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satış sistemleri.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Birimler arasında daha hızlı ve kolay bilgi paylaşımı.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davranışlarının izlenmesinde kolaylık.</a:t>
            </a:r>
          </a:p>
        </p:txBody>
      </p:sp>
      <p:sp>
        <p:nvSpPr>
          <p:cNvPr id="75778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AD124-FFE3-41AD-A7A9-3616CE1F3ABC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125955" name="2 İçerik Yer Tutucusu"/>
          <p:cNvSpPr>
            <a:spLocks noGrp="1"/>
          </p:cNvSpPr>
          <p:nvPr>
            <p:ph idx="4294967295"/>
          </p:nvPr>
        </p:nvSpPr>
        <p:spPr>
          <a:xfrm>
            <a:off x="899411" y="1469035"/>
            <a:ext cx="10283251" cy="4239017"/>
          </a:xfrm>
        </p:spPr>
        <p:txBody>
          <a:bodyPr>
            <a:normAutofit/>
          </a:bodyPr>
          <a:lstStyle/>
          <a:p>
            <a:pPr marL="539750" indent="-457200" algn="just">
              <a:lnSpc>
                <a:spcPct val="9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tatminini artırmak.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Online ortamın sağladığı daha geniş Pazar imkanları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Ölçüme dayalı analitik araçlar.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Hizmet başına ve işlem başına maliyetlerde düşüş.</a:t>
            </a:r>
          </a:p>
          <a:p>
            <a:pPr marL="539750" indent="-457200" algn="just">
              <a:lnSpc>
                <a:spcPct val="9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Gelişmiş hizmetlerin getirdiği imaj ve yeni satış imkanları.</a:t>
            </a:r>
          </a:p>
        </p:txBody>
      </p:sp>
      <p:sp>
        <p:nvSpPr>
          <p:cNvPr id="75778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</p:spTree>
    <p:extLst>
      <p:ext uri="{BB962C8B-B14F-4D97-AF65-F5344CB8AC3E}">
        <p14:creationId xmlns:p14="http://schemas.microsoft.com/office/powerpoint/2010/main" val="2228212502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209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Impact</vt:lpstr>
      <vt:lpstr>Wingdings</vt:lpstr>
      <vt:lpstr>Rozet</vt:lpstr>
      <vt:lpstr>Müşteri İlişkileri Yönetimi ve Teknoloji</vt:lpstr>
      <vt:lpstr>PowerPoint Sunusu</vt:lpstr>
      <vt:lpstr>PowerPoint Sunusu</vt:lpstr>
      <vt:lpstr>PowerPoint Sunusu</vt:lpstr>
      <vt:lpstr>E-işletme/Crm İlişkisi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Müşteri İlişkileri Yönetimi ve Teknoloji</dc:title>
  <dc:creator>User</dc:creator>
  <cp:lastModifiedBy>User</cp:lastModifiedBy>
  <cp:revision>2</cp:revision>
  <dcterms:created xsi:type="dcterms:W3CDTF">2020-05-09T16:37:04Z</dcterms:created>
  <dcterms:modified xsi:type="dcterms:W3CDTF">2020-05-09T17:17:04Z</dcterms:modified>
</cp:coreProperties>
</file>