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16" name="15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D9F75050-0E15-4C5B-92B0-66D068882F1F}" type="datetimeFigureOut">
              <a:rPr lang="tr-TR" smtClean="0"/>
              <a:pPr/>
              <a:t>15.02.2020</a:t>
            </a:fld>
            <a:endParaRPr lang="tr-TR"/>
          </a:p>
        </p:txBody>
      </p:sp>
      <p:sp>
        <p:nvSpPr>
          <p:cNvPr id="15" name="14 Slayt Numarası Yer Tutucusu"/>
          <p:cNvSpPr>
            <a:spLocks noGrp="1"/>
          </p:cNvSpPr>
          <p:nvPr>
            <p:ph type="sldNum" sz="quarter" idx="15"/>
          </p:nvPr>
        </p:nvSpPr>
        <p:spPr/>
        <p:txBody>
          <a:bodyPr/>
          <a:lstStyle>
            <a:lvl1pPr algn="ctr">
              <a:defRPr/>
            </a:lvl1pPr>
          </a:lstStyle>
          <a:p>
            <a:fld id="{B1DEFA8C-F947-479F-BE07-76B6B3F80BF1}"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5"/>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9F75050-0E15-4C5B-92B0-66D068882F1F}" type="datetimeFigureOut">
              <a:rPr lang="tr-TR" smtClean="0"/>
              <a:pPr/>
              <a:t>15.02.2020</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DEFA8C-F947-479F-BE07-76B6B3F80BF1}"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457200" y="2132856"/>
            <a:ext cx="8305800" cy="2709948"/>
          </a:xfrm>
        </p:spPr>
        <p:txBody>
          <a:bodyPr/>
          <a:lstStyle/>
          <a:p>
            <a:r>
              <a:rPr lang="tr-TR" dirty="0" smtClean="0"/>
              <a:t>Urdu romanından örnek vermek gerekirse, Şevket </a:t>
            </a:r>
            <a:r>
              <a:rPr lang="tr-TR" dirty="0" err="1" smtClean="0"/>
              <a:t>Sıddıki’nin</a:t>
            </a:r>
            <a:r>
              <a:rPr lang="tr-TR" dirty="0" smtClean="0"/>
              <a:t> “</a:t>
            </a:r>
            <a:r>
              <a:rPr lang="tr-TR" i="1" dirty="0" smtClean="0"/>
              <a:t>Huda ki </a:t>
            </a:r>
            <a:r>
              <a:rPr lang="tr-TR" i="1" dirty="0" err="1" smtClean="0"/>
              <a:t>Basti</a:t>
            </a:r>
            <a:r>
              <a:rPr lang="tr-TR" i="1" dirty="0" smtClean="0"/>
              <a:t>” </a:t>
            </a:r>
            <a:r>
              <a:rPr lang="tr-TR" dirty="0" smtClean="0"/>
              <a:t>romanında olaylar, göçten sonra kötü duruma düşen aileler ve onların yaşadığı talihsizlikler üzerine kuruludur. </a:t>
            </a:r>
            <a:r>
              <a:rPr lang="tr-TR" dirty="0" err="1" smtClean="0"/>
              <a:t>Kuret</a:t>
            </a:r>
            <a:r>
              <a:rPr lang="tr-TR" dirty="0" smtClean="0"/>
              <a:t>-</a:t>
            </a:r>
            <a:r>
              <a:rPr lang="tr-TR" dirty="0" err="1" smtClean="0"/>
              <a:t>ul</a:t>
            </a:r>
            <a:r>
              <a:rPr lang="tr-TR" dirty="0" smtClean="0"/>
              <a:t> ‘</a:t>
            </a:r>
            <a:r>
              <a:rPr lang="tr-TR" dirty="0" err="1" smtClean="0"/>
              <a:t>Ayn</a:t>
            </a:r>
            <a:r>
              <a:rPr lang="tr-TR" dirty="0" smtClean="0"/>
              <a:t> Haydar’ın Urdu romanına kazandırdığı pek çok önemli eserlerden biri olan “</a:t>
            </a:r>
            <a:r>
              <a:rPr lang="tr-TR" i="1" dirty="0" err="1" smtClean="0"/>
              <a:t>Âg</a:t>
            </a:r>
            <a:r>
              <a:rPr lang="tr-TR" i="1" dirty="0" smtClean="0"/>
              <a:t> </a:t>
            </a:r>
            <a:r>
              <a:rPr lang="tr-TR" i="1" dirty="0" err="1" smtClean="0"/>
              <a:t>ka</a:t>
            </a:r>
            <a:r>
              <a:rPr lang="tr-TR" i="1" dirty="0" smtClean="0"/>
              <a:t> Derya”</a:t>
            </a:r>
            <a:r>
              <a:rPr lang="tr-TR" dirty="0" smtClean="0"/>
              <a:t>’da yazar, bin yıllık tarih diliminde geçen olayları roman sanatı yardımıyla kurgular ve okura sunar. Yazar, Mesih’in doğuşundan Pakistan’ın kuruluşuna kadar geçen olayları kendi kurgusal sisteminde dizi şeklinde aktarır.</a:t>
            </a:r>
          </a:p>
          <a:p>
            <a:endParaRPr lang="tr-TR" dirty="0"/>
          </a:p>
        </p:txBody>
      </p:sp>
      <p:sp>
        <p:nvSpPr>
          <p:cNvPr id="2" name="1 Başlık"/>
          <p:cNvSpPr>
            <a:spLocks noGrp="1"/>
          </p:cNvSpPr>
          <p:nvPr>
            <p:ph type="ctrTitle"/>
          </p:nvPr>
        </p:nvSpPr>
        <p:spPr/>
        <p:txBody>
          <a:bodyPr/>
          <a:lstStyle/>
          <a:p>
            <a:r>
              <a:rPr lang="tr-TR" dirty="0" smtClean="0"/>
              <a:t>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i="1" dirty="0" smtClean="0"/>
              <a:t>Raca </a:t>
            </a:r>
            <a:r>
              <a:rPr lang="tr-TR" i="1" dirty="0" err="1" smtClean="0"/>
              <a:t>Gadh</a:t>
            </a:r>
            <a:r>
              <a:rPr lang="tr-TR" i="1" dirty="0" smtClean="0"/>
              <a:t>” </a:t>
            </a:r>
            <a:r>
              <a:rPr lang="tr-TR" dirty="0" smtClean="0"/>
              <a:t> Banu </a:t>
            </a:r>
            <a:r>
              <a:rPr lang="tr-TR" dirty="0" err="1" smtClean="0"/>
              <a:t>Kutsiya’nın</a:t>
            </a:r>
            <a:r>
              <a:rPr lang="tr-TR" dirty="0" smtClean="0"/>
              <a:t> olayları, manevi bilgi ve İslami teorilerle ele aldığı bir romanıdır. Eserde, </a:t>
            </a:r>
            <a:r>
              <a:rPr lang="tr-TR" i="1" dirty="0" smtClean="0"/>
              <a:t>Profesör </a:t>
            </a:r>
            <a:r>
              <a:rPr lang="tr-TR" i="1" dirty="0" err="1" smtClean="0"/>
              <a:t>Suheyl</a:t>
            </a:r>
            <a:r>
              <a:rPr lang="tr-TR" dirty="0" smtClean="0"/>
              <a:t> karakteri yardımıyla yazarın helal lokmayla ilgili düşünceleri okura açımlanmaktadır.</a:t>
            </a:r>
            <a:r>
              <a:rPr lang="tr-TR" i="1" dirty="0" smtClean="0"/>
              <a:t>“Haram lokma vücuda girdiği zaman insanın genleri etkilenir haram lokma mutasyona uğrar, alkol ve radyasyondan daha ölümcül bir tehlikeye dönüşür”</a:t>
            </a:r>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Banu </a:t>
            </a:r>
            <a:r>
              <a:rPr lang="tr-TR" dirty="0" err="1" smtClean="0"/>
              <a:t>Kutsiya’ya</a:t>
            </a:r>
            <a:r>
              <a:rPr lang="tr-TR" dirty="0" smtClean="0"/>
              <a:t> göre,  yenilen haram lokmalar insan genlerinde kodlanarak gelecekteki nesilleri aptallaştıracaktır. Böylece aptallık, gelecekteki nesillere miras kalacaktır. Zaman geçtikçe, materyalist davranışlar insanın içindeki haram ve helal bilincinin ayrımının yapılmasını bitirecek ve böylece toplumda zenginlik şehvetiyle genel bir aptallık ortaya çıkacaktır </a:t>
            </a:r>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i="1" dirty="0" smtClean="0"/>
              <a:t>“Yorgun Nesiller”, </a:t>
            </a:r>
            <a:r>
              <a:rPr lang="tr-TR" dirty="0" smtClean="0"/>
              <a:t>Abdullah </a:t>
            </a:r>
            <a:r>
              <a:rPr lang="tr-TR" dirty="0" err="1" smtClean="0"/>
              <a:t>Huseyin’in</a:t>
            </a:r>
            <a:r>
              <a:rPr lang="tr-TR" dirty="0" smtClean="0"/>
              <a:t> önemli bir romanıdır. Romanda İngiliz döneminden bağımsızlığa kadarki siyasi, toplumsal ve kültürel olaylar öyküleştirilerek verilir. Romanın önemli olayları ana karakterlerden biri olan </a:t>
            </a:r>
            <a:r>
              <a:rPr lang="tr-TR" dirty="0" err="1" smtClean="0"/>
              <a:t>Roşen</a:t>
            </a:r>
            <a:r>
              <a:rPr lang="tr-TR" dirty="0" smtClean="0"/>
              <a:t> Ağa’nın kendine özgü düşünce ve yaşam tarzıdır. Yazar, </a:t>
            </a:r>
            <a:r>
              <a:rPr lang="tr-TR" dirty="0" err="1" smtClean="0"/>
              <a:t>Roşen</a:t>
            </a:r>
            <a:r>
              <a:rPr lang="tr-TR" dirty="0" smtClean="0"/>
              <a:t> Ağa’nın kızının yaşamı ve Naim’in kişiliğiyle birleştirerek okuru yer yer hüzünlendirir yer yer de sevindirir. Fazıl Karim </a:t>
            </a:r>
            <a:r>
              <a:rPr lang="tr-TR" dirty="0" err="1" smtClean="0"/>
              <a:t>Ahmed</a:t>
            </a:r>
            <a:r>
              <a:rPr lang="tr-TR" dirty="0" smtClean="0"/>
              <a:t> </a:t>
            </a:r>
            <a:r>
              <a:rPr lang="tr-TR" dirty="0" err="1" smtClean="0"/>
              <a:t>Fazıli</a:t>
            </a:r>
            <a:r>
              <a:rPr lang="tr-TR" dirty="0" smtClean="0"/>
              <a:t>, “</a:t>
            </a:r>
            <a:r>
              <a:rPr lang="tr-TR" i="1" dirty="0" smtClean="0"/>
              <a:t>Hun </a:t>
            </a:r>
            <a:r>
              <a:rPr lang="tr-TR" i="1" dirty="0" err="1" smtClean="0"/>
              <a:t>Ciger</a:t>
            </a:r>
            <a:r>
              <a:rPr lang="tr-TR" i="1" dirty="0" smtClean="0"/>
              <a:t> </a:t>
            </a:r>
            <a:r>
              <a:rPr lang="tr-TR" i="1" dirty="0" err="1" smtClean="0"/>
              <a:t>Hone</a:t>
            </a:r>
            <a:r>
              <a:rPr lang="tr-TR" i="1" dirty="0" smtClean="0"/>
              <a:t> Tak” </a:t>
            </a:r>
            <a:r>
              <a:rPr lang="tr-TR" dirty="0" smtClean="0"/>
              <a:t>adlı eserinde </a:t>
            </a:r>
            <a:r>
              <a:rPr lang="tr-TR" dirty="0" err="1" smtClean="0"/>
              <a:t>Bengal’de</a:t>
            </a:r>
            <a:r>
              <a:rPr lang="tr-TR" dirty="0" smtClean="0"/>
              <a:t> yaşanan kıtlığı konu edinir. Kıtlıkta yaşananlar öyküleştirilerek, okuyucuya aktarılır.</a:t>
            </a:r>
          </a:p>
          <a:p>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Birçok dilde edebiyatın şiirle başlıyor olması tesadüf değildir. Eski hikâyelerin şiir sayesinde ozanlar tarafından nesilden </a:t>
            </a:r>
            <a:r>
              <a:rPr lang="tr-TR" dirty="0" err="1" smtClean="0"/>
              <a:t>nesile</a:t>
            </a:r>
            <a:r>
              <a:rPr lang="tr-TR" dirty="0" smtClean="0"/>
              <a:t> aktarılarak, günümüze kadar geldiğini görmekteyiz. Anlatılan destansı hikâyeler Yunan, Mısır, Filistin, Hindistan ve Çin gibi ülkelerde dilden dile dolaşarak dünyanın en eski bilim ve kültür merkezlerinde edebiyatın gelişmesine imkân verir. Gezgin ve tüccarlar limandan limana, şehirden </a:t>
            </a:r>
            <a:r>
              <a:rPr lang="tr-TR" dirty="0" err="1" smtClean="0"/>
              <a:t>şehire</a:t>
            </a:r>
            <a:r>
              <a:rPr lang="tr-TR" dirty="0" smtClean="0"/>
              <a:t>, ülkeden ülkeye dolaşırlarken, bu destan, hikâye, şiir ve masalları da beraberlerinde alarak yola çıkarlar.</a:t>
            </a:r>
          </a:p>
          <a:p>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0</TotalTime>
  <Words>349</Words>
  <Application>Microsoft Office PowerPoint</Application>
  <PresentationFormat>Ekran Gösterisi (4:3)</PresentationFormat>
  <Paragraphs>10</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Kağıt</vt:lpstr>
      <vt:lpst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aykut</dc:creator>
  <cp:lastModifiedBy>aykut</cp:lastModifiedBy>
  <cp:revision>1</cp:revision>
  <dcterms:created xsi:type="dcterms:W3CDTF">2020-02-15T17:17:48Z</dcterms:created>
  <dcterms:modified xsi:type="dcterms:W3CDTF">2020-02-15T18:42:06Z</dcterms:modified>
</cp:coreProperties>
</file>