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7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ÜCRET REJİMİ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tr-TR" dirty="0" smtClean="0"/>
          </a:p>
          <a:p>
            <a:endParaRPr lang="tr-TR" sz="4800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59632" y="980728"/>
            <a:ext cx="7196336" cy="1571636"/>
          </a:xfrm>
        </p:spPr>
        <p:txBody>
          <a:bodyPr anchor="t"/>
          <a:lstStyle/>
          <a:p>
            <a:pPr algn="just"/>
            <a:r>
              <a:rPr lang="tr-TR" dirty="0" smtClean="0"/>
              <a:t>Ücret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00100" y="2285992"/>
            <a:ext cx="7388324" cy="3807304"/>
          </a:xfrm>
          <a:noFill/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dirty="0" smtClean="0">
                <a:solidFill>
                  <a:srgbClr val="002060"/>
                </a:solidFill>
              </a:rPr>
              <a:t>Bir üretim sürecine katılan fiziksel/düşünsel çalışma yeteneği olarak işgücüne yapılan ödemelere </a:t>
            </a:r>
            <a:r>
              <a:rPr lang="tr-TR" sz="3200" b="1" dirty="0" smtClean="0">
                <a:solidFill>
                  <a:srgbClr val="002060"/>
                </a:solidFill>
              </a:rPr>
              <a:t>“ücret” </a:t>
            </a:r>
            <a:r>
              <a:rPr lang="tr-TR" sz="3200" dirty="0" smtClean="0">
                <a:solidFill>
                  <a:srgbClr val="002060"/>
                </a:solidFill>
              </a:rPr>
              <a:t>denir. </a:t>
            </a:r>
          </a:p>
          <a:p>
            <a:pPr algn="just">
              <a:buFont typeface="Arial" pitchFamily="34" charset="0"/>
              <a:buChar char="•"/>
            </a:pPr>
            <a:r>
              <a:rPr lang="tr-TR" sz="3200" dirty="0" smtClean="0">
                <a:solidFill>
                  <a:srgbClr val="002060"/>
                </a:solidFill>
              </a:rPr>
              <a:t>Ücret, çalışan kişiler açısından ekonomik ve toplumsal sonuçları olan gelirdir. </a:t>
            </a:r>
            <a:endParaRPr lang="tr-TR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Ücret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12776"/>
            <a:ext cx="7498080" cy="4195778"/>
          </a:xfrm>
        </p:spPr>
        <p:txBody>
          <a:bodyPr/>
          <a:lstStyle/>
          <a:p>
            <a:pPr algn="just"/>
            <a:r>
              <a:rPr lang="tr-TR" dirty="0" smtClean="0"/>
              <a:t>İşveren açısından ücret, sürekli düşürülmesi gereken bir maliyet unsurudur.</a:t>
            </a:r>
          </a:p>
          <a:p>
            <a:pPr algn="just"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Aylık-Maaş-Ücret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4000" dirty="0" smtClean="0"/>
          </a:p>
          <a:p>
            <a:pPr algn="just"/>
            <a:r>
              <a:rPr lang="tr-TR" sz="4000" dirty="0" smtClean="0"/>
              <a:t>Kamu kesiminde işgücüne karşılık yapılan ödemeler </a:t>
            </a:r>
            <a:r>
              <a:rPr lang="tr-TR" sz="4000" b="1" dirty="0" smtClean="0"/>
              <a:t>“maaş-aylık” </a:t>
            </a:r>
            <a:r>
              <a:rPr lang="tr-TR" sz="4000" dirty="0" smtClean="0"/>
              <a:t>ve </a:t>
            </a:r>
            <a:r>
              <a:rPr lang="tr-TR" sz="4000" b="1" dirty="0" smtClean="0"/>
              <a:t>“ücret” </a:t>
            </a:r>
            <a:r>
              <a:rPr lang="tr-TR" sz="4000" dirty="0" smtClean="0"/>
              <a:t>olarak ikiye ayrılır.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Maaş-Aylık</a:t>
            </a:r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412776"/>
            <a:ext cx="7498080" cy="4481530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 smtClean="0"/>
              <a:t>Maaş/aylık</a:t>
            </a:r>
            <a:r>
              <a:rPr lang="tr-TR" sz="3600" dirty="0" smtClean="0"/>
              <a:t>: Kamu hizmeti görmek üzere belli bir kadroya atanmış kişiye, yasayla belirlenmiş koşullarda ve zaman dilimlerinde, yasada o kadro için öngörülmüş olan ve memurun bulunduğu dereceye göre kesinleşen miktarda yapılan ödemedir.  </a:t>
            </a:r>
            <a:endParaRPr lang="tr-T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Maaş- Ücret farkı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412776"/>
            <a:ext cx="7498080" cy="3767150"/>
          </a:xfrm>
        </p:spPr>
        <p:txBody>
          <a:bodyPr/>
          <a:lstStyle/>
          <a:p>
            <a:pPr algn="just"/>
            <a:r>
              <a:rPr lang="tr-TR" b="1" dirty="0" smtClean="0"/>
              <a:t>Ücret</a:t>
            </a:r>
            <a:r>
              <a:rPr lang="tr-TR" dirty="0" smtClean="0"/>
              <a:t> çalışma/hizmet gerçekleştikten </a:t>
            </a:r>
            <a:r>
              <a:rPr lang="tr-TR" b="1" dirty="0" smtClean="0"/>
              <a:t>sonra ödenir</a:t>
            </a:r>
            <a:r>
              <a:rPr lang="tr-TR" dirty="0" smtClean="0"/>
              <a:t>,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b="1" dirty="0" smtClean="0"/>
              <a:t>Maaş</a:t>
            </a:r>
            <a:r>
              <a:rPr lang="tr-TR" dirty="0" smtClean="0"/>
              <a:t>, </a:t>
            </a:r>
            <a:r>
              <a:rPr lang="tr-TR" b="1" dirty="0" smtClean="0"/>
              <a:t>peşin ödenir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Maaş-Ücret farkı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Ücret, iş ve sözleşme gibi belirli süre geçerlidir,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Maaş, memurluk statüsü gibi süreklidir.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Ücret-Maaş farkı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Ücret, işçinin gerçek kişiliğine, gördüğü iş karşılığında ödenirken,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Maaş, memura kadroda bulunma ve bir kamu hizmetiyle görevlendirilme karşılığı olarak tanınmış haktır.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Ücret sistemleri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624274"/>
          </a:xfrm>
        </p:spPr>
        <p:txBody>
          <a:bodyPr>
            <a:normAutofit/>
          </a:bodyPr>
          <a:lstStyle/>
          <a:p>
            <a:pPr algn="just"/>
            <a:r>
              <a:rPr lang="tr-TR" sz="4400" dirty="0" smtClean="0"/>
              <a:t>Eşit işe eşit ücret </a:t>
            </a:r>
            <a:r>
              <a:rPr lang="tr-TR" sz="4400" dirty="0" smtClean="0"/>
              <a:t>sistemi</a:t>
            </a:r>
            <a:endParaRPr lang="tr-TR" sz="4400" dirty="0" smtClean="0"/>
          </a:p>
          <a:p>
            <a:pPr algn="just"/>
            <a:r>
              <a:rPr lang="tr-TR" sz="4400" dirty="0" smtClean="0"/>
              <a:t>Sosyal ücret </a:t>
            </a:r>
            <a:r>
              <a:rPr lang="tr-TR" sz="4400" dirty="0" smtClean="0"/>
              <a:t>sistemi</a:t>
            </a:r>
          </a:p>
          <a:p>
            <a:pPr algn="just"/>
            <a:r>
              <a:rPr lang="tr-TR" sz="4400" dirty="0" smtClean="0"/>
              <a:t>Performans ücret sistemi</a:t>
            </a:r>
            <a:endParaRPr lang="tr-TR" sz="4400" dirty="0" smtClean="0"/>
          </a:p>
          <a:p>
            <a:pPr algn="just"/>
            <a:endParaRPr lang="tr-TR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171</Words>
  <Application>Microsoft Office PowerPoint</Application>
  <PresentationFormat>Ekran Gösterisi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ÜCRET REJİMİ</vt:lpstr>
      <vt:lpstr>Ücret</vt:lpstr>
      <vt:lpstr>Ücret</vt:lpstr>
      <vt:lpstr>Aylık-Maaş-Ücret </vt:lpstr>
      <vt:lpstr>Maaş-Aylık</vt:lpstr>
      <vt:lpstr>Maaş- Ücret farkı</vt:lpstr>
      <vt:lpstr>Maaş-Ücret farkı</vt:lpstr>
      <vt:lpstr>Ücret-Maaş farkı</vt:lpstr>
      <vt:lpstr>Ücret sistemleri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Oğuz ALBAYRAK</dc:creator>
  <cp:lastModifiedBy>Ipek Ozkal Sayan</cp:lastModifiedBy>
  <cp:revision>54</cp:revision>
  <dcterms:created xsi:type="dcterms:W3CDTF">2014-11-27T08:40:58Z</dcterms:created>
  <dcterms:modified xsi:type="dcterms:W3CDTF">2017-11-21T08:39:02Z</dcterms:modified>
</cp:coreProperties>
</file>