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YÜRÜTME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80369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Yargı ile ilgili olanlar:</a:t>
            </a:r>
          </a:p>
          <a:p>
            <a:r>
              <a:rPr lang="tr-TR" dirty="0"/>
              <a:t>Anayasa Mahkemesi üyelerini, Danıştay üyelerinin dörtte birini, Yargıtay Cumhuriyet Başsavcısı ve Yargıtay Cumhuriyet </a:t>
            </a:r>
            <a:r>
              <a:rPr lang="tr-TR" dirty="0" err="1"/>
              <a:t>Başsavcıvekilini</a:t>
            </a:r>
            <a:r>
              <a:rPr lang="tr-TR" dirty="0"/>
              <a:t>, Askerî Yargıtay üyelerini, Askerî Yüksek İdare Mahkemesi üyelerini, Hâkimler ve Savcılar Yüksek Kurulu üyelerini seçmek.</a:t>
            </a:r>
          </a:p>
          <a:p>
            <a:r>
              <a:rPr lang="tr-TR" dirty="0"/>
              <a:t>Cumhurbaşkanı, ayrıca Anayasada ve kanunlarda verilen seçme ve atama görevleri ile diğer görevleri yerine getirir ve yetkileri kullanır.</a:t>
            </a:r>
          </a:p>
          <a:p>
            <a:endParaRPr lang="tr-TR" dirty="0"/>
          </a:p>
        </p:txBody>
      </p:sp>
    </p:spTree>
    <p:extLst>
      <p:ext uri="{BB962C8B-B14F-4D97-AF65-F5344CB8AC3E}">
        <p14:creationId xmlns:p14="http://schemas.microsoft.com/office/powerpoint/2010/main" val="2628580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Cumhurbaşkanı, kırk yaşını doldurmuş ve yüksek öğrenim yapmış Türkiye Büyük Millet Meclisi üyeleri veya bu niteliklere ve milletvekili seçilme yeterliğine sahip Türk vatandaşları arasından, halk tarafından seçilir.</a:t>
            </a:r>
          </a:p>
          <a:p>
            <a:r>
              <a:rPr lang="tr-TR" dirty="0"/>
              <a:t>Cumhurbaşkanının görev süresi beş yıldır. Bir kimse en fazla iki defa Cumhurbaşkanı seçilebilir.</a:t>
            </a:r>
          </a:p>
          <a:p>
            <a:endParaRPr lang="tr-TR" dirty="0"/>
          </a:p>
        </p:txBody>
      </p:sp>
    </p:spTree>
    <p:extLst>
      <p:ext uri="{BB962C8B-B14F-4D97-AF65-F5344CB8AC3E}">
        <p14:creationId xmlns:p14="http://schemas.microsoft.com/office/powerpoint/2010/main" val="410671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Cumhurbaşkanlığına Türkiye Büyük Millet Meclisi üyeleri içinden veya Meclis dışından aday gösterilebilmesi yirmi milletvekilinin yazılı teklifi ile mümkündür. Ayrıca, en son yapılan milletvekili genel seçimlerinde geçerli oylar toplamı birlikte hesaplandığında yüzde onu geçen siyasî partiler ortak aday gösterebilir.</a:t>
            </a:r>
            <a:endParaRPr lang="tr-TR" dirty="0"/>
          </a:p>
        </p:txBody>
      </p:sp>
    </p:spTree>
    <p:extLst>
      <p:ext uri="{BB962C8B-B14F-4D97-AF65-F5344CB8AC3E}">
        <p14:creationId xmlns:p14="http://schemas.microsoft.com/office/powerpoint/2010/main" val="1204543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Cumhurbaşkanı seçimi, Cumhurbaşkanının görev süresinin dolmasından önceki altmış gün içinde; makamın herhangi bir sebeple boşalması halinde ise boşalmayı takip eden altmış gün içinde tamamlanır.</a:t>
            </a:r>
          </a:p>
          <a:p>
            <a:r>
              <a:rPr lang="tr-TR" dirty="0"/>
              <a:t>Genel oyla yapılacak seçimde, geçerli oyların salt çoğunluğunu alan aday Cumhurbaşkanı seçilmiş olur. İlk oylamada bu çoğunluk sağlanamazsa, bu oylamayı izleyen ikinci pazar günü ikinci oylama yapılır. Bu oylamaya, ilk oylamada en çok oy almış bulunan iki aday katılır ve geçerli oyların çoğunluğunu alan aday Cumhurbaşkanı seçilmiş olur.</a:t>
            </a:r>
          </a:p>
          <a:p>
            <a:r>
              <a:rPr lang="tr-TR" dirty="0"/>
              <a:t>İkinci oylamaya katılmaya hak kazanan adaylardan birinin ölümü veya seçilme yeterliğini kaybetmesi halinde; ikinci oylama, boşalan adaylığın birinci oylamadaki sıraya göre ikame edilmesi suretiyle yapılır. İkinci oylamaya tek adayın kalması halinde, bu oylama referandum şeklinde yapılır. Aday, geçerli oyların çoğunluğunu aldığı takdirde Cumhurbaşkanı seçilmiş olur.</a:t>
            </a:r>
          </a:p>
          <a:p>
            <a:r>
              <a:rPr lang="tr-TR" dirty="0"/>
              <a:t>Cumhurbaşkanı göreve başlayıncaya kadar görev süresi dolan Cumhurbaşkanının görevi devam eder.</a:t>
            </a:r>
          </a:p>
          <a:p>
            <a:r>
              <a:rPr lang="tr-TR" dirty="0"/>
              <a:t>Cumhurbaşkanlığı seçimine ilişkin </a:t>
            </a:r>
            <a:r>
              <a:rPr lang="tr-TR" dirty="0" err="1"/>
              <a:t>usûl</a:t>
            </a:r>
            <a:r>
              <a:rPr lang="tr-TR" dirty="0"/>
              <a:t> ve esaslar kanunla düzenlenir.</a:t>
            </a:r>
          </a:p>
          <a:p>
            <a:endParaRPr lang="tr-TR" dirty="0"/>
          </a:p>
        </p:txBody>
      </p:sp>
    </p:spTree>
    <p:extLst>
      <p:ext uri="{BB962C8B-B14F-4D97-AF65-F5344CB8AC3E}">
        <p14:creationId xmlns:p14="http://schemas.microsoft.com/office/powerpoint/2010/main" val="2792160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Cumhurbaşkanı, görevine başlarken Türkiye Büyük Millet Meclisi önünde aşağıdaki şekilde </a:t>
            </a:r>
            <a:r>
              <a:rPr lang="tr-TR" dirty="0" err="1"/>
              <a:t>andiçer</a:t>
            </a:r>
            <a:r>
              <a:rPr lang="tr-TR" dirty="0"/>
              <a:t>:</a:t>
            </a:r>
          </a:p>
          <a:p>
            <a:r>
              <a:rPr lang="tr-TR" dirty="0"/>
              <a:t>“Cumhurbaşkanı sıfatıyla, Devletin varlığı ve bağımsızlığını, vatanın ve milletin bölünmez bütünlüğünü, milletin kayıtsız ve şartsız egemenliğini koruyacağıma, Anayasaya, hukukun üstünlüğüne, demokrasiye, Atatürk ilke ve inkılâplarına ve lâik Cumhuriyet ilkesine bağlı kalacağıma, milletin huzur ve refahı, millî dayanışma ve adalet anlayışı içinde herkesin insan haklarından ve temel hürriyetlerinden yararlanması ülküsünden ayrılmayacağıma, Türkiye Cumhuriyetinin şan ve şerefini korumak, yüceltmek ve üzerime aldığım görevi tarafsızlıkla yerine getirmek için bütün gücümle çalışacağıma Büyük Türk Milleti ve tarih huzurunda, namusum ve şerefim üzerine </a:t>
            </a:r>
            <a:r>
              <a:rPr lang="tr-TR" dirty="0" err="1"/>
              <a:t>andiçerim</a:t>
            </a:r>
            <a:r>
              <a:rPr lang="tr-TR" dirty="0"/>
              <a:t>.”</a:t>
            </a:r>
            <a:endParaRPr lang="tr-TR" dirty="0"/>
          </a:p>
        </p:txBody>
      </p:sp>
    </p:spTree>
    <p:extLst>
      <p:ext uri="{BB962C8B-B14F-4D97-AF65-F5344CB8AC3E}">
        <p14:creationId xmlns:p14="http://schemas.microsoft.com/office/powerpoint/2010/main" val="116522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CUMHURBAŞKANININ GÖREVLERİ</a:t>
            </a:r>
            <a:endParaRPr lang="tr-TR" dirty="0"/>
          </a:p>
        </p:txBody>
      </p:sp>
    </p:spTree>
    <p:extLst>
      <p:ext uri="{BB962C8B-B14F-4D97-AF65-F5344CB8AC3E}">
        <p14:creationId xmlns:p14="http://schemas.microsoft.com/office/powerpoint/2010/main" val="3674783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Cumhurbaşkanı Devletin başıdır. Bu sıfatla Türkiye Cumhuriyetini ve Türk Milletinin birliğini temsil eder; Anayasanın uygulanmasını, Devlet organlarının düzenli ve uyumlu çalışmasını gözetir.</a:t>
            </a:r>
          </a:p>
          <a:p>
            <a:r>
              <a:rPr lang="tr-TR" dirty="0"/>
              <a:t>Bu amaçlarla Anayasanın ilgili maddelerinde gösterilen şartlara uyarak yapacağı görev ve kullanacağı yetkiler şunlardır:</a:t>
            </a:r>
          </a:p>
          <a:p>
            <a:r>
              <a:rPr lang="tr-TR" dirty="0"/>
              <a:t>a) Yasama ile ilgili olanlar:</a:t>
            </a:r>
          </a:p>
          <a:p>
            <a:r>
              <a:rPr lang="tr-TR" dirty="0"/>
              <a:t>Gerekli gördüğü takdirde, yasama yılının ilk günü Türkiye Büyük Millet Meclisinde açılış konuşmasını yapmak,</a:t>
            </a:r>
          </a:p>
          <a:p>
            <a:r>
              <a:rPr lang="tr-TR" dirty="0"/>
              <a:t>Türkiye Büyük Millet Meclisini gerektiğinde toplantıya çağırmak,</a:t>
            </a:r>
          </a:p>
          <a:p>
            <a:r>
              <a:rPr lang="tr-TR" dirty="0"/>
              <a:t>Kanunları yayımlamak,</a:t>
            </a:r>
          </a:p>
          <a:p>
            <a:r>
              <a:rPr lang="tr-TR" dirty="0"/>
              <a:t>Kanunları tekrar görüşülmek üzere Türkiye Büyük Millet Meclisine geri göndermek,</a:t>
            </a:r>
          </a:p>
          <a:p>
            <a:r>
              <a:rPr lang="tr-TR" dirty="0"/>
              <a:t/>
            </a:r>
            <a:br>
              <a:rPr lang="tr-TR" dirty="0"/>
            </a:br>
            <a:endParaRPr lang="tr-TR" dirty="0"/>
          </a:p>
        </p:txBody>
      </p:sp>
    </p:spTree>
    <p:extLst>
      <p:ext uri="{BB962C8B-B14F-4D97-AF65-F5344CB8AC3E}">
        <p14:creationId xmlns:p14="http://schemas.microsoft.com/office/powerpoint/2010/main" val="3755100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Anayasa değişikliklerine ilişkin kanunları gerekli gördüğü takdirde halkoyuna sunmak,</a:t>
            </a:r>
          </a:p>
          <a:p>
            <a:r>
              <a:rPr lang="tr-TR" dirty="0"/>
              <a:t>Kanunların, kanun hükmündeki kararnamelerin, Türkiye Büyük Millet Meclisi İçtüzüğünün, tümünün veya belirli hükümlerinin Anayasaya şekil veya esas bakımından aykırı oldukları gerekçesi ile Anayasa Mahkemesinde iptal davası açmak,</a:t>
            </a:r>
          </a:p>
          <a:p>
            <a:r>
              <a:rPr lang="tr-TR" dirty="0"/>
              <a:t>Türkiye Büyük Millet Meclisi seçimlerinin yenilenmesine karar vermek,</a:t>
            </a:r>
          </a:p>
          <a:p>
            <a:r>
              <a:rPr lang="tr-TR" dirty="0"/>
              <a:t>b) Yürütme alanına ilişkin olanlar:</a:t>
            </a:r>
          </a:p>
          <a:p>
            <a:r>
              <a:rPr lang="tr-TR" dirty="0"/>
              <a:t>Başbakanı atamak ve istifasını kabul etmek,</a:t>
            </a:r>
          </a:p>
          <a:p>
            <a:r>
              <a:rPr lang="tr-TR" dirty="0"/>
              <a:t>Başbakanın teklifi üzerine bakanları atamak ve görevlerine son vermek,</a:t>
            </a:r>
          </a:p>
          <a:p>
            <a:r>
              <a:rPr lang="tr-TR" dirty="0"/>
              <a:t>Gerekli gördüğü hallerde Bakanlar Kuruluna başkanlık etmek veya Bakanlar Kurulunu başkanlığı altında toplantıya çağırmak,</a:t>
            </a:r>
          </a:p>
          <a:p>
            <a:r>
              <a:rPr lang="tr-TR" dirty="0"/>
              <a:t>Yabancı devletlere Türk Devletinin temsilcilerini göndermek, Türkiye Cumhuriyetine gönderilecek yabancı devlet temsilcilerini kabul etmek,</a:t>
            </a:r>
          </a:p>
          <a:p>
            <a:r>
              <a:rPr lang="tr-TR" dirty="0"/>
              <a:t>Milletlerarası </a:t>
            </a:r>
            <a:r>
              <a:rPr lang="tr-TR" dirty="0" err="1"/>
              <a:t>andlaşmaları</a:t>
            </a:r>
            <a:r>
              <a:rPr lang="tr-TR" dirty="0"/>
              <a:t> onaylamak ve yayımlamak,</a:t>
            </a:r>
          </a:p>
          <a:p>
            <a:r>
              <a:rPr lang="tr-TR" dirty="0"/>
              <a:t>Türkiye Büyük Millet Meclisi adına Türk Silahlı Kuvvetlerinin Başkomutanlığını temsil etmek,</a:t>
            </a:r>
          </a:p>
          <a:p>
            <a:r>
              <a:rPr lang="tr-TR" dirty="0"/>
              <a:t>Türk Silahlı Kuvvetlerinin kullanılmasına karar vermek,</a:t>
            </a:r>
          </a:p>
          <a:p>
            <a:endParaRPr lang="tr-TR" dirty="0"/>
          </a:p>
        </p:txBody>
      </p:sp>
    </p:spTree>
    <p:extLst>
      <p:ext uri="{BB962C8B-B14F-4D97-AF65-F5344CB8AC3E}">
        <p14:creationId xmlns:p14="http://schemas.microsoft.com/office/powerpoint/2010/main" val="3939248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Genelkurmay Başkanını atamak,</a:t>
            </a:r>
          </a:p>
          <a:p>
            <a:r>
              <a:rPr lang="tr-TR" dirty="0"/>
              <a:t>Millî Güvenlik Kurulunu toplantıya çağırmak,</a:t>
            </a:r>
          </a:p>
          <a:p>
            <a:r>
              <a:rPr lang="tr-TR" dirty="0"/>
              <a:t>Millî Güvenlik Kuruluna Başkanlık etmek,</a:t>
            </a:r>
          </a:p>
          <a:p>
            <a:r>
              <a:rPr lang="tr-TR" dirty="0"/>
              <a:t>Başkanlığında toplanan Bakanlar Kurulu kararıyla sıkıyönetim veya olağanüstü hal ilân etmek ve kanun hükmünde kararname çıkarmak,</a:t>
            </a:r>
          </a:p>
          <a:p>
            <a:r>
              <a:rPr lang="tr-TR" dirty="0"/>
              <a:t>Kararnameleri imzalamak,</a:t>
            </a:r>
          </a:p>
          <a:p>
            <a:r>
              <a:rPr lang="tr-TR" dirty="0"/>
              <a:t>Sürekli hastalık, sakatlık ve kocama sebebi ile belirli kişilerin cezalarını hafifletmek veya kaldırmak,</a:t>
            </a:r>
          </a:p>
          <a:p>
            <a:r>
              <a:rPr lang="tr-TR" dirty="0"/>
              <a:t>Devlet Denetleme Kurulunun üyelerini ve Başkanını atamak,</a:t>
            </a:r>
          </a:p>
          <a:p>
            <a:r>
              <a:rPr lang="tr-TR" dirty="0"/>
              <a:t>Devlet Denetleme Kuruluna inceleme, araştırma ve denetleme yaptırtmak,</a:t>
            </a:r>
          </a:p>
          <a:p>
            <a:r>
              <a:rPr lang="tr-TR" dirty="0"/>
              <a:t>Yükseköğretim Kurulu üyelerini seçmek,</a:t>
            </a:r>
          </a:p>
          <a:p>
            <a:r>
              <a:rPr lang="tr-TR" dirty="0"/>
              <a:t>Üniversite rektörlerini seçmek,</a:t>
            </a:r>
          </a:p>
          <a:p>
            <a:endParaRPr lang="tr-TR" dirty="0"/>
          </a:p>
        </p:txBody>
      </p:sp>
    </p:spTree>
    <p:extLst>
      <p:ext uri="{BB962C8B-B14F-4D97-AF65-F5344CB8AC3E}">
        <p14:creationId xmlns:p14="http://schemas.microsoft.com/office/powerpoint/2010/main" val="4236115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TotalTime>
  <Words>643</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vt:lpstr>
      <vt:lpstr>YÜRÜTME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YÜRÜTME</dc:title>
  <dc:creator>Pelin Atila Yoruk</dc:creator>
  <cp:lastModifiedBy>Pelin Atila Yoruk</cp:lastModifiedBy>
  <cp:revision>1</cp:revision>
  <dcterms:created xsi:type="dcterms:W3CDTF">2018-01-20T01:44:53Z</dcterms:created>
  <dcterms:modified xsi:type="dcterms:W3CDTF">2018-01-20T01:49:41Z</dcterms:modified>
</cp:coreProperties>
</file>