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8" r:id="rId1"/>
  </p:sldMasterIdLst>
  <p:sldIdLst>
    <p:sldId id="259" r:id="rId2"/>
    <p:sldId id="256" r:id="rId3"/>
    <p:sldId id="257" r:id="rId4"/>
    <p:sldId id="258"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3760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7684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0586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2749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0029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5714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4823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9075994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326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2A54C80-263E-416B-A8E0-580EDEADCBDC}" type="datetimeFigureOut">
              <a:rPr lang="en-US" smtClean="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621507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3594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885473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5703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1588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368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2A54C80-263E-416B-A8E0-580EDEADCBDC}" type="datetimeFigureOut">
              <a:rPr lang="en-US" smtClean="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177196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3932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9218919"/>
      </p:ext>
    </p:extLst>
  </p:cSld>
  <p:clrMap bg1="dk1" tx1="lt1" bg2="dk2" tx2="lt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 id="214748377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 Bankanın Tanımı:</a:t>
            </a:r>
            <a:r>
              <a:rPr lang="tr-TR" dirty="0"/>
              <a:t> Banka, mevduat kabul eden, bu mevduatı en verimli şekilde çeşitli kredi işlemlerinde kullanmak amacını güden veya faaliyetlerinin esas konusu düzenli bir şekilde kredi almak ya da kredi vermek olan ekonomik bir kuruluştur. </a:t>
            </a:r>
          </a:p>
        </p:txBody>
      </p:sp>
    </p:spTree>
    <p:extLst>
      <p:ext uri="{BB962C8B-B14F-4D97-AF65-F5344CB8AC3E}">
        <p14:creationId xmlns:p14="http://schemas.microsoft.com/office/powerpoint/2010/main" val="3391580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Banka kelimesi İtalyanca </a:t>
            </a:r>
            <a:r>
              <a:rPr lang="tr-TR" dirty="0" smtClean="0"/>
              <a:t/>
            </a:r>
            <a:br>
              <a:rPr lang="tr-TR" dirty="0" smtClean="0"/>
            </a:br>
            <a:r>
              <a:rPr lang="tr-TR" dirty="0"/>
              <a:t/>
            </a:r>
            <a:br>
              <a:rPr lang="tr-TR" dirty="0"/>
            </a:br>
            <a:r>
              <a:rPr lang="tr-TR" dirty="0" smtClean="0"/>
              <a:t/>
            </a:r>
            <a:br>
              <a:rPr lang="tr-TR" dirty="0" smtClean="0"/>
            </a:br>
            <a:r>
              <a:rPr lang="tr-TR" sz="2800" dirty="0" smtClean="0"/>
              <a:t>banca </a:t>
            </a:r>
            <a:r>
              <a:rPr lang="tr-TR" sz="2800" dirty="0"/>
              <a:t>kelimesinden Türkçeye geçmiştir. Para bozma gişesi, para bozma yeri anlamına gelir.</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743408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BANKACILIK KANUNU</a:t>
            </a:r>
          </a:p>
          <a:p>
            <a:r>
              <a:rPr lang="tr-TR" dirty="0"/>
              <a:t>Bu Kanunun amacı, finansal piyasalarda güven ve istikrarın sağlanmasına, kredi sisteminin etkin bir şekilde çalışmasına, tasarruf sahiplerinin hak ve menfaatlerinin korunmasına ilişkin </a:t>
            </a:r>
            <a:r>
              <a:rPr lang="tr-TR" dirty="0" err="1"/>
              <a:t>usûl</a:t>
            </a:r>
            <a:r>
              <a:rPr lang="tr-TR" dirty="0"/>
              <a:t> ve esasları düzenlemektir.</a:t>
            </a:r>
          </a:p>
        </p:txBody>
      </p:sp>
    </p:spTree>
    <p:extLst>
      <p:ext uri="{BB962C8B-B14F-4D97-AF65-F5344CB8AC3E}">
        <p14:creationId xmlns:p14="http://schemas.microsoft.com/office/powerpoint/2010/main" val="74550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Türkiye'de kurulu mevduat bankaları, katılım bankaları, kalkınma ve yatırım bankaları, yurt dışında kurulu bu nitelikteki kuruluşların Türkiye'deki şubeleri, finansal holding şirketleri, Türkiye Bankalar Birliği, Türkiye Katılım Bankaları Birliği, Bankacılık Düzenleme ve Denetleme Kurumu, Tasarruf Mevduatı Sigorta Fonu ve bunların faaliyetleri bu Kanun hükümlerine tâbidir.</a:t>
            </a:r>
          </a:p>
        </p:txBody>
      </p:sp>
    </p:spTree>
    <p:extLst>
      <p:ext uri="{BB962C8B-B14F-4D97-AF65-F5344CB8AC3E}">
        <p14:creationId xmlns:p14="http://schemas.microsoft.com/office/powerpoint/2010/main" val="418677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Özel kanunlarla kurulmuş olan bankalar hakkında da kanunlarında yer alan hükümler saklı kalmak kaydıyla bu Kanun hükümleri uygulanır.</a:t>
            </a:r>
          </a:p>
        </p:txBody>
      </p:sp>
    </p:spTree>
    <p:extLst>
      <p:ext uri="{BB962C8B-B14F-4D97-AF65-F5344CB8AC3E}">
        <p14:creationId xmlns:p14="http://schemas.microsoft.com/office/powerpoint/2010/main" val="2857466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Bu Kanunun uygulanmasında;</a:t>
            </a:r>
          </a:p>
          <a:p>
            <a:r>
              <a:rPr lang="tr-TR" dirty="0"/>
              <a:t>             İlişkili Bakan: Başbakan veya görevlendireceği Devlet Bakanını,</a:t>
            </a:r>
          </a:p>
          <a:p>
            <a:r>
              <a:rPr lang="tr-TR" dirty="0"/>
              <a:t>             Kurul: Bankacılık Düzenleme ve Denetleme Kurulunu,</a:t>
            </a:r>
          </a:p>
          <a:p>
            <a:r>
              <a:rPr lang="tr-TR" dirty="0"/>
              <a:t>             Kurum: Bankacılık Düzenleme ve Denetleme Kurumunu,</a:t>
            </a:r>
          </a:p>
          <a:p>
            <a:r>
              <a:rPr lang="tr-TR" dirty="0"/>
              <a:t>             Başkan: Bankacılık Düzenleme ve Denetleme Kurulu Başkanını,</a:t>
            </a:r>
          </a:p>
          <a:p>
            <a:r>
              <a:rPr lang="tr-TR" dirty="0"/>
              <a:t>             Merkez Bankası: Türkiye Cumhuriyet Merkez Bankası Anonim Şirketini,</a:t>
            </a:r>
          </a:p>
          <a:p>
            <a:r>
              <a:rPr lang="tr-TR" dirty="0"/>
              <a:t>             Fon: Tasarruf Mevduatı Sigorta Fonunu,</a:t>
            </a:r>
          </a:p>
          <a:p>
            <a:r>
              <a:rPr lang="tr-TR" dirty="0"/>
              <a:t>             Fon Kurulu: Tasarruf Mevduatı Sigorta Fonu Kurulunu,</a:t>
            </a:r>
          </a:p>
          <a:p>
            <a:r>
              <a:rPr lang="tr-TR" dirty="0"/>
              <a:t>             Fon Başkanı: Tasarruf Mevduatı Sigorta Fonu Kurulu Başkanını,</a:t>
            </a:r>
          </a:p>
          <a:p>
            <a:endParaRPr lang="tr-TR" dirty="0"/>
          </a:p>
        </p:txBody>
      </p:sp>
    </p:spTree>
    <p:extLst>
      <p:ext uri="{BB962C8B-B14F-4D97-AF65-F5344CB8AC3E}">
        <p14:creationId xmlns:p14="http://schemas.microsoft.com/office/powerpoint/2010/main" val="3122823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Kredi kuruluşu: Mevduat bankalarını ve katılım bankalarını,</a:t>
            </a:r>
          </a:p>
          <a:p>
            <a:r>
              <a:rPr lang="tr-TR" dirty="0"/>
              <a:t>             Kuruluş birlikleri: Türkiye Bankalar Birliği ve Türkiye Katılım Bankaları Birliğini,</a:t>
            </a:r>
          </a:p>
          <a:p>
            <a:r>
              <a:rPr lang="tr-TR" dirty="0"/>
              <a:t>             Banka: Mevduat bankaları ve katılım bankaları ile kalkınma ve yatırım bankalarını,</a:t>
            </a:r>
          </a:p>
          <a:p>
            <a:endParaRPr lang="tr-TR" dirty="0"/>
          </a:p>
        </p:txBody>
      </p:sp>
    </p:spTree>
    <p:extLst>
      <p:ext uri="{BB962C8B-B14F-4D97-AF65-F5344CB8AC3E}">
        <p14:creationId xmlns:p14="http://schemas.microsoft.com/office/powerpoint/2010/main" val="3866767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TotalTime>
  <Words>111</Words>
  <Application>Microsoft Office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İyon</vt:lpstr>
      <vt:lpstr>PowerPoint Sunusu</vt:lpstr>
      <vt:lpstr>Banka kelimesi İtalyanca    banca kelimesinden Türkçeye geçmiştir. Para bozma gişesi, para bozma yeri anlamına gelir.</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2</cp:revision>
  <dcterms:created xsi:type="dcterms:W3CDTF">2018-01-19T22:06:10Z</dcterms:created>
  <dcterms:modified xsi:type="dcterms:W3CDTF">2018-01-19T22:17:13Z</dcterms:modified>
</cp:coreProperties>
</file>