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11DB7-BC74-40F1-A1BD-30E81C657DEA}" type="datetimeFigureOut">
              <a:rPr lang="tr-TR" smtClean="0"/>
              <a:t>22.02.2020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FEE3BAC0-0EBD-4D88-836B-9201C7AA2CE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421990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11DB7-BC74-40F1-A1BD-30E81C657DEA}" type="datetimeFigureOut">
              <a:rPr lang="tr-TR" smtClean="0"/>
              <a:t>22.02.2020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EE3BAC0-0EBD-4D88-836B-9201C7AA2CE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925773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11DB7-BC74-40F1-A1BD-30E81C657DEA}" type="datetimeFigureOut">
              <a:rPr lang="tr-TR" smtClean="0"/>
              <a:t>22.02.2020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EE3BAC0-0EBD-4D88-836B-9201C7AA2CED}" type="slidenum">
              <a:rPr lang="tr-TR" smtClean="0"/>
              <a:t>‹#›</a:t>
            </a:fld>
            <a:endParaRPr lang="tr-T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191707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11DB7-BC74-40F1-A1BD-30E81C657DEA}" type="datetimeFigureOut">
              <a:rPr lang="tr-TR" smtClean="0"/>
              <a:t>22.02.2020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EE3BAC0-0EBD-4D88-836B-9201C7AA2CE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409332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11DB7-BC74-40F1-A1BD-30E81C657DEA}" type="datetimeFigureOut">
              <a:rPr lang="tr-TR" smtClean="0"/>
              <a:t>22.02.2020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EE3BAC0-0EBD-4D88-836B-9201C7AA2CED}" type="slidenum">
              <a:rPr lang="tr-TR" smtClean="0"/>
              <a:t>‹#›</a:t>
            </a:fld>
            <a:endParaRPr lang="tr-T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692084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11DB7-BC74-40F1-A1BD-30E81C657DEA}" type="datetimeFigureOut">
              <a:rPr lang="tr-TR" smtClean="0"/>
              <a:t>22.02.2020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EE3BAC0-0EBD-4D88-836B-9201C7AA2CE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054324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11DB7-BC74-40F1-A1BD-30E81C657DEA}" type="datetimeFigureOut">
              <a:rPr lang="tr-TR" smtClean="0"/>
              <a:t>22.02.2020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3BAC0-0EBD-4D88-836B-9201C7AA2CE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6222034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11DB7-BC74-40F1-A1BD-30E81C657DEA}" type="datetimeFigureOut">
              <a:rPr lang="tr-TR" smtClean="0"/>
              <a:t>22.02.2020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3BAC0-0EBD-4D88-836B-9201C7AA2CE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013708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11DB7-BC74-40F1-A1BD-30E81C657DEA}" type="datetimeFigureOut">
              <a:rPr lang="tr-TR" smtClean="0"/>
              <a:t>22.02.2020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3BAC0-0EBD-4D88-836B-9201C7AA2CE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770700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11DB7-BC74-40F1-A1BD-30E81C657DEA}" type="datetimeFigureOut">
              <a:rPr lang="tr-TR" smtClean="0"/>
              <a:t>22.02.2020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EE3BAC0-0EBD-4D88-836B-9201C7AA2CE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848173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11DB7-BC74-40F1-A1BD-30E81C657DEA}" type="datetimeFigureOut">
              <a:rPr lang="tr-TR" smtClean="0"/>
              <a:t>22.02.2020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FEE3BAC0-0EBD-4D88-836B-9201C7AA2CE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525433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11DB7-BC74-40F1-A1BD-30E81C657DEA}" type="datetimeFigureOut">
              <a:rPr lang="tr-TR" smtClean="0"/>
              <a:t>22.02.2020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FEE3BAC0-0EBD-4D88-836B-9201C7AA2CE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570296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11DB7-BC74-40F1-A1BD-30E81C657DEA}" type="datetimeFigureOut">
              <a:rPr lang="tr-TR" smtClean="0"/>
              <a:t>22.02.2020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3BAC0-0EBD-4D88-836B-9201C7AA2CE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053515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11DB7-BC74-40F1-A1BD-30E81C657DEA}" type="datetimeFigureOut">
              <a:rPr lang="tr-TR" smtClean="0"/>
              <a:t>22.02.2020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3BAC0-0EBD-4D88-836B-9201C7AA2CE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352607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11DB7-BC74-40F1-A1BD-30E81C657DEA}" type="datetimeFigureOut">
              <a:rPr lang="tr-TR" smtClean="0"/>
              <a:t>22.02.2020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3BAC0-0EBD-4D88-836B-9201C7AA2CE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593734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11DB7-BC74-40F1-A1BD-30E81C657DEA}" type="datetimeFigureOut">
              <a:rPr lang="tr-TR" smtClean="0"/>
              <a:t>22.02.2020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EE3BAC0-0EBD-4D88-836B-9201C7AA2CE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019870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411DB7-BC74-40F1-A1BD-30E81C657DEA}" type="datetimeFigureOut">
              <a:rPr lang="tr-TR" smtClean="0"/>
              <a:t>22.02.2020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FEE3BAC0-0EBD-4D88-836B-9201C7AA2CE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69278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2416629" y="718456"/>
            <a:ext cx="9087983" cy="1186543"/>
          </a:xfrm>
        </p:spPr>
        <p:txBody>
          <a:bodyPr/>
          <a:lstStyle/>
          <a:p>
            <a:pPr eaLnBrk="1" hangingPunct="1"/>
            <a:r>
              <a:rPr lang="tr-TR" altLang="tr-TR" b="1" dirty="0" smtClean="0">
                <a:solidFill>
                  <a:schemeClr val="tx1"/>
                </a:solidFill>
              </a:rPr>
              <a:t>Tek Mal </a:t>
            </a:r>
            <a:r>
              <a:rPr lang="tr-TR" altLang="tr-TR" b="1" dirty="0" smtClean="0">
                <a:solidFill>
                  <a:schemeClr val="tx1"/>
                </a:solidFill>
              </a:rPr>
              <a:t>Üretimi</a:t>
            </a:r>
            <a:endParaRPr lang="en-US" altLang="tr-TR" b="1" dirty="0" smtClean="0">
              <a:solidFill>
                <a:schemeClr val="tx1"/>
              </a:solidFill>
            </a:endParaRPr>
          </a:p>
        </p:txBody>
      </p:sp>
      <p:sp>
        <p:nvSpPr>
          <p:cNvPr id="48131" name="Rectangle 3"/>
          <p:cNvSpPr>
            <a:spLocks noGrp="1" noChangeArrowheads="1"/>
          </p:cNvSpPr>
          <p:nvPr>
            <p:ph idx="1"/>
          </p:nvPr>
        </p:nvSpPr>
        <p:spPr>
          <a:xfrm>
            <a:off x="2142309" y="1904999"/>
            <a:ext cx="9362303" cy="4006223"/>
          </a:xfrm>
        </p:spPr>
        <p:txBody>
          <a:bodyPr/>
          <a:lstStyle/>
          <a:p>
            <a:pPr eaLnBrk="1" hangingPunct="1"/>
            <a:r>
              <a:rPr lang="tr-TR" altLang="tr-TR" dirty="0" smtClean="0"/>
              <a:t>Üretim tek mamuldür.</a:t>
            </a:r>
            <a:endParaRPr lang="tr-TR" altLang="tr-TR" dirty="0" smtClean="0"/>
          </a:p>
          <a:p>
            <a:pPr eaLnBrk="1" hangingPunct="1"/>
            <a:r>
              <a:rPr lang="tr-TR" altLang="tr-TR" dirty="0" smtClean="0"/>
              <a:t>Üretim </a:t>
            </a:r>
            <a:r>
              <a:rPr lang="tr-TR" altLang="tr-TR" dirty="0" smtClean="0"/>
              <a:t>işlemi tekrarlanmayacak şeklinde olmalıdır.</a:t>
            </a:r>
            <a:endParaRPr lang="tr-TR" altLang="tr-TR" dirty="0" smtClean="0"/>
          </a:p>
          <a:p>
            <a:pPr eaLnBrk="1" hangingPunct="1"/>
            <a:r>
              <a:rPr lang="tr-TR" altLang="tr-TR" dirty="0" smtClean="0"/>
              <a:t>Üretilen her mamul bir </a:t>
            </a:r>
            <a:r>
              <a:rPr lang="tr-TR" altLang="tr-TR" dirty="0" smtClean="0"/>
              <a:t>önceki mamul üretimden </a:t>
            </a:r>
            <a:r>
              <a:rPr lang="tr-TR" altLang="tr-TR" dirty="0" smtClean="0"/>
              <a:t>farklı </a:t>
            </a:r>
            <a:r>
              <a:rPr lang="tr-TR" altLang="tr-TR" dirty="0" smtClean="0"/>
              <a:t>olur.</a:t>
            </a:r>
            <a:endParaRPr lang="tr-TR" altLang="tr-TR" dirty="0" smtClean="0"/>
          </a:p>
          <a:p>
            <a:pPr eaLnBrk="1" hangingPunct="1"/>
            <a:r>
              <a:rPr lang="tr-TR" altLang="tr-TR" dirty="0" smtClean="0"/>
              <a:t>Sipariş üzerine </a:t>
            </a:r>
            <a:r>
              <a:rPr lang="tr-TR" altLang="tr-TR" dirty="0" smtClean="0"/>
              <a:t>üretilir.</a:t>
            </a:r>
            <a:endParaRPr lang="en-US" altLang="tr-TR" dirty="0" smtClean="0"/>
          </a:p>
        </p:txBody>
      </p:sp>
    </p:spTree>
    <p:extLst>
      <p:ext uri="{BB962C8B-B14F-4D97-AF65-F5344CB8AC3E}">
        <p14:creationId xmlns:p14="http://schemas.microsoft.com/office/powerpoint/2010/main" val="17261662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 b="1" dirty="0" smtClean="0">
                <a:solidFill>
                  <a:schemeClr val="tx1"/>
                </a:solidFill>
              </a:rPr>
              <a:t>Seri Üretim</a:t>
            </a:r>
            <a:endParaRPr lang="en-US" altLang="tr-TR" b="1" dirty="0" smtClean="0">
              <a:solidFill>
                <a:schemeClr val="tx1"/>
              </a:solidFill>
            </a:endParaRPr>
          </a:p>
        </p:txBody>
      </p:sp>
      <p:sp>
        <p:nvSpPr>
          <p:cNvPr id="49155" name="Rectangle 3"/>
          <p:cNvSpPr>
            <a:spLocks noGrp="1" noChangeArrowheads="1"/>
          </p:cNvSpPr>
          <p:nvPr>
            <p:ph idx="1"/>
          </p:nvPr>
        </p:nvSpPr>
        <p:spPr>
          <a:xfrm>
            <a:off x="2076994" y="1698171"/>
            <a:ext cx="9427618" cy="4213051"/>
          </a:xfrm>
        </p:spPr>
        <p:txBody>
          <a:bodyPr/>
          <a:lstStyle/>
          <a:p>
            <a:pPr eaLnBrk="1" hangingPunct="1"/>
            <a:r>
              <a:rPr lang="tr-TR" altLang="tr-TR" dirty="0" smtClean="0"/>
              <a:t>Mamul bir seriyi oluşturacak </a:t>
            </a:r>
            <a:r>
              <a:rPr lang="tr-TR" altLang="tr-TR" dirty="0" smtClean="0"/>
              <a:t>kadar </a:t>
            </a:r>
            <a:r>
              <a:rPr lang="tr-TR" altLang="tr-TR" dirty="0" smtClean="0"/>
              <a:t>yapılır</a:t>
            </a:r>
          </a:p>
          <a:p>
            <a:pPr eaLnBrk="1" hangingPunct="1"/>
            <a:r>
              <a:rPr lang="tr-TR" altLang="tr-TR" dirty="0" smtClean="0"/>
              <a:t>Seri </a:t>
            </a:r>
            <a:r>
              <a:rPr lang="tr-TR" altLang="tr-TR" dirty="0" smtClean="0"/>
              <a:t>bittiği zaman </a:t>
            </a:r>
            <a:r>
              <a:rPr lang="tr-TR" altLang="tr-TR" dirty="0" smtClean="0"/>
              <a:t>yeni seriye </a:t>
            </a:r>
            <a:r>
              <a:rPr lang="tr-TR" altLang="tr-TR" dirty="0" smtClean="0"/>
              <a:t>geçilir ve üretim devam eder.</a:t>
            </a:r>
            <a:endParaRPr lang="tr-TR" altLang="tr-TR" dirty="0" smtClean="0"/>
          </a:p>
          <a:p>
            <a:pPr eaLnBrk="1" hangingPunct="1"/>
            <a:r>
              <a:rPr lang="tr-TR" altLang="tr-TR" dirty="0" smtClean="0"/>
              <a:t>Seride </a:t>
            </a:r>
            <a:r>
              <a:rPr lang="tr-TR" altLang="tr-TR" dirty="0" smtClean="0"/>
              <a:t>birbiriyle </a:t>
            </a:r>
            <a:r>
              <a:rPr lang="tr-TR" altLang="tr-TR" dirty="0" smtClean="0"/>
              <a:t>aynı </a:t>
            </a:r>
            <a:r>
              <a:rPr lang="tr-TR" altLang="tr-TR" dirty="0" smtClean="0"/>
              <a:t>miktarda </a:t>
            </a:r>
            <a:r>
              <a:rPr lang="tr-TR" altLang="tr-TR" dirty="0" smtClean="0"/>
              <a:t>üretim yapılır</a:t>
            </a:r>
          </a:p>
          <a:p>
            <a:pPr eaLnBrk="1" hangingPunct="1"/>
            <a:r>
              <a:rPr lang="tr-TR" altLang="tr-TR" dirty="0" smtClean="0"/>
              <a:t>Sipariş üzerine </a:t>
            </a:r>
            <a:r>
              <a:rPr lang="tr-TR" altLang="tr-TR" dirty="0" smtClean="0"/>
              <a:t>veya </a:t>
            </a:r>
            <a:r>
              <a:rPr lang="tr-TR" altLang="tr-TR" dirty="0" smtClean="0"/>
              <a:t>bilinmeyen müşteriler için üretim gerçekleşir</a:t>
            </a:r>
            <a:endParaRPr lang="en-US" altLang="tr-TR" dirty="0" smtClean="0"/>
          </a:p>
        </p:txBody>
      </p:sp>
    </p:spTree>
    <p:extLst>
      <p:ext uri="{BB962C8B-B14F-4D97-AF65-F5344CB8AC3E}">
        <p14:creationId xmlns:p14="http://schemas.microsoft.com/office/powerpoint/2010/main" val="20829677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 b="1" dirty="0" smtClean="0">
                <a:solidFill>
                  <a:schemeClr val="tx1"/>
                </a:solidFill>
              </a:rPr>
              <a:t>Kitle Üretimi</a:t>
            </a:r>
            <a:endParaRPr lang="en-US" altLang="tr-TR" b="1" dirty="0" smtClean="0">
              <a:solidFill>
                <a:schemeClr val="tx1"/>
              </a:solidFill>
            </a:endParaRPr>
          </a:p>
        </p:txBody>
      </p:sp>
      <p:sp>
        <p:nvSpPr>
          <p:cNvPr id="50179" name="Rectangle 3"/>
          <p:cNvSpPr>
            <a:spLocks noGrp="1" noChangeArrowheads="1"/>
          </p:cNvSpPr>
          <p:nvPr>
            <p:ph idx="1"/>
          </p:nvPr>
        </p:nvSpPr>
        <p:spPr>
          <a:xfrm>
            <a:off x="2194560" y="1789611"/>
            <a:ext cx="9310052" cy="4121611"/>
          </a:xfrm>
        </p:spPr>
        <p:txBody>
          <a:bodyPr/>
          <a:lstStyle/>
          <a:p>
            <a:pPr eaLnBrk="1" hangingPunct="1"/>
            <a:r>
              <a:rPr lang="tr-TR" altLang="tr-TR" dirty="0" smtClean="0"/>
              <a:t>Üretim </a:t>
            </a:r>
            <a:r>
              <a:rPr lang="tr-TR" altLang="tr-TR" dirty="0" smtClean="0"/>
              <a:t>süreklidir.</a:t>
            </a:r>
            <a:endParaRPr lang="tr-TR" altLang="tr-TR" dirty="0" smtClean="0"/>
          </a:p>
          <a:p>
            <a:pPr eaLnBrk="1" hangingPunct="1"/>
            <a:r>
              <a:rPr lang="tr-TR" altLang="tr-TR" dirty="0" smtClean="0"/>
              <a:t>Aynı mamulden çok </a:t>
            </a:r>
            <a:r>
              <a:rPr lang="tr-TR" altLang="tr-TR" dirty="0" smtClean="0"/>
              <a:t>sayıda </a:t>
            </a:r>
            <a:r>
              <a:rPr lang="tr-TR" altLang="tr-TR" dirty="0" smtClean="0"/>
              <a:t>üretilir</a:t>
            </a:r>
          </a:p>
          <a:p>
            <a:pPr eaLnBrk="1" hangingPunct="1"/>
            <a:r>
              <a:rPr lang="tr-TR" altLang="tr-TR" dirty="0" smtClean="0"/>
              <a:t>Birbirleriyle </a:t>
            </a:r>
            <a:r>
              <a:rPr lang="tr-TR" altLang="tr-TR" dirty="0" smtClean="0"/>
              <a:t>aynı olan mamuller </a:t>
            </a:r>
            <a:r>
              <a:rPr lang="tr-TR" altLang="tr-TR" dirty="0" smtClean="0"/>
              <a:t>üretilir.</a:t>
            </a:r>
            <a:endParaRPr lang="tr-TR" altLang="tr-TR" dirty="0" smtClean="0"/>
          </a:p>
          <a:p>
            <a:pPr eaLnBrk="1" hangingPunct="1"/>
            <a:r>
              <a:rPr lang="tr-TR" altLang="tr-TR" dirty="0" smtClean="0"/>
              <a:t>İmalat öncesi </a:t>
            </a:r>
            <a:r>
              <a:rPr lang="tr-TR" altLang="tr-TR" dirty="0" smtClean="0"/>
              <a:t>hazırlıklar </a:t>
            </a:r>
            <a:r>
              <a:rPr lang="tr-TR" altLang="tr-TR" dirty="0" smtClean="0"/>
              <a:t>fazladır </a:t>
            </a:r>
            <a:endParaRPr lang="tr-TR" altLang="tr-TR" dirty="0" smtClean="0"/>
          </a:p>
          <a:p>
            <a:pPr eaLnBrk="1" hangingPunct="1"/>
            <a:r>
              <a:rPr lang="tr-TR" altLang="tr-TR" dirty="0" smtClean="0"/>
              <a:t>Maliyet yüksektir.</a:t>
            </a:r>
            <a:endParaRPr lang="en-US" altLang="tr-TR" dirty="0" smtClean="0"/>
          </a:p>
        </p:txBody>
      </p:sp>
    </p:spTree>
    <p:extLst>
      <p:ext uri="{BB962C8B-B14F-4D97-AF65-F5344CB8AC3E}">
        <p14:creationId xmlns:p14="http://schemas.microsoft.com/office/powerpoint/2010/main" val="19626106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 b="1" dirty="0" smtClean="0">
                <a:solidFill>
                  <a:schemeClr val="tx1"/>
                </a:solidFill>
              </a:rPr>
              <a:t>Atölye Sistemi</a:t>
            </a:r>
            <a:endParaRPr lang="en-US" altLang="tr-TR" b="1" dirty="0" smtClean="0">
              <a:solidFill>
                <a:schemeClr val="tx1"/>
              </a:solidFill>
            </a:endParaRPr>
          </a:p>
        </p:txBody>
      </p:sp>
      <p:sp>
        <p:nvSpPr>
          <p:cNvPr id="51203" name="Rectangle 3"/>
          <p:cNvSpPr>
            <a:spLocks noGrp="1" noChangeArrowheads="1"/>
          </p:cNvSpPr>
          <p:nvPr>
            <p:ph idx="1"/>
          </p:nvPr>
        </p:nvSpPr>
        <p:spPr>
          <a:xfrm>
            <a:off x="2364377" y="1763486"/>
            <a:ext cx="9140235" cy="4147736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tr-TR" altLang="tr-TR" dirty="0" smtClean="0"/>
              <a:t>Aynı tür makinalar aynı </a:t>
            </a:r>
            <a:r>
              <a:rPr lang="tr-TR" altLang="tr-TR" dirty="0" smtClean="0"/>
              <a:t>yerdedir.</a:t>
            </a:r>
          </a:p>
          <a:p>
            <a:pPr eaLnBrk="1" hangingPunct="1">
              <a:lnSpc>
                <a:spcPct val="90000"/>
              </a:lnSpc>
            </a:pPr>
            <a:r>
              <a:rPr lang="tr-TR" altLang="tr-TR" dirty="0" smtClean="0"/>
              <a:t>Her </a:t>
            </a:r>
            <a:r>
              <a:rPr lang="tr-TR" altLang="tr-TR" dirty="0" smtClean="0"/>
              <a:t>mamulün üretiminde izlenen </a:t>
            </a:r>
            <a:r>
              <a:rPr lang="tr-TR" altLang="tr-TR" dirty="0" smtClean="0"/>
              <a:t>yol farklılık gösterir.</a:t>
            </a:r>
            <a:endParaRPr lang="tr-TR" altLang="tr-TR" dirty="0" smtClean="0"/>
          </a:p>
          <a:p>
            <a:pPr eaLnBrk="1" hangingPunct="1">
              <a:lnSpc>
                <a:spcPct val="90000"/>
              </a:lnSpc>
            </a:pPr>
            <a:r>
              <a:rPr lang="tr-TR" altLang="tr-TR" dirty="0" smtClean="0"/>
              <a:t>Üretim değişen koşullara göre </a:t>
            </a:r>
            <a:r>
              <a:rPr lang="tr-TR" altLang="tr-TR" dirty="0" smtClean="0"/>
              <a:t>yapılır.</a:t>
            </a:r>
            <a:endParaRPr lang="tr-TR" altLang="tr-TR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tr-TR" dirty="0" smtClean="0"/>
          </a:p>
        </p:txBody>
      </p:sp>
    </p:spTree>
    <p:extLst>
      <p:ext uri="{BB962C8B-B14F-4D97-AF65-F5344CB8AC3E}">
        <p14:creationId xmlns:p14="http://schemas.microsoft.com/office/powerpoint/2010/main" val="40281638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 b="1" dirty="0" smtClean="0">
                <a:solidFill>
                  <a:schemeClr val="tx1"/>
                </a:solidFill>
              </a:rPr>
              <a:t>Akıcı Sistem</a:t>
            </a:r>
            <a:endParaRPr lang="en-US" altLang="tr-TR" b="1" dirty="0" smtClean="0">
              <a:solidFill>
                <a:schemeClr val="tx1"/>
              </a:solidFill>
            </a:endParaRPr>
          </a:p>
        </p:txBody>
      </p:sp>
      <p:sp>
        <p:nvSpPr>
          <p:cNvPr id="52227" name="Rectangle 3"/>
          <p:cNvSpPr>
            <a:spLocks noGrp="1" noChangeArrowheads="1"/>
          </p:cNvSpPr>
          <p:nvPr>
            <p:ph idx="1"/>
          </p:nvPr>
        </p:nvSpPr>
        <p:spPr>
          <a:xfrm>
            <a:off x="1985554" y="1632857"/>
            <a:ext cx="9519058" cy="4278365"/>
          </a:xfrm>
        </p:spPr>
        <p:txBody>
          <a:bodyPr/>
          <a:lstStyle/>
          <a:p>
            <a:pPr eaLnBrk="1" hangingPunct="1"/>
            <a:r>
              <a:rPr lang="tr-TR" altLang="tr-TR" dirty="0" smtClean="0"/>
              <a:t>Üretimde kullanılacak </a:t>
            </a:r>
            <a:r>
              <a:rPr lang="tr-TR" altLang="tr-TR" dirty="0" smtClean="0"/>
              <a:t>mallar, fabrikaya girişinden  mamul haline dönüşüne kadar belirli yollar izlenir.</a:t>
            </a:r>
            <a:endParaRPr lang="tr-TR" altLang="tr-TR" dirty="0" smtClean="0"/>
          </a:p>
          <a:p>
            <a:pPr eaLnBrk="1" hangingPunct="1"/>
            <a:r>
              <a:rPr lang="tr-TR" altLang="tr-TR" dirty="0" smtClean="0"/>
              <a:t>Makineler mal </a:t>
            </a:r>
            <a:r>
              <a:rPr lang="tr-TR" altLang="tr-TR" dirty="0" smtClean="0"/>
              <a:t>yada</a:t>
            </a:r>
            <a:r>
              <a:rPr lang="tr-TR" altLang="tr-TR" dirty="0" smtClean="0"/>
              <a:t> </a:t>
            </a:r>
            <a:r>
              <a:rPr lang="tr-TR" altLang="tr-TR" dirty="0" smtClean="0"/>
              <a:t>parçaların izleyeceği </a:t>
            </a:r>
            <a:r>
              <a:rPr lang="tr-TR" altLang="tr-TR" dirty="0" smtClean="0"/>
              <a:t>bir hat </a:t>
            </a:r>
            <a:r>
              <a:rPr lang="tr-TR" altLang="tr-TR" dirty="0" smtClean="0"/>
              <a:t>üzerine </a:t>
            </a:r>
            <a:r>
              <a:rPr lang="tr-TR" altLang="tr-TR" dirty="0" smtClean="0"/>
              <a:t>yerleştirilir.</a:t>
            </a:r>
            <a:endParaRPr lang="tr-TR" altLang="tr-TR" dirty="0" smtClean="0"/>
          </a:p>
          <a:p>
            <a:pPr eaLnBrk="1" hangingPunct="1"/>
            <a:r>
              <a:rPr lang="tr-TR" altLang="tr-TR" dirty="0" smtClean="0"/>
              <a:t>Mal veya parçalar </a:t>
            </a:r>
            <a:r>
              <a:rPr lang="tr-TR" altLang="tr-TR" dirty="0" smtClean="0"/>
              <a:t>belirli bir </a:t>
            </a:r>
            <a:r>
              <a:rPr lang="tr-TR" altLang="tr-TR" dirty="0" smtClean="0"/>
              <a:t>yöne doğru, düzenli ve sürekli bir </a:t>
            </a:r>
            <a:r>
              <a:rPr lang="tr-TR" altLang="tr-TR" dirty="0" smtClean="0"/>
              <a:t>akış </a:t>
            </a:r>
            <a:r>
              <a:rPr lang="tr-TR" altLang="tr-TR" dirty="0" smtClean="0"/>
              <a:t>şeklinde </a:t>
            </a:r>
            <a:r>
              <a:rPr lang="tr-TR" altLang="tr-TR" dirty="0" smtClean="0"/>
              <a:t>hareket </a:t>
            </a:r>
            <a:r>
              <a:rPr lang="tr-TR" altLang="tr-TR" dirty="0" smtClean="0"/>
              <a:t>ederler.</a:t>
            </a:r>
            <a:endParaRPr lang="en-US" altLang="tr-TR" dirty="0" smtClean="0"/>
          </a:p>
        </p:txBody>
      </p:sp>
    </p:spTree>
    <p:extLst>
      <p:ext uri="{BB962C8B-B14F-4D97-AF65-F5344CB8AC3E}">
        <p14:creationId xmlns:p14="http://schemas.microsoft.com/office/powerpoint/2010/main" val="16460990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 dirty="0" smtClean="0">
                <a:solidFill>
                  <a:schemeClr val="tx1"/>
                </a:solidFill>
              </a:rPr>
              <a:t>Grup Sistemi</a:t>
            </a:r>
            <a:endParaRPr lang="en-US" altLang="tr-TR" dirty="0" smtClean="0">
              <a:solidFill>
                <a:schemeClr val="tx1"/>
              </a:solidFill>
            </a:endParaRPr>
          </a:p>
        </p:txBody>
      </p:sp>
      <p:sp>
        <p:nvSpPr>
          <p:cNvPr id="53251" name="Rectangle 3"/>
          <p:cNvSpPr>
            <a:spLocks noGrp="1" noChangeArrowheads="1"/>
          </p:cNvSpPr>
          <p:nvPr>
            <p:ph idx="1"/>
          </p:nvPr>
        </p:nvSpPr>
        <p:spPr>
          <a:xfrm>
            <a:off x="2011680" y="1763486"/>
            <a:ext cx="9492932" cy="4147736"/>
          </a:xfrm>
        </p:spPr>
        <p:txBody>
          <a:bodyPr/>
          <a:lstStyle/>
          <a:p>
            <a:pPr eaLnBrk="1" hangingPunct="1"/>
            <a:r>
              <a:rPr lang="tr-TR" altLang="tr-TR" dirty="0" smtClean="0"/>
              <a:t>Atölyelerin </a:t>
            </a:r>
            <a:r>
              <a:rPr lang="tr-TR" altLang="tr-TR" dirty="0"/>
              <a:t>ve Akıcı </a:t>
            </a:r>
            <a:r>
              <a:rPr lang="tr-TR" altLang="tr-TR" dirty="0" smtClean="0"/>
              <a:t>sistemlerinin bir karmasıdır.</a:t>
            </a:r>
            <a:endParaRPr lang="tr-TR" altLang="tr-TR" dirty="0"/>
          </a:p>
          <a:p>
            <a:pPr eaLnBrk="1" hangingPunct="1"/>
            <a:r>
              <a:rPr lang="tr-TR" altLang="tr-TR" dirty="0" smtClean="0"/>
              <a:t>Yine belirli </a:t>
            </a:r>
            <a:r>
              <a:rPr lang="tr-TR" altLang="tr-TR" dirty="0"/>
              <a:t>makinalar belirli yerlerde </a:t>
            </a:r>
            <a:r>
              <a:rPr lang="tr-TR" altLang="tr-TR" dirty="0" smtClean="0"/>
              <a:t>toplanır.</a:t>
            </a:r>
            <a:endParaRPr lang="tr-TR" altLang="tr-TR" dirty="0"/>
          </a:p>
          <a:p>
            <a:pPr eaLnBrk="1" hangingPunct="1"/>
            <a:r>
              <a:rPr lang="tr-TR" altLang="tr-TR" dirty="0"/>
              <a:t>Ancak makinalar belirli mamul </a:t>
            </a:r>
            <a:r>
              <a:rPr lang="tr-TR" altLang="tr-TR" dirty="0" smtClean="0"/>
              <a:t>yada parçayı üretirken belirli bir </a:t>
            </a:r>
            <a:r>
              <a:rPr lang="tr-TR" altLang="tr-TR" dirty="0"/>
              <a:t>şekilde </a:t>
            </a:r>
            <a:r>
              <a:rPr lang="tr-TR" altLang="tr-TR" dirty="0" smtClean="0"/>
              <a:t>yerleştirilir.</a:t>
            </a:r>
            <a:endParaRPr lang="en-US" altLang="tr-TR" dirty="0"/>
          </a:p>
        </p:txBody>
      </p:sp>
    </p:spTree>
    <p:extLst>
      <p:ext uri="{BB962C8B-B14F-4D97-AF65-F5344CB8AC3E}">
        <p14:creationId xmlns:p14="http://schemas.microsoft.com/office/powerpoint/2010/main" val="16027939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 dirty="0" smtClean="0">
                <a:solidFill>
                  <a:schemeClr val="tx1"/>
                </a:solidFill>
              </a:rPr>
              <a:t>İmal Yerinde Üretim</a:t>
            </a:r>
            <a:endParaRPr lang="en-US" altLang="tr-TR" dirty="0" smtClean="0">
              <a:solidFill>
                <a:schemeClr val="tx1"/>
              </a:solidFill>
            </a:endParaRPr>
          </a:p>
        </p:txBody>
      </p:sp>
      <p:sp>
        <p:nvSpPr>
          <p:cNvPr id="54275" name="Rectangle 3"/>
          <p:cNvSpPr>
            <a:spLocks noGrp="1" noChangeArrowheads="1"/>
          </p:cNvSpPr>
          <p:nvPr>
            <p:ph idx="1"/>
          </p:nvPr>
        </p:nvSpPr>
        <p:spPr>
          <a:xfrm>
            <a:off x="1881051" y="1750423"/>
            <a:ext cx="9623561" cy="4160799"/>
          </a:xfrm>
        </p:spPr>
        <p:txBody>
          <a:bodyPr/>
          <a:lstStyle/>
          <a:p>
            <a:pPr eaLnBrk="1" hangingPunct="1"/>
            <a:r>
              <a:rPr lang="tr-TR" altLang="tr-TR" dirty="0" smtClean="0"/>
              <a:t>Mamulün </a:t>
            </a:r>
            <a:r>
              <a:rPr lang="tr-TR" altLang="tr-TR" dirty="0" smtClean="0"/>
              <a:t>hareketliliği söz konusu </a:t>
            </a:r>
            <a:r>
              <a:rPr lang="tr-TR" altLang="tr-TR" dirty="0" smtClean="0"/>
              <a:t>değildir.</a:t>
            </a:r>
            <a:endParaRPr lang="tr-TR" altLang="tr-TR" dirty="0" smtClean="0"/>
          </a:p>
          <a:p>
            <a:pPr eaLnBrk="1" hangingPunct="1"/>
            <a:r>
              <a:rPr lang="tr-TR" altLang="tr-TR" dirty="0" smtClean="0"/>
              <a:t>Üretim mamulün bulunacağı yerde gerçekleştirilir</a:t>
            </a:r>
          </a:p>
          <a:p>
            <a:pPr eaLnBrk="1" hangingPunct="1">
              <a:buFontTx/>
              <a:buNone/>
            </a:pPr>
            <a:endParaRPr lang="en-US" altLang="tr-TR" dirty="0" smtClean="0"/>
          </a:p>
        </p:txBody>
      </p:sp>
    </p:spTree>
    <p:extLst>
      <p:ext uri="{BB962C8B-B14F-4D97-AF65-F5344CB8AC3E}">
        <p14:creationId xmlns:p14="http://schemas.microsoft.com/office/powerpoint/2010/main" val="28614095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 dirty="0" smtClean="0">
                <a:solidFill>
                  <a:schemeClr val="tx1"/>
                </a:solidFill>
              </a:rPr>
              <a:t>Hareket Halinde Üretim</a:t>
            </a:r>
            <a:endParaRPr lang="en-US" altLang="tr-TR" dirty="0" smtClean="0">
              <a:solidFill>
                <a:schemeClr val="tx1"/>
              </a:solidFill>
            </a:endParaRPr>
          </a:p>
        </p:txBody>
      </p:sp>
      <p:sp>
        <p:nvSpPr>
          <p:cNvPr id="55299" name="Rectangle 3"/>
          <p:cNvSpPr>
            <a:spLocks noGrp="1" noChangeArrowheads="1"/>
          </p:cNvSpPr>
          <p:nvPr>
            <p:ph idx="1"/>
          </p:nvPr>
        </p:nvSpPr>
        <p:spPr>
          <a:xfrm>
            <a:off x="2194560" y="1905000"/>
            <a:ext cx="9310052" cy="4006222"/>
          </a:xfrm>
        </p:spPr>
        <p:txBody>
          <a:bodyPr/>
          <a:lstStyle/>
          <a:p>
            <a:pPr eaLnBrk="1" hangingPunct="1"/>
            <a:r>
              <a:rPr lang="tr-TR" altLang="tr-TR" dirty="0" smtClean="0"/>
              <a:t>Mamul işletme içinde hareket </a:t>
            </a:r>
            <a:r>
              <a:rPr lang="tr-TR" altLang="tr-TR" dirty="0" smtClean="0"/>
              <a:t>halindedir.</a:t>
            </a:r>
            <a:endParaRPr lang="tr-TR" altLang="tr-TR" dirty="0" smtClean="0"/>
          </a:p>
          <a:p>
            <a:pPr eaLnBrk="1" hangingPunct="1"/>
            <a:r>
              <a:rPr lang="tr-TR" altLang="tr-TR" dirty="0" smtClean="0"/>
              <a:t>Üretim süresince </a:t>
            </a:r>
            <a:r>
              <a:rPr lang="tr-TR" altLang="tr-TR" dirty="0" smtClean="0"/>
              <a:t>mamulün, makineler </a:t>
            </a:r>
            <a:r>
              <a:rPr lang="tr-TR" altLang="tr-TR" dirty="0" smtClean="0"/>
              <a:t>ve </a:t>
            </a:r>
            <a:r>
              <a:rPr lang="tr-TR" altLang="tr-TR" smtClean="0"/>
              <a:t>işçilerle birlikte doğru </a:t>
            </a:r>
            <a:r>
              <a:rPr lang="tr-TR" altLang="tr-TR" smtClean="0"/>
              <a:t>hareketliliği </a:t>
            </a:r>
            <a:r>
              <a:rPr lang="tr-TR" altLang="tr-TR" smtClean="0"/>
              <a:t>sağlanır.</a:t>
            </a:r>
            <a:endParaRPr lang="tr-TR" altLang="tr-TR" dirty="0" smtClean="0"/>
          </a:p>
          <a:p>
            <a:pPr eaLnBrk="1" hangingPunct="1">
              <a:buFontTx/>
              <a:buNone/>
            </a:pPr>
            <a:endParaRPr lang="en-US" altLang="tr-TR" dirty="0" smtClean="0"/>
          </a:p>
        </p:txBody>
      </p:sp>
    </p:spTree>
    <p:extLst>
      <p:ext uri="{BB962C8B-B14F-4D97-AF65-F5344CB8AC3E}">
        <p14:creationId xmlns:p14="http://schemas.microsoft.com/office/powerpoint/2010/main" val="1517598447"/>
      </p:ext>
    </p:extLst>
  </p:cSld>
  <p:clrMapOvr>
    <a:masterClrMapping/>
  </p:clrMapOvr>
</p:sld>
</file>

<file path=ppt/theme/theme1.xml><?xml version="1.0" encoding="utf-8"?>
<a:theme xmlns:a="http://schemas.openxmlformats.org/drawingml/2006/main" name="Duman">
  <a:themeElements>
    <a:clrScheme name="Duman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Duma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uma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22</TotalTime>
  <Words>211</Words>
  <Application>Microsoft Office PowerPoint</Application>
  <PresentationFormat>Geniş ekran</PresentationFormat>
  <Paragraphs>34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2" baseType="lpstr">
      <vt:lpstr>Arial</vt:lpstr>
      <vt:lpstr>Century Gothic</vt:lpstr>
      <vt:lpstr>Wingdings 3</vt:lpstr>
      <vt:lpstr>Duman</vt:lpstr>
      <vt:lpstr>Tek Mal Üretimi</vt:lpstr>
      <vt:lpstr>Seri Üretim</vt:lpstr>
      <vt:lpstr>Kitle Üretimi</vt:lpstr>
      <vt:lpstr>Atölye Sistemi</vt:lpstr>
      <vt:lpstr>Akıcı Sistem</vt:lpstr>
      <vt:lpstr>Grup Sistemi</vt:lpstr>
      <vt:lpstr>İmal Yerinde Üretim</vt:lpstr>
      <vt:lpstr>Hareket Halinde Üretim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User</dc:creator>
  <cp:lastModifiedBy>User</cp:lastModifiedBy>
  <cp:revision>7</cp:revision>
  <dcterms:created xsi:type="dcterms:W3CDTF">2020-02-22T14:31:07Z</dcterms:created>
  <dcterms:modified xsi:type="dcterms:W3CDTF">2020-02-22T16:12:01Z</dcterms:modified>
</cp:coreProperties>
</file>