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4" r:id="rId4"/>
    <p:sldId id="1085" r:id="rId5"/>
    <p:sldId id="1086" r:id="rId6"/>
    <p:sldId id="1087" r:id="rId7"/>
    <p:sldId id="1088" r:id="rId8"/>
    <p:sldId id="1089" r:id="rId9"/>
    <p:sldId id="1090" r:id="rId10"/>
    <p:sldId id="1091" r:id="rId11"/>
    <p:sldId id="1083"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70633" y="2329152"/>
            <a:ext cx="6717927" cy="2534174"/>
          </a:xfrm>
        </p:spPr>
        <p:txBody>
          <a:bodyPr anchor="t">
            <a:normAutofit/>
          </a:bodyPr>
          <a:lstStyle/>
          <a:p>
            <a:pPr lvl="1" algn="ctr">
              <a:spcBef>
                <a:spcPct val="20000"/>
              </a:spcBef>
              <a:buClr>
                <a:schemeClr val="accent1"/>
              </a:buClr>
            </a:pPr>
            <a:r>
              <a:rPr lang="tr-TR" sz="2400" dirty="0"/>
              <a:t>Kıyaslama (Benchmarking), Modern ve Zamana Duyarlı Gayrimenkul İşletme Yönetimi</a:t>
            </a:r>
            <a:endParaRPr lang="en-US" sz="4950" dirty="0"/>
          </a:p>
        </p:txBody>
      </p:sp>
    </p:spTree>
    <p:extLst>
      <p:ext uri="{BB962C8B-B14F-4D97-AF65-F5344CB8AC3E}">
        <p14:creationId xmlns:p14="http://schemas.microsoft.com/office/powerpoint/2010/main" val="3917288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KIYASLAMA (BENCHMARKING)</a:t>
            </a:r>
            <a:endParaRPr lang="en-US" sz="1500" b="1" dirty="0"/>
          </a:p>
        </p:txBody>
      </p:sp>
      <p:sp>
        <p:nvSpPr>
          <p:cNvPr id="3" name="Dikdörtgen 2"/>
          <p:cNvSpPr/>
          <p:nvPr/>
        </p:nvSpPr>
        <p:spPr>
          <a:xfrm>
            <a:off x="782857" y="2019764"/>
            <a:ext cx="7237658" cy="2862322"/>
          </a:xfrm>
          <a:prstGeom prst="rect">
            <a:avLst/>
          </a:prstGeom>
        </p:spPr>
        <p:txBody>
          <a:bodyPr wrap="square">
            <a:spAutoFit/>
          </a:bodyPr>
          <a:lstStyle/>
          <a:p>
            <a:pPr marL="257175" indent="-257175" algn="just" fontAlgn="base">
              <a:buFont typeface="Wingdings" panose="020B0604020202020204" pitchFamily="2" charset="2"/>
              <a:buChar char="§"/>
            </a:pPr>
            <a:r>
              <a:rPr lang="tr-TR" sz="1500" b="1" dirty="0"/>
              <a:t>Kıyaslama (Benchmarking):</a:t>
            </a:r>
            <a:r>
              <a:rPr lang="tr-TR" sz="1500" dirty="0"/>
              <a:t> Uygulamaların ve sonuçlarının kıyaslanması olarak bilinen bu teknik de, “Tesis Yönetimi” hizmetleri sektöründe yaygın olarak kullanılmaktadır. Bu tekniğin daha etkin ve ekonomik hizmet üretilebilmesi açısından oldukça önemli bir yeri vardır.</a:t>
            </a:r>
          </a:p>
          <a:p>
            <a:pPr marL="257175" indent="-257175" algn="just" fontAlgn="base">
              <a:buFont typeface="Wingdings" panose="020B0604020202020204" pitchFamily="2" charset="2"/>
              <a:buChar char="§"/>
            </a:pPr>
            <a:endParaRPr lang="tr-TR" sz="1500" dirty="0"/>
          </a:p>
          <a:p>
            <a:pPr marL="257175" indent="-257175" algn="just" fontAlgn="base">
              <a:buFont typeface="Wingdings" panose="020B0604020202020204" pitchFamily="2" charset="2"/>
              <a:buChar char="§"/>
            </a:pPr>
            <a:r>
              <a:rPr lang="tr-TR" sz="1500" dirty="0"/>
              <a:t>Çeşitli kanallardan elde edilen en iyi uygulama sonuçlarına ilişkin bilgiler referans alınarak yapılan karşılaştırmalar sonucunda performans değerlemesi yapmak ve gelişme sağlamaya yönelik çalışmalara hız kazandırmak mümkün olabilmektedir.</a:t>
            </a:r>
          </a:p>
          <a:p>
            <a:pPr marL="257175" indent="-257175" algn="just" fontAlgn="base">
              <a:buFont typeface="Wingdings" panose="020B0604020202020204" pitchFamily="2" charset="2"/>
              <a:buChar char="§"/>
            </a:pPr>
            <a:endParaRPr lang="tr-TR" sz="1500" dirty="0"/>
          </a:p>
          <a:p>
            <a:pPr marL="257175" indent="-257175" algn="just" fontAlgn="base">
              <a:buFont typeface="Wingdings" panose="020B0604020202020204" pitchFamily="2" charset="2"/>
              <a:buChar char="§"/>
            </a:pPr>
            <a:r>
              <a:rPr lang="tr-TR" sz="1500" dirty="0"/>
              <a:t>Amerika Birleşik Devletlerinde “Tesis Yönetimi” alanındaki faaliyet sonuçlarını ve kuzey Amerika uygulamalarını bir rapor halinde yayınlayan BOMA, İREM, IFMA gibi kuruluşlar sayesinde, “Tesis Yönetimi” alanında dünya genelinde kıyaslama yapılabilmektedir</a:t>
            </a:r>
            <a:r>
              <a:rPr lang="en-US" sz="1500" dirty="0"/>
              <a:t>.</a:t>
            </a:r>
          </a:p>
        </p:txBody>
      </p:sp>
    </p:spTree>
    <p:extLst>
      <p:ext uri="{BB962C8B-B14F-4D97-AF65-F5344CB8AC3E}">
        <p14:creationId xmlns:p14="http://schemas.microsoft.com/office/powerpoint/2010/main" val="1729905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KIYASLAMA (BENCHMARKING)</a:t>
            </a:r>
            <a:endParaRPr lang="en-US" sz="1500" b="1" dirty="0"/>
          </a:p>
        </p:txBody>
      </p:sp>
      <p:sp>
        <p:nvSpPr>
          <p:cNvPr id="3" name="Dikdörtgen 2"/>
          <p:cNvSpPr/>
          <p:nvPr/>
        </p:nvSpPr>
        <p:spPr>
          <a:xfrm>
            <a:off x="782857" y="1587858"/>
            <a:ext cx="7237658" cy="3093154"/>
          </a:xfrm>
          <a:prstGeom prst="rect">
            <a:avLst/>
          </a:prstGeom>
        </p:spPr>
        <p:txBody>
          <a:bodyPr wrap="square">
            <a:spAutoFit/>
          </a:bodyPr>
          <a:lstStyle/>
          <a:p>
            <a:pPr marL="257175" indent="-257175" algn="just">
              <a:buFont typeface="Wingdings" panose="020B0604020202020204" pitchFamily="2" charset="2"/>
              <a:buChar char="§"/>
            </a:pPr>
            <a:r>
              <a:rPr lang="tr-TR" sz="1500" dirty="0"/>
              <a:t>Aktiflerinin performansını geliştirmek için kıyaslamayı bir teknik olarak kullanan yöneticiler muhtemelen daha düşük yönetim harcamaları ile geliri artıracaklar ve sermayeyi daha etkili kılacaklardır. Bu kıyaslamalar, kazancı pozitif olarak etkileyen yönetsel performansın gelişmesi yolunda açık bir odak noktası oluşturmada yardımcı olacaktır. Tüm bu faktörler yatırımcılar için pozitif etki yaratarak yatırımların geri dönüşünü iyileştirecektir.</a:t>
            </a:r>
          </a:p>
          <a:p>
            <a:pPr marL="257175" indent="-257175" algn="just">
              <a:buFont typeface="Wingdings" panose="020B0604020202020204" pitchFamily="2" charset="2"/>
              <a:buChar char="§"/>
            </a:pPr>
            <a:endParaRPr lang="tr-TR" sz="1500" dirty="0"/>
          </a:p>
          <a:p>
            <a:pPr marL="257175" indent="-257175" algn="just">
              <a:buFont typeface="Wingdings" panose="020B0604020202020204" pitchFamily="2" charset="2"/>
              <a:buChar char="§"/>
            </a:pPr>
            <a:r>
              <a:rPr lang="tr-TR" sz="1500" dirty="0"/>
              <a:t>Örnek alınacak “referans </a:t>
            </a:r>
            <a:r>
              <a:rPr lang="tr-TR" sz="1500" dirty="0" err="1"/>
              <a:t>noktası”nın</a:t>
            </a:r>
            <a:r>
              <a:rPr lang="tr-TR" sz="1500" dirty="0"/>
              <a:t> belirlemesi anlamına gelen benchmarking, ‘bir işletmenin rekabet gücünü yükseltmek için, başarılı performansa sahip başka işletmelerin, iş yapma tekniklerini incelemesi, kendi teknikleri ile kıyaslaması ve bu kıyaslamadan elde ettiği bilgileri kendi işletmesinde uygulaması’ anlamına geliyor.</a:t>
            </a:r>
          </a:p>
          <a:p>
            <a:pPr marL="257175" indent="-257175" algn="just">
              <a:buFont typeface="Wingdings" panose="020B0604020202020204" pitchFamily="2" charset="2"/>
              <a:buChar char="§"/>
            </a:pPr>
            <a:endParaRPr lang="tr-TR" sz="1500" dirty="0"/>
          </a:p>
          <a:p>
            <a:pPr algn="just"/>
            <a:r>
              <a:rPr lang="tr-TR" sz="1500" dirty="0"/>
              <a:t>Kaynak: </a:t>
            </a:r>
            <a:r>
              <a:rPr lang="tr-TR" altLang="tr-TR" sz="1500" dirty="0"/>
              <a:t>BENCHMARKING, Arş. Gör. Pelin ALCAN, </a:t>
            </a:r>
            <a:r>
              <a:rPr lang="tr-TR" sz="1500" dirty="0"/>
              <a:t>Yıldız Teknik Üniversitesi</a:t>
            </a:r>
          </a:p>
        </p:txBody>
      </p:sp>
    </p:spTree>
    <p:extLst>
      <p:ext uri="{BB962C8B-B14F-4D97-AF65-F5344CB8AC3E}">
        <p14:creationId xmlns:p14="http://schemas.microsoft.com/office/powerpoint/2010/main" val="401053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KIYASLAMA (BENCHMARKING)</a:t>
            </a:r>
            <a:endParaRPr lang="en-US" sz="1500" b="1" dirty="0"/>
          </a:p>
        </p:txBody>
      </p:sp>
      <p:sp>
        <p:nvSpPr>
          <p:cNvPr id="3" name="Dikdörtgen 2"/>
          <p:cNvSpPr/>
          <p:nvPr/>
        </p:nvSpPr>
        <p:spPr>
          <a:xfrm>
            <a:off x="851437" y="1611187"/>
            <a:ext cx="7237658" cy="3554819"/>
          </a:xfrm>
          <a:prstGeom prst="rect">
            <a:avLst/>
          </a:prstGeom>
        </p:spPr>
        <p:txBody>
          <a:bodyPr wrap="square">
            <a:spAutoFit/>
          </a:bodyPr>
          <a:lstStyle/>
          <a:p>
            <a:pPr marL="257175" indent="-257175" algn="just" fontAlgn="base">
              <a:buFont typeface="Wingdings" panose="020B0604020202020204" pitchFamily="2" charset="2"/>
              <a:buChar char="§"/>
            </a:pPr>
            <a:r>
              <a:rPr lang="tr-TR" sz="1500" dirty="0"/>
              <a:t>Benchmarking, bir kuruluşun performansının özelliklerinin karşılaştırmasına, farklılıkları tanımlanmasına, alternatif yaklaşımların araştırılmasına ve iyileştirme fırsatlarının değerlendirilmesine, değişimi uygulamak ve sonuçların izlemesine olanak sağlayan çok aşamalı bir süreçtir. </a:t>
            </a:r>
          </a:p>
          <a:p>
            <a:pPr marL="257175" indent="-257175" algn="just" fontAlgn="base">
              <a:buFont typeface="Wingdings" panose="020B0604020202020204" pitchFamily="2" charset="2"/>
              <a:buChar char="§"/>
            </a:pPr>
            <a:endParaRPr lang="tr-TR" sz="1500" dirty="0"/>
          </a:p>
          <a:p>
            <a:pPr marL="257175" indent="-257175" algn="just" fontAlgn="base">
              <a:buFont typeface="Wingdings" panose="020B0604020202020204" pitchFamily="2" charset="2"/>
              <a:buChar char="§"/>
            </a:pPr>
            <a:r>
              <a:rPr lang="tr-TR" sz="1500" dirty="0"/>
              <a:t>Tesis yönetimi alanında, karşılaştırılabilir performans matrisleri, işletme maliyetlerini, alan kullanımlarını, operasyon ve bakım faaliyetlerini, hamleleri ve personeli içerebilir.</a:t>
            </a:r>
          </a:p>
          <a:p>
            <a:pPr marL="257175" indent="-257175" algn="just" fontAlgn="base">
              <a:buFont typeface="Wingdings" panose="020B0604020202020204" pitchFamily="2" charset="2"/>
              <a:buChar char="§"/>
            </a:pPr>
            <a:endParaRPr lang="tr-TR" sz="1500" dirty="0"/>
          </a:p>
          <a:p>
            <a:pPr marL="257175" indent="-257175" algn="just" fontAlgn="base">
              <a:buFont typeface="Wingdings" panose="020B0604020202020204" pitchFamily="2" charset="2"/>
              <a:buChar char="§"/>
            </a:pPr>
            <a:r>
              <a:rPr lang="tr-TR" sz="1500" dirty="0"/>
              <a:t>İşletme yönetiminde tesis yönetiminin stratejik rolünde </a:t>
            </a:r>
            <a:r>
              <a:rPr lang="tr-TR" sz="1500" dirty="0" err="1"/>
              <a:t>RICS’in</a:t>
            </a:r>
            <a:r>
              <a:rPr lang="tr-TR" sz="1500" dirty="0"/>
              <a:t> yayınladığı RICS kılavuz notunun 1. baskısında tesis yönetim döngüsü beş alana ayrılır. Bunlar; strateji, kaynak, </a:t>
            </a:r>
            <a:r>
              <a:rPr lang="tr-TR" sz="1500" dirty="0" err="1"/>
              <a:t>operasyonel</a:t>
            </a:r>
            <a:r>
              <a:rPr lang="tr-TR" sz="1500" dirty="0"/>
              <a:t> işlemler, gözden geçirmek, ve sürekli gelişim ve değişim yönetimi olarak sıralanır.</a:t>
            </a:r>
          </a:p>
          <a:p>
            <a:pPr marL="257175" indent="-257175" algn="just" fontAlgn="base">
              <a:buFont typeface="Wingdings" panose="020B0604020202020204" pitchFamily="2" charset="2"/>
              <a:buChar char="§"/>
            </a:pPr>
            <a:endParaRPr lang="tr-TR" sz="1500" dirty="0"/>
          </a:p>
          <a:p>
            <a:pPr algn="just" fontAlgn="base"/>
            <a:r>
              <a:rPr lang="tr-TR" sz="1500" dirty="0"/>
              <a:t>Kaynak: </a:t>
            </a:r>
            <a:r>
              <a:rPr lang="tr-TR" sz="1500" dirty="0" err="1"/>
              <a:t>Facility</a:t>
            </a:r>
            <a:r>
              <a:rPr lang="tr-TR" sz="1500" dirty="0"/>
              <a:t> Management benchmarking, </a:t>
            </a:r>
            <a:r>
              <a:rPr lang="tr-TR" sz="1500" dirty="0" err="1"/>
              <a:t>Lívia</a:t>
            </a:r>
            <a:r>
              <a:rPr lang="tr-TR" sz="1500" dirty="0"/>
              <a:t>, </a:t>
            </a:r>
            <a:r>
              <a:rPr lang="tr-TR" sz="1500" dirty="0" err="1"/>
              <a:t>Róka-Madarász</a:t>
            </a:r>
            <a:r>
              <a:rPr lang="tr-TR" sz="1500" dirty="0"/>
              <a:t>, </a:t>
            </a:r>
            <a:r>
              <a:rPr lang="en-US" sz="1500" dirty="0"/>
              <a:t>8th International Conference on Management, Enterprise and Benchmarking</a:t>
            </a:r>
            <a:r>
              <a:rPr lang="tr-TR" sz="1500" dirty="0"/>
              <a:t>, 2010.</a:t>
            </a:r>
          </a:p>
        </p:txBody>
      </p:sp>
    </p:spTree>
    <p:extLst>
      <p:ext uri="{BB962C8B-B14F-4D97-AF65-F5344CB8AC3E}">
        <p14:creationId xmlns:p14="http://schemas.microsoft.com/office/powerpoint/2010/main" val="2431812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GAYRİMENKUL İŞLETME YÖNETİMİ</a:t>
            </a:r>
            <a:endParaRPr lang="en-US" sz="1500" b="1" dirty="0"/>
          </a:p>
        </p:txBody>
      </p:sp>
      <p:sp>
        <p:nvSpPr>
          <p:cNvPr id="3" name="Dikdörtgen 2"/>
          <p:cNvSpPr/>
          <p:nvPr/>
        </p:nvSpPr>
        <p:spPr>
          <a:xfrm>
            <a:off x="782857" y="1832625"/>
            <a:ext cx="7237658" cy="2169825"/>
          </a:xfrm>
          <a:prstGeom prst="rect">
            <a:avLst/>
          </a:prstGeom>
        </p:spPr>
        <p:txBody>
          <a:bodyPr wrap="square">
            <a:spAutoFit/>
          </a:bodyPr>
          <a:lstStyle/>
          <a:p>
            <a:pPr marL="257175" indent="-257175" algn="just">
              <a:buFont typeface="Wingdings" panose="020B0604020202020204" pitchFamily="2" charset="2"/>
              <a:buChar char="§"/>
            </a:pPr>
            <a:r>
              <a:rPr lang="tr-TR" sz="1500" dirty="0"/>
              <a:t>Gayrimenkul işletme yönetiminde taşınmaz varlığının en etkin ve verimli kullanımı ile en yüksek getiriyi sağlayabilecek kararların verilmesi beklenmektedir. Kaynakların kısıtlı olması nedeni ile işletme yönetiminde karar vericiler; likidite, enformasyon, sermaye, süre, bilgi birikimi, altyapı, yasal kısıtlar, ruhsat veya izin alma işlemleri gibi birçok kısıtlılık altında karar vermek zorundadır. Belirtilen kısıtlılık durumu; farklı alanlardaki alternatiflerin analizi, karşılaştırılması, geleceğe dönük doğru tahminlerin yapılması ve risk yönetim stratejilerinin geliştirilmesini zorunlu kılmaktadır.</a:t>
            </a:r>
          </a:p>
          <a:p>
            <a:pPr marL="257175" indent="-257175" algn="just">
              <a:buFont typeface="Wingdings" panose="020B0604020202020204" pitchFamily="2" charset="2"/>
              <a:buChar char="§"/>
            </a:pPr>
            <a:endParaRPr lang="tr-TR" sz="1500" dirty="0"/>
          </a:p>
          <a:p>
            <a:r>
              <a:rPr lang="tr-TR" sz="1500" dirty="0"/>
              <a:t>Kaynak: Gayrimenkul Değerleme Esasları, Harun </a:t>
            </a:r>
            <a:r>
              <a:rPr lang="tr-TR" sz="1500" dirty="0" err="1"/>
              <a:t>Tanrıvermiş</a:t>
            </a:r>
            <a:r>
              <a:rPr lang="tr-TR" sz="1500" dirty="0"/>
              <a:t>, 2016</a:t>
            </a:r>
          </a:p>
        </p:txBody>
      </p:sp>
    </p:spTree>
    <p:extLst>
      <p:ext uri="{BB962C8B-B14F-4D97-AF65-F5344CB8AC3E}">
        <p14:creationId xmlns:p14="http://schemas.microsoft.com/office/powerpoint/2010/main" val="1939737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GAYRİMENKUL İŞLETME YÖNETİMİ</a:t>
            </a:r>
            <a:endParaRPr lang="en-US" sz="1500" b="1" dirty="0"/>
          </a:p>
        </p:txBody>
      </p:sp>
      <p:sp>
        <p:nvSpPr>
          <p:cNvPr id="3" name="Dikdörtgen 2"/>
          <p:cNvSpPr/>
          <p:nvPr/>
        </p:nvSpPr>
        <p:spPr>
          <a:xfrm>
            <a:off x="782857" y="1844621"/>
            <a:ext cx="7237658" cy="3647152"/>
          </a:xfrm>
          <a:prstGeom prst="rect">
            <a:avLst/>
          </a:prstGeom>
        </p:spPr>
        <p:txBody>
          <a:bodyPr wrap="square">
            <a:spAutoFit/>
          </a:bodyPr>
          <a:lstStyle/>
          <a:p>
            <a:pPr marL="257175" indent="-257175" algn="just">
              <a:lnSpc>
                <a:spcPct val="120000"/>
              </a:lnSpc>
              <a:buFont typeface="Wingdings" panose="020B0604020202020204" pitchFamily="2" charset="2"/>
              <a:buChar char="§"/>
            </a:pPr>
            <a:r>
              <a:rPr lang="tr-TR" altLang="tr-TR" sz="1500" dirty="0"/>
              <a:t>İşletme analizini yaparken gerekli olan bilgilerin kaynağı genellikle işletme içi kaynaklardır. Öncelikle işletmenin son üç yıllık  Bilançosu, Gelir Tablosu, Nakit Akım Tablosu ve Yönetim Kurulu Faaliyet Raporları işletmenin finansal durumunun belirlenmesi için gereklidir. </a:t>
            </a:r>
          </a:p>
          <a:p>
            <a:pPr marL="257175" indent="-257175" algn="just">
              <a:lnSpc>
                <a:spcPct val="120000"/>
              </a:lnSpc>
              <a:buFont typeface="Wingdings" panose="020B0604020202020204" pitchFamily="2" charset="2"/>
              <a:buChar char="§"/>
            </a:pPr>
            <a:endParaRPr lang="tr-TR" altLang="tr-TR" sz="1500" dirty="0"/>
          </a:p>
          <a:p>
            <a:pPr marL="257175" indent="-257175" algn="just">
              <a:lnSpc>
                <a:spcPct val="120000"/>
              </a:lnSpc>
              <a:buFont typeface="Wingdings" panose="020B0604020202020204" pitchFamily="2" charset="2"/>
              <a:buChar char="§"/>
            </a:pPr>
            <a:r>
              <a:rPr lang="tr-TR" altLang="tr-TR" sz="1500" dirty="0"/>
              <a:t>Ayrıca işletme içinde de departman ve bölüm raporları, bölüm bütçeleri, iç denetim raporları aracılığıyla veya  bölüm ve departman ilgilileri ile yapılan görüşmeler yoluyla  bilgi toplanabilmektedir.</a:t>
            </a:r>
          </a:p>
          <a:p>
            <a:pPr algn="just">
              <a:lnSpc>
                <a:spcPct val="120000"/>
              </a:lnSpc>
            </a:pPr>
            <a:r>
              <a:rPr lang="tr-TR" altLang="tr-TR" sz="1500" dirty="0"/>
              <a:t> </a:t>
            </a:r>
          </a:p>
          <a:p>
            <a:pPr marL="257175" indent="-257175" algn="just">
              <a:lnSpc>
                <a:spcPct val="120000"/>
              </a:lnSpc>
              <a:buFont typeface="Wingdings" panose="020B0604020202020204" pitchFamily="2" charset="2"/>
              <a:buChar char="§"/>
            </a:pPr>
            <a:r>
              <a:rPr lang="tr-TR" altLang="tr-TR" sz="1500" dirty="0"/>
              <a:t>İşletme analizinde işletmenin varlık ve yetenekleri ile faaliyetlerindeki sonuçlar, rakiplere göre kıyaslanarak yapılmakta, üstünlük ve zayıflıklar belirlenmeye çalışılmaktadır.</a:t>
            </a:r>
          </a:p>
          <a:p>
            <a:r>
              <a:rPr lang="tr-TR" sz="1500" dirty="0"/>
              <a:t>Kaynak: İşletme  Analizi, </a:t>
            </a:r>
            <a:r>
              <a:rPr lang="de-DE" sz="1500" dirty="0"/>
              <a:t>Hayri </a:t>
            </a:r>
            <a:r>
              <a:rPr lang="de-DE" sz="1500" dirty="0" err="1"/>
              <a:t>Ülgen</a:t>
            </a:r>
            <a:r>
              <a:rPr lang="de-DE" sz="1500" dirty="0"/>
              <a:t>, S. Kadri </a:t>
            </a:r>
            <a:r>
              <a:rPr lang="de-DE" sz="1500" dirty="0" err="1"/>
              <a:t>Mirze</a:t>
            </a:r>
            <a:r>
              <a:rPr lang="tr-TR" sz="1500" dirty="0"/>
              <a:t>, 2004</a:t>
            </a:r>
          </a:p>
        </p:txBody>
      </p:sp>
    </p:spTree>
    <p:extLst>
      <p:ext uri="{BB962C8B-B14F-4D97-AF65-F5344CB8AC3E}">
        <p14:creationId xmlns:p14="http://schemas.microsoft.com/office/powerpoint/2010/main" val="3989177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GAYRİMENKUL İŞLETME YÖNETİMİ</a:t>
            </a:r>
            <a:endParaRPr lang="en-US" sz="1500" b="1" dirty="0"/>
          </a:p>
        </p:txBody>
      </p:sp>
      <p:sp>
        <p:nvSpPr>
          <p:cNvPr id="3" name="Dikdörtgen 2"/>
          <p:cNvSpPr/>
          <p:nvPr/>
        </p:nvSpPr>
        <p:spPr>
          <a:xfrm>
            <a:off x="782857" y="1844621"/>
            <a:ext cx="7237658" cy="2631490"/>
          </a:xfrm>
          <a:prstGeom prst="rect">
            <a:avLst/>
          </a:prstGeom>
        </p:spPr>
        <p:txBody>
          <a:bodyPr wrap="square">
            <a:spAutoFit/>
          </a:bodyPr>
          <a:lstStyle/>
          <a:p>
            <a:pPr marL="257175" indent="-257175" algn="just">
              <a:buFont typeface="Wingdings" panose="020B0604020202020204" pitchFamily="2" charset="2"/>
              <a:buChar char="§"/>
            </a:pPr>
            <a:r>
              <a:rPr lang="tr-TR" sz="1500" dirty="0"/>
              <a:t>Paranın zaman değerini dikkate alan geleneksel proje değerleme yöntemlerinde, genellikle cari faiz ve/veya kârlılık oranları esas alınmakta iken, bazen de yatırımın tamamlanma tarihi itibariyle oluşan öz kaynak-yabancı kaynak oranlarına dayalı ağırlıklı ortalama sermaye maliyeti dikkate alınarak da hesaplama yapılabilmektedir.</a:t>
            </a:r>
          </a:p>
          <a:p>
            <a:pPr marL="257175" indent="-257175" algn="just">
              <a:buFont typeface="Wingdings" panose="020B0604020202020204" pitchFamily="2" charset="2"/>
              <a:buChar char="§"/>
            </a:pPr>
            <a:endParaRPr lang="tr-TR" sz="1500" dirty="0"/>
          </a:p>
          <a:p>
            <a:pPr marL="257175" indent="-257175" algn="just">
              <a:buFont typeface="Wingdings" panose="020B0604020202020204" pitchFamily="2" charset="2"/>
              <a:buChar char="§"/>
            </a:pPr>
            <a:r>
              <a:rPr lang="tr-TR" sz="1500" dirty="0"/>
              <a:t>Bu yöntemde; belirlenen ağırlıklı ortalama sermaye maliyetinin projenin ömrü boyunca hiç değişmeyeceği varsayılarak projenin kabul edilebilirliğine ilişkin değerlendirme yapılmaktadır. Oysa işletmeler de sürekli bir değişim içerisinde olduklarından, </a:t>
            </a:r>
            <a:r>
              <a:rPr lang="tr-TR" sz="1500" dirty="0" err="1"/>
              <a:t>özkaynak</a:t>
            </a:r>
            <a:r>
              <a:rPr lang="tr-TR" sz="1500" dirty="0"/>
              <a:t>-yabancı kaynak yapıları her yıl değişmektedir. En azından yatırım kredileri kullanılarak gerçekleştirilen projelerin işletme dönemlerinde yatırım kredilerinin ödenmesi sonucu yabancı kaynaklar </a:t>
            </a:r>
            <a:r>
              <a:rPr lang="tr-TR" sz="1500" dirty="0" err="1"/>
              <a:t>özkaynağa</a:t>
            </a:r>
            <a:r>
              <a:rPr lang="tr-TR" sz="1500" dirty="0"/>
              <a:t> dönüşmektedirler.</a:t>
            </a:r>
          </a:p>
        </p:txBody>
      </p:sp>
    </p:spTree>
    <p:extLst>
      <p:ext uri="{BB962C8B-B14F-4D97-AF65-F5344CB8AC3E}">
        <p14:creationId xmlns:p14="http://schemas.microsoft.com/office/powerpoint/2010/main" val="2992322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12486</TotalTime>
  <Words>819</Words>
  <Application>Microsoft Office PowerPoint</Application>
  <PresentationFormat>Ekran Gösterisi (4:3)</PresentationFormat>
  <Paragraphs>49</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Century Gothic</vt:lpstr>
      <vt:lpstr>Times New Roman</vt:lpstr>
      <vt:lpstr>Wingdings</vt:lpstr>
      <vt:lpstr>ekonomi</vt:lpstr>
      <vt:lpstr>1_Rics</vt:lpstr>
      <vt:lpstr>h.t.</vt:lpstr>
      <vt:lpstr>PowerPoint Sunusu</vt:lpstr>
      <vt:lpstr>Kıyaslama (Benchmarking), Modern ve Zamana Duyarlı Gayrimenkul İşletme Yönetimi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812</cp:revision>
  <cp:lastPrinted>2016-10-24T07:53:35Z</cp:lastPrinted>
  <dcterms:created xsi:type="dcterms:W3CDTF">2016-09-18T09:35:24Z</dcterms:created>
  <dcterms:modified xsi:type="dcterms:W3CDTF">2020-02-25T07:55:15Z</dcterms:modified>
</cp:coreProperties>
</file>