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Sözleşme sonrası koruma önlemleri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Ayıplı mal veya hizmetlere karşı koruma (devam)</a:t>
            </a:r>
          </a:p>
          <a:p>
            <a:pPr lvl="1"/>
            <a:r>
              <a:rPr lang="tr-TR" dirty="0" smtClean="0"/>
              <a:t>Sözleşmeye aykırı ifa-ayıplı ifa kavramları arasındaki bağlantı</a:t>
            </a:r>
          </a:p>
          <a:p>
            <a:pPr lvl="2"/>
            <a:r>
              <a:rPr lang="tr-TR" dirty="0" smtClean="0"/>
              <a:t>Sözleşmeye aykırı ifa</a:t>
            </a:r>
          </a:p>
          <a:p>
            <a:pPr lvl="2"/>
            <a:r>
              <a:rPr lang="tr-TR" dirty="0" smtClean="0"/>
              <a:t>Tüketim mallarının alım satımı ve bunlara ait garantilerin belirli yönlerine ilişkin yönerge bakımından (1999/44 AT)</a:t>
            </a:r>
          </a:p>
          <a:p>
            <a:pPr lvl="2"/>
            <a:r>
              <a:rPr lang="tr-TR" dirty="0" smtClean="0"/>
              <a:t>Viyana sözleşmesi bakımından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Sözleşmeye aykırı ifanın ayıplı ifa gibi sayılması gereken durumlar</a:t>
            </a:r>
          </a:p>
          <a:p>
            <a:pPr lvl="2"/>
            <a:r>
              <a:rPr lang="tr-TR" dirty="0" smtClean="0"/>
              <a:t>Eksik veya fazla ifa</a:t>
            </a:r>
          </a:p>
          <a:p>
            <a:pPr lvl="2"/>
            <a:r>
              <a:rPr lang="tr-TR" dirty="0" err="1" smtClean="0"/>
              <a:t>Aliud</a:t>
            </a:r>
            <a:r>
              <a:rPr lang="tr-TR" dirty="0" smtClean="0"/>
              <a:t> ifa</a:t>
            </a:r>
          </a:p>
          <a:p>
            <a:pPr lvl="2"/>
            <a:r>
              <a:rPr lang="tr-TR" dirty="0" smtClean="0"/>
              <a:t>Geç ifa ve montaj hataları</a:t>
            </a:r>
          </a:p>
          <a:p>
            <a:pPr lvl="1"/>
            <a:r>
              <a:rPr lang="tr-TR" dirty="0" smtClean="0"/>
              <a:t>Ayıptan sorumluluğun şartları</a:t>
            </a:r>
          </a:p>
          <a:p>
            <a:pPr lvl="2"/>
            <a:r>
              <a:rPr lang="tr-TR" dirty="0" smtClean="0"/>
              <a:t>Maddi şartlar</a:t>
            </a:r>
          </a:p>
          <a:p>
            <a:pPr lvl="3"/>
            <a:r>
              <a:rPr lang="tr-TR" dirty="0" smtClean="0"/>
              <a:t>Mal veya hizmet ifa edilmiş olmalı ve ortada ayıp sayılabilecek bir eksiklik bulunmalıdır.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7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Ayıptan </a:t>
            </a:r>
            <a:r>
              <a:rPr lang="tr-TR" dirty="0"/>
              <a:t>sorumluluğun </a:t>
            </a:r>
            <a:r>
              <a:rPr lang="tr-TR" dirty="0" smtClean="0"/>
              <a:t>şartları (devam)</a:t>
            </a:r>
            <a:endParaRPr lang="tr-TR" dirty="0"/>
          </a:p>
          <a:p>
            <a:pPr lvl="2"/>
            <a:r>
              <a:rPr lang="tr-TR" dirty="0"/>
              <a:t>Maddi </a:t>
            </a:r>
            <a:r>
              <a:rPr lang="tr-TR" dirty="0" smtClean="0"/>
              <a:t>şartlar (devam)</a:t>
            </a:r>
          </a:p>
          <a:p>
            <a:pPr lvl="3"/>
            <a:r>
              <a:rPr lang="tr-TR" dirty="0" smtClean="0"/>
              <a:t>Ayıbın önemli olmasına gerek yoktur.</a:t>
            </a:r>
          </a:p>
          <a:p>
            <a:pPr lvl="3"/>
            <a:r>
              <a:rPr lang="tr-TR" dirty="0" smtClean="0"/>
              <a:t>Hasar ve yararın tüketiciye geçtiği anda ayıbın var olması gerekir.</a:t>
            </a:r>
          </a:p>
          <a:p>
            <a:pPr lvl="3"/>
            <a:r>
              <a:rPr lang="tr-TR" dirty="0" smtClean="0"/>
              <a:t>Tüketicinin, ayıbın varlığın bilmeden veya bilmesinin kendisinden beklenmeyeceği şekilde mal veya hizmeti satın almış olması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43379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/>
              <a:t>Ayıptan sorumluluğun şartları (devam)</a:t>
            </a:r>
          </a:p>
          <a:p>
            <a:pPr lvl="2"/>
            <a:r>
              <a:rPr lang="tr-TR" dirty="0"/>
              <a:t>Maddi şartlar (devam)</a:t>
            </a:r>
          </a:p>
          <a:p>
            <a:pPr lvl="3"/>
            <a:r>
              <a:rPr lang="tr-TR" dirty="0"/>
              <a:t>Sözleşmeye aykırılık, tüketicinin kullanım veya montaj hatasından ileri gelmemelidir.</a:t>
            </a:r>
          </a:p>
          <a:p>
            <a:pPr lvl="3"/>
            <a:r>
              <a:rPr lang="tr-TR" dirty="0"/>
              <a:t>Satıcı veya sağlayıcının, ayıbın varlığını bilmesine gerek yoktur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Sözleşme ile sorumluluğun kaldırılması ya da sınırlandırılması (sorumsuzluk anlaşması yapılması) mümkün değildir. Yapılması durumunda geçersizdir.</a:t>
            </a:r>
          </a:p>
          <a:p>
            <a:pPr lvl="2"/>
            <a:r>
              <a:rPr lang="tr-TR" dirty="0"/>
              <a:t>Tüketici sözleşmelerinde muayene ve ihbar külfetleri gibi şekli şartlar yoktur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386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Satıcının sorumlu olduğu ve olmadığı reklam açıklamaları</a:t>
            </a:r>
          </a:p>
          <a:p>
            <a:pPr lvl="1"/>
            <a:r>
              <a:rPr lang="tr-TR" dirty="0" smtClean="0"/>
              <a:t>Altı ay içerisinde ortaya çıkan ayıplarda tüketici lehine ispat kolaylığı</a:t>
            </a:r>
          </a:p>
          <a:p>
            <a:pPr lvl="1"/>
            <a:r>
              <a:rPr lang="tr-TR" dirty="0" smtClean="0"/>
              <a:t>Ayıplı mallardan dolayı tüketiciye tanınan haklar</a:t>
            </a:r>
          </a:p>
          <a:p>
            <a:pPr lvl="2"/>
            <a:r>
              <a:rPr lang="tr-TR" dirty="0" smtClean="0"/>
              <a:t>Seçimlik haklar</a:t>
            </a:r>
          </a:p>
          <a:p>
            <a:pPr lvl="3"/>
            <a:r>
              <a:rPr lang="tr-TR" dirty="0" smtClean="0"/>
              <a:t>Sözleşmeden dönme ve bedelin iadesi hakkı</a:t>
            </a:r>
          </a:p>
          <a:p>
            <a:pPr lvl="3"/>
            <a:r>
              <a:rPr lang="tr-TR" dirty="0" smtClean="0"/>
              <a:t>satış bedelinin indirilmesini isteme hakkı</a:t>
            </a:r>
          </a:p>
        </p:txBody>
      </p:sp>
    </p:spTree>
    <p:extLst>
      <p:ext uri="{BB962C8B-B14F-4D97-AF65-F5344CB8AC3E}">
        <p14:creationId xmlns:p14="http://schemas.microsoft.com/office/powerpoint/2010/main" val="145946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 smtClean="0"/>
              <a:t>Ayıplı </a:t>
            </a:r>
            <a:r>
              <a:rPr lang="tr-TR" dirty="0"/>
              <a:t>mallardan dolayı tüketiciye tanınan </a:t>
            </a:r>
            <a:r>
              <a:rPr lang="tr-TR" dirty="0" smtClean="0"/>
              <a:t>haklar (</a:t>
            </a:r>
            <a:r>
              <a:rPr lang="tr-TR" dirty="0"/>
              <a:t>devam</a:t>
            </a:r>
            <a:r>
              <a:rPr lang="tr-TR" dirty="0" smtClean="0"/>
              <a:t>)</a:t>
            </a:r>
            <a:endParaRPr lang="tr-TR" dirty="0"/>
          </a:p>
          <a:p>
            <a:pPr lvl="2"/>
            <a:r>
              <a:rPr lang="tr-TR" dirty="0"/>
              <a:t>Seçimlik </a:t>
            </a:r>
            <a:r>
              <a:rPr lang="tr-TR" dirty="0" smtClean="0"/>
              <a:t>haklar </a:t>
            </a:r>
            <a:r>
              <a:rPr lang="tr-TR" dirty="0"/>
              <a:t>(devam)</a:t>
            </a:r>
          </a:p>
          <a:p>
            <a:pPr lvl="3"/>
            <a:r>
              <a:rPr lang="tr-TR" dirty="0"/>
              <a:t>Ayıplı malın ayıpsızıyla değiştirilmesini isteme hakkı</a:t>
            </a:r>
          </a:p>
          <a:p>
            <a:pPr lvl="3"/>
            <a:r>
              <a:rPr lang="tr-TR" dirty="0" smtClean="0"/>
              <a:t>Ayıplı malın ücretsiz onarımını isteme hakkı</a:t>
            </a:r>
          </a:p>
          <a:p>
            <a:pPr lvl="2"/>
            <a:r>
              <a:rPr lang="tr-TR" dirty="0" smtClean="0"/>
              <a:t>Seçimlik hakların sınırlanması veya değiştirilebilmesi</a:t>
            </a:r>
          </a:p>
          <a:p>
            <a:pPr lvl="2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 tüketici sözleşmelerinde bulunan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Ayıplı mal veya hizmetlere karşı koruma (devam)</a:t>
            </a:r>
          </a:p>
          <a:p>
            <a:pPr lvl="1"/>
            <a:r>
              <a:rPr lang="tr-TR" dirty="0"/>
              <a:t>Ayıplı mallardan dolayı tüketiciye tanınan haklar (devam)</a:t>
            </a:r>
          </a:p>
          <a:p>
            <a:pPr lvl="2"/>
            <a:r>
              <a:rPr lang="tr-TR" dirty="0" smtClean="0"/>
              <a:t>Tazminat isteme hakkı</a:t>
            </a:r>
          </a:p>
          <a:p>
            <a:pPr lvl="3"/>
            <a:r>
              <a:rPr lang="tr-TR" dirty="0" smtClean="0"/>
              <a:t>Tazminat hakkının hukuki niteliği</a:t>
            </a:r>
          </a:p>
          <a:p>
            <a:pPr lvl="3"/>
            <a:r>
              <a:rPr lang="tr-TR" dirty="0" smtClean="0"/>
              <a:t>Sözleşmeden dönme hâlinde tazminat isteme hakkı</a:t>
            </a:r>
          </a:p>
          <a:p>
            <a:pPr lvl="3"/>
            <a:r>
              <a:rPr lang="tr-TR" dirty="0" smtClean="0"/>
              <a:t>Sözleşmeden dönme hakkındaki diğer seçimlik haklar nedeniyle tazminat isteme</a:t>
            </a:r>
          </a:p>
          <a:p>
            <a:pPr lvl="3"/>
            <a:r>
              <a:rPr lang="tr-TR" dirty="0" smtClean="0"/>
              <a:t>Seçimlik hakları kullanmaksızın sözleşmeye aykırılık nedeniyle tazminat isteme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56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502</TotalTime>
  <Words>395</Words>
  <Application>Microsoft Office PowerPoint</Application>
  <PresentationFormat>Geniş ekran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Bütün tüketici sözleşmelerinde bulunan koruma önlemleri</vt:lpstr>
      <vt:lpstr>Bütün tüketici sözleşmelerinde bulunan koruma önlemleri</vt:lpstr>
      <vt:lpstr>Bütün tüketici sözleşmelerinde bulunan koruma önlemleri</vt:lpstr>
      <vt:lpstr>Bütün tüketici sözleşmelerinde bulunan koruma önlemleri</vt:lpstr>
      <vt:lpstr>Bütün tüketici sözleşmelerinde bulunan koruma önlemleri</vt:lpstr>
      <vt:lpstr>Bütün tüketici sözleşmelerinde bulunan koruma önlemleri</vt:lpstr>
      <vt:lpstr>Bütün tüketici sözleşmelerinde bulunan koruma önlemleri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29</cp:revision>
  <dcterms:created xsi:type="dcterms:W3CDTF">2020-07-01T13:53:34Z</dcterms:created>
  <dcterms:modified xsi:type="dcterms:W3CDTF">2021-03-24T09:14:15Z</dcterms:modified>
</cp:coreProperties>
</file>