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DD85B7-C25F-4088-9D91-AAE38E08C65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85A3F0-06BD-41B8-9BE8-54D32BC6AFF2}">
      <dgm:prSet phldrT="[Metin]"/>
      <dgm:spPr/>
      <dgm:t>
        <a:bodyPr/>
        <a:lstStyle/>
        <a:p>
          <a:r>
            <a:rPr lang="tr-TR"/>
            <a:t>Logo</a:t>
          </a:r>
        </a:p>
      </dgm:t>
    </dgm:pt>
    <dgm:pt modelId="{C2815E15-4104-4EA2-86D6-B7310B66FC50}" type="parTrans" cxnId="{DC9C5F97-B030-4889-B5C5-6D982B87E728}">
      <dgm:prSet/>
      <dgm:spPr/>
      <dgm:t>
        <a:bodyPr/>
        <a:lstStyle/>
        <a:p>
          <a:endParaRPr lang="tr-TR"/>
        </a:p>
      </dgm:t>
    </dgm:pt>
    <dgm:pt modelId="{B37E3340-507F-48F8-89A2-C87DC510B14B}" type="sibTrans" cxnId="{DC9C5F97-B030-4889-B5C5-6D982B87E728}">
      <dgm:prSet/>
      <dgm:spPr/>
      <dgm:t>
        <a:bodyPr/>
        <a:lstStyle/>
        <a:p>
          <a:endParaRPr lang="tr-TR"/>
        </a:p>
      </dgm:t>
    </dgm:pt>
    <dgm:pt modelId="{A6319FF2-A4B2-4867-AD2A-AF9262D7B75F}">
      <dgm:prSet phldrT="[Metin]"/>
      <dgm:spPr/>
      <dgm:t>
        <a:bodyPr/>
        <a:lstStyle/>
        <a:p>
          <a:r>
            <a:rPr lang="tr-TR" dirty="0" smtClean="0"/>
            <a:t>Scratch»»</a:t>
          </a:r>
          <a:endParaRPr lang="tr-TR" dirty="0"/>
        </a:p>
      </dgm:t>
    </dgm:pt>
    <dgm:pt modelId="{3B790886-254E-40E0-8F1F-F84D535378C0}" type="parTrans" cxnId="{D477E2F1-F020-4EE1-91C0-9EFE66FFE0AD}">
      <dgm:prSet/>
      <dgm:spPr/>
      <dgm:t>
        <a:bodyPr/>
        <a:lstStyle/>
        <a:p>
          <a:endParaRPr lang="tr-TR"/>
        </a:p>
      </dgm:t>
    </dgm:pt>
    <dgm:pt modelId="{91F13A36-6396-4244-B148-1EA5A6A332A6}" type="sibTrans" cxnId="{D477E2F1-F020-4EE1-91C0-9EFE66FFE0AD}">
      <dgm:prSet/>
      <dgm:spPr/>
      <dgm:t>
        <a:bodyPr/>
        <a:lstStyle/>
        <a:p>
          <a:endParaRPr lang="tr-TR"/>
        </a:p>
      </dgm:t>
    </dgm:pt>
    <dgm:pt modelId="{63693D13-8FC7-41E0-A74F-A83A9AFBAAEF}">
      <dgm:prSet phldrT="[Metin]"/>
      <dgm:spPr/>
      <dgm:t>
        <a:bodyPr/>
        <a:lstStyle/>
        <a:p>
          <a:r>
            <a:rPr lang="tr-TR"/>
            <a:t>Scratch-arduino</a:t>
          </a:r>
        </a:p>
      </dgm:t>
    </dgm:pt>
    <dgm:pt modelId="{D53E6A63-6E7F-4F5D-BFC5-EA15D208328E}" type="parTrans" cxnId="{1F0BF231-E3F6-4F3E-8E1E-D2E85644D412}">
      <dgm:prSet/>
      <dgm:spPr/>
      <dgm:t>
        <a:bodyPr/>
        <a:lstStyle/>
        <a:p>
          <a:endParaRPr lang="tr-TR"/>
        </a:p>
      </dgm:t>
    </dgm:pt>
    <dgm:pt modelId="{179CFDBC-32C1-4B6A-A57F-C636A3919AA1}" type="sibTrans" cxnId="{1F0BF231-E3F6-4F3E-8E1E-D2E85644D412}">
      <dgm:prSet/>
      <dgm:spPr/>
      <dgm:t>
        <a:bodyPr/>
        <a:lstStyle/>
        <a:p>
          <a:endParaRPr lang="tr-TR"/>
        </a:p>
      </dgm:t>
    </dgm:pt>
    <dgm:pt modelId="{A9F72735-935E-432C-8967-75E8850E7398}">
      <dgm:prSet phldrT="[Metin]"/>
      <dgm:spPr/>
      <dgm:t>
        <a:bodyPr/>
        <a:lstStyle/>
        <a:p>
          <a:r>
            <a:rPr lang="tr-TR"/>
            <a:t>Code.org</a:t>
          </a:r>
        </a:p>
      </dgm:t>
    </dgm:pt>
    <dgm:pt modelId="{8AED9E6A-5FCE-48D1-A2B8-4D2975829410}" type="parTrans" cxnId="{64E2D5AB-9D1D-4FE6-A1FF-736A254A4F4A}">
      <dgm:prSet/>
      <dgm:spPr/>
      <dgm:t>
        <a:bodyPr/>
        <a:lstStyle/>
        <a:p>
          <a:endParaRPr lang="tr-TR"/>
        </a:p>
      </dgm:t>
    </dgm:pt>
    <dgm:pt modelId="{0D68A594-572F-46E0-879C-19F9A763B581}" type="sibTrans" cxnId="{64E2D5AB-9D1D-4FE6-A1FF-736A254A4F4A}">
      <dgm:prSet/>
      <dgm:spPr/>
      <dgm:t>
        <a:bodyPr/>
        <a:lstStyle/>
        <a:p>
          <a:endParaRPr lang="tr-TR"/>
        </a:p>
      </dgm:t>
    </dgm:pt>
    <dgm:pt modelId="{C953CA3C-8C42-4DEA-AA75-D710D23AD192}">
      <dgm:prSet phldrT="[Metin]"/>
      <dgm:spPr/>
      <dgm:t>
        <a:bodyPr/>
        <a:lstStyle/>
        <a:p>
          <a:r>
            <a:rPr lang="tr-TR"/>
            <a:t>App Inventor</a:t>
          </a:r>
        </a:p>
      </dgm:t>
    </dgm:pt>
    <dgm:pt modelId="{A5FEBB82-3E82-4527-99E7-075BDFF64A70}" type="parTrans" cxnId="{4E9FD20C-3870-41FF-8016-C1BC4566A9A0}">
      <dgm:prSet/>
      <dgm:spPr/>
      <dgm:t>
        <a:bodyPr/>
        <a:lstStyle/>
        <a:p>
          <a:endParaRPr lang="tr-TR"/>
        </a:p>
      </dgm:t>
    </dgm:pt>
    <dgm:pt modelId="{A93DEF6D-9594-43B6-862E-A946DD0A0114}" type="sibTrans" cxnId="{4E9FD20C-3870-41FF-8016-C1BC4566A9A0}">
      <dgm:prSet/>
      <dgm:spPr/>
      <dgm:t>
        <a:bodyPr/>
        <a:lstStyle/>
        <a:p>
          <a:endParaRPr lang="tr-TR"/>
        </a:p>
      </dgm:t>
    </dgm:pt>
    <dgm:pt modelId="{5CFA4C8F-9A69-4B0C-812E-E5ADBBD104CE}">
      <dgm:prSet phldrT="[Metin]"/>
      <dgm:spPr/>
      <dgm:t>
        <a:bodyPr/>
        <a:lstStyle/>
        <a:p>
          <a:r>
            <a:rPr lang="tr-TR"/>
            <a:t>Lego-Logo</a:t>
          </a:r>
        </a:p>
      </dgm:t>
    </dgm:pt>
    <dgm:pt modelId="{5246B269-6FF8-4182-BFFB-0B93444E07E7}" type="parTrans" cxnId="{266DBD25-7E76-440A-94BD-34790D5EA5F2}">
      <dgm:prSet/>
      <dgm:spPr/>
      <dgm:t>
        <a:bodyPr/>
        <a:lstStyle/>
        <a:p>
          <a:endParaRPr lang="tr-TR"/>
        </a:p>
      </dgm:t>
    </dgm:pt>
    <dgm:pt modelId="{62016695-991B-4F9C-9601-7256DD9D0C96}" type="sibTrans" cxnId="{266DBD25-7E76-440A-94BD-34790D5EA5F2}">
      <dgm:prSet/>
      <dgm:spPr/>
      <dgm:t>
        <a:bodyPr/>
        <a:lstStyle/>
        <a:p>
          <a:endParaRPr lang="tr-TR"/>
        </a:p>
      </dgm:t>
    </dgm:pt>
    <dgm:pt modelId="{AF4472B0-450E-40AE-87E1-AEB9A8E146FF}">
      <dgm:prSet phldrT="[Metin]"/>
      <dgm:spPr/>
      <dgm:t>
        <a:bodyPr/>
        <a:lstStyle/>
        <a:p>
          <a:r>
            <a:rPr lang="tr-TR"/>
            <a:t>PiktoMir</a:t>
          </a:r>
        </a:p>
      </dgm:t>
    </dgm:pt>
    <dgm:pt modelId="{19A334CE-6798-4C11-8231-1307926B9063}" type="parTrans" cxnId="{21FF70B7-1667-4D4D-BDCC-D3E9BA32D91C}">
      <dgm:prSet/>
      <dgm:spPr/>
      <dgm:t>
        <a:bodyPr/>
        <a:lstStyle/>
        <a:p>
          <a:endParaRPr lang="tr-TR"/>
        </a:p>
      </dgm:t>
    </dgm:pt>
    <dgm:pt modelId="{F65CEC78-D191-4C17-A10C-9BC6FFB8D0D3}" type="sibTrans" cxnId="{21FF70B7-1667-4D4D-BDCC-D3E9BA32D91C}">
      <dgm:prSet/>
      <dgm:spPr/>
      <dgm:t>
        <a:bodyPr/>
        <a:lstStyle/>
        <a:p>
          <a:endParaRPr lang="tr-TR"/>
        </a:p>
      </dgm:t>
    </dgm:pt>
    <dgm:pt modelId="{8E6101D4-FFB0-416C-BB92-806D6086AB4B}" type="pres">
      <dgm:prSet presAssocID="{5ADD85B7-C25F-4088-9D91-AAE38E08C65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C7EFCD8D-319F-4173-B075-5A36A6DAA549}" type="pres">
      <dgm:prSet presAssocID="{5ADD85B7-C25F-4088-9D91-AAE38E08C653}" presName="Name1" presStyleCnt="0"/>
      <dgm:spPr/>
    </dgm:pt>
    <dgm:pt modelId="{93E42638-01FC-429F-BBC3-1BB2998B89B1}" type="pres">
      <dgm:prSet presAssocID="{5ADD85B7-C25F-4088-9D91-AAE38E08C653}" presName="cycle" presStyleCnt="0"/>
      <dgm:spPr/>
    </dgm:pt>
    <dgm:pt modelId="{7B7AD8A5-297C-46BD-9612-AD7C84D5B2FE}" type="pres">
      <dgm:prSet presAssocID="{5ADD85B7-C25F-4088-9D91-AAE38E08C653}" presName="srcNode" presStyleLbl="node1" presStyleIdx="0" presStyleCnt="7"/>
      <dgm:spPr/>
    </dgm:pt>
    <dgm:pt modelId="{FDE503DC-139D-489F-A3DF-A86416B3945B}" type="pres">
      <dgm:prSet presAssocID="{5ADD85B7-C25F-4088-9D91-AAE38E08C653}" presName="conn" presStyleLbl="parChTrans1D2" presStyleIdx="0" presStyleCnt="1"/>
      <dgm:spPr/>
      <dgm:t>
        <a:bodyPr/>
        <a:lstStyle/>
        <a:p>
          <a:endParaRPr lang="tr-TR"/>
        </a:p>
      </dgm:t>
    </dgm:pt>
    <dgm:pt modelId="{A4FD95BC-DB1C-422F-BAB1-C0F711CCBBC8}" type="pres">
      <dgm:prSet presAssocID="{5ADD85B7-C25F-4088-9D91-AAE38E08C653}" presName="extraNode" presStyleLbl="node1" presStyleIdx="0" presStyleCnt="7"/>
      <dgm:spPr/>
    </dgm:pt>
    <dgm:pt modelId="{0002FBCE-11A3-479A-88F2-AF4964F90CC6}" type="pres">
      <dgm:prSet presAssocID="{5ADD85B7-C25F-4088-9D91-AAE38E08C653}" presName="dstNode" presStyleLbl="node1" presStyleIdx="0" presStyleCnt="7"/>
      <dgm:spPr/>
    </dgm:pt>
    <dgm:pt modelId="{A96F03C8-D425-4BF7-BA24-039DB8F0F44B}" type="pres">
      <dgm:prSet presAssocID="{E085A3F0-06BD-41B8-9BE8-54D32BC6AFF2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9A330B-FF58-42DA-9B39-FB464233BD20}" type="pres">
      <dgm:prSet presAssocID="{E085A3F0-06BD-41B8-9BE8-54D32BC6AFF2}" presName="accent_1" presStyleCnt="0"/>
      <dgm:spPr/>
    </dgm:pt>
    <dgm:pt modelId="{507EE390-A1ED-4710-800F-0948FCBD4A55}" type="pres">
      <dgm:prSet presAssocID="{E085A3F0-06BD-41B8-9BE8-54D32BC6AFF2}" presName="accentRepeatNode" presStyleLbl="solidFgAcc1" presStyleIdx="0" presStyleCnt="7"/>
      <dgm:spPr/>
      <dgm:t>
        <a:bodyPr/>
        <a:lstStyle/>
        <a:p>
          <a:endParaRPr lang="tr-TR"/>
        </a:p>
      </dgm:t>
    </dgm:pt>
    <dgm:pt modelId="{8C11C55C-725E-4568-9423-2D4B6887E056}" type="pres">
      <dgm:prSet presAssocID="{A9F72735-935E-432C-8967-75E8850E7398}" presName="text_2" presStyleLbl="node1" presStyleIdx="1" presStyleCnt="7" custLinFactNeighborX="84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845877-00C5-4528-99AA-A7B7E93BD870}" type="pres">
      <dgm:prSet presAssocID="{A9F72735-935E-432C-8967-75E8850E7398}" presName="accent_2" presStyleCnt="0"/>
      <dgm:spPr/>
    </dgm:pt>
    <dgm:pt modelId="{AAE66ED1-8923-47D5-9989-49B26F9442D7}" type="pres">
      <dgm:prSet presAssocID="{A9F72735-935E-432C-8967-75E8850E7398}" presName="accentRepeatNode" presStyleLbl="solidFgAcc1" presStyleIdx="1" presStyleCnt="7"/>
      <dgm:spPr/>
    </dgm:pt>
    <dgm:pt modelId="{04294798-46B6-4F60-B7D9-3E7DAD6B466B}" type="pres">
      <dgm:prSet presAssocID="{A6319FF2-A4B2-4867-AD2A-AF9262D7B75F}" presName="text_3" presStyleLbl="node1" presStyleIdx="2" presStyleCnt="7" custLinFactNeighborX="-1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DA1182-C735-4C4C-BBA6-37B26A94423B}" type="pres">
      <dgm:prSet presAssocID="{A6319FF2-A4B2-4867-AD2A-AF9262D7B75F}" presName="accent_3" presStyleCnt="0"/>
      <dgm:spPr/>
    </dgm:pt>
    <dgm:pt modelId="{D073EBC7-B36F-4EB0-B845-21AB246EB66B}" type="pres">
      <dgm:prSet presAssocID="{A6319FF2-A4B2-4867-AD2A-AF9262D7B75F}" presName="accentRepeatNode" presStyleLbl="solidFgAcc1" presStyleIdx="2" presStyleCnt="7"/>
      <dgm:spPr/>
    </dgm:pt>
    <dgm:pt modelId="{B3BBC76B-A540-4331-89CC-FA63A6A1D21F}" type="pres">
      <dgm:prSet presAssocID="{63693D13-8FC7-41E0-A74F-A83A9AFBAAEF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E44175-BC1F-48CD-BA82-F5C53C59F23D}" type="pres">
      <dgm:prSet presAssocID="{63693D13-8FC7-41E0-A74F-A83A9AFBAAEF}" presName="accent_4" presStyleCnt="0"/>
      <dgm:spPr/>
    </dgm:pt>
    <dgm:pt modelId="{C5574C74-6376-469B-AA18-71717B6BEB7C}" type="pres">
      <dgm:prSet presAssocID="{63693D13-8FC7-41E0-A74F-A83A9AFBAAEF}" presName="accentRepeatNode" presStyleLbl="solidFgAcc1" presStyleIdx="3" presStyleCnt="7"/>
      <dgm:spPr/>
    </dgm:pt>
    <dgm:pt modelId="{42D9BE1F-A990-4AB4-B4A9-7EC7A626A67A}" type="pres">
      <dgm:prSet presAssocID="{C953CA3C-8C42-4DEA-AA75-D710D23AD192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1EFC44-04AB-4B1F-BF7F-91CB3FE3E6C1}" type="pres">
      <dgm:prSet presAssocID="{C953CA3C-8C42-4DEA-AA75-D710D23AD192}" presName="accent_5" presStyleCnt="0"/>
      <dgm:spPr/>
    </dgm:pt>
    <dgm:pt modelId="{BE9C82F7-51F7-48E1-B3E2-7766B40DE9DE}" type="pres">
      <dgm:prSet presAssocID="{C953CA3C-8C42-4DEA-AA75-D710D23AD192}" presName="accentRepeatNode" presStyleLbl="solidFgAcc1" presStyleIdx="4" presStyleCnt="7"/>
      <dgm:spPr/>
    </dgm:pt>
    <dgm:pt modelId="{341A5E02-2C4F-419C-B4F0-1815D1AE464D}" type="pres">
      <dgm:prSet presAssocID="{5CFA4C8F-9A69-4B0C-812E-E5ADBBD104C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E243C6-94D1-4497-B347-F1450FC0E3BC}" type="pres">
      <dgm:prSet presAssocID="{5CFA4C8F-9A69-4B0C-812E-E5ADBBD104CE}" presName="accent_6" presStyleCnt="0"/>
      <dgm:spPr/>
    </dgm:pt>
    <dgm:pt modelId="{9A6D0B44-4E3F-4639-82E5-698FFDFA793D}" type="pres">
      <dgm:prSet presAssocID="{5CFA4C8F-9A69-4B0C-812E-E5ADBBD104CE}" presName="accentRepeatNode" presStyleLbl="solidFgAcc1" presStyleIdx="5" presStyleCnt="7"/>
      <dgm:spPr/>
    </dgm:pt>
    <dgm:pt modelId="{B2FC5064-6D5A-4DAC-ADC8-0CD3BBF54663}" type="pres">
      <dgm:prSet presAssocID="{AF4472B0-450E-40AE-87E1-AEB9A8E146FF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AEED79-1644-4223-B202-581BF5D09A6D}" type="pres">
      <dgm:prSet presAssocID="{AF4472B0-450E-40AE-87E1-AEB9A8E146FF}" presName="accent_7" presStyleCnt="0"/>
      <dgm:spPr/>
    </dgm:pt>
    <dgm:pt modelId="{B51EFE70-BF60-4221-89BB-116191F54BA1}" type="pres">
      <dgm:prSet presAssocID="{AF4472B0-450E-40AE-87E1-AEB9A8E146FF}" presName="accentRepeatNode" presStyleLbl="solidFgAcc1" presStyleIdx="6" presStyleCnt="7"/>
      <dgm:spPr/>
    </dgm:pt>
  </dgm:ptLst>
  <dgm:cxnLst>
    <dgm:cxn modelId="{884EF99E-2855-405D-AA5A-9FAA04177C6E}" type="presOf" srcId="{E085A3F0-06BD-41B8-9BE8-54D32BC6AFF2}" destId="{A96F03C8-D425-4BF7-BA24-039DB8F0F44B}" srcOrd="0" destOrd="0" presId="urn:microsoft.com/office/officeart/2008/layout/VerticalCurvedList"/>
    <dgm:cxn modelId="{1F0BF231-E3F6-4F3E-8E1E-D2E85644D412}" srcId="{5ADD85B7-C25F-4088-9D91-AAE38E08C653}" destId="{63693D13-8FC7-41E0-A74F-A83A9AFBAAEF}" srcOrd="3" destOrd="0" parTransId="{D53E6A63-6E7F-4F5D-BFC5-EA15D208328E}" sibTransId="{179CFDBC-32C1-4B6A-A57F-C636A3919AA1}"/>
    <dgm:cxn modelId="{266DBD25-7E76-440A-94BD-34790D5EA5F2}" srcId="{5ADD85B7-C25F-4088-9D91-AAE38E08C653}" destId="{5CFA4C8F-9A69-4B0C-812E-E5ADBBD104CE}" srcOrd="5" destOrd="0" parTransId="{5246B269-6FF8-4182-BFFB-0B93444E07E7}" sibTransId="{62016695-991B-4F9C-9601-7256DD9D0C96}"/>
    <dgm:cxn modelId="{F7E99698-E728-4C34-9B88-EA834887399B}" type="presOf" srcId="{B37E3340-507F-48F8-89A2-C87DC510B14B}" destId="{FDE503DC-139D-489F-A3DF-A86416B3945B}" srcOrd="0" destOrd="0" presId="urn:microsoft.com/office/officeart/2008/layout/VerticalCurvedList"/>
    <dgm:cxn modelId="{85ABE6AB-164C-45DB-AA9C-393C865AE44F}" type="presOf" srcId="{A9F72735-935E-432C-8967-75E8850E7398}" destId="{8C11C55C-725E-4568-9423-2D4B6887E056}" srcOrd="0" destOrd="0" presId="urn:microsoft.com/office/officeart/2008/layout/VerticalCurvedList"/>
    <dgm:cxn modelId="{64E2D5AB-9D1D-4FE6-A1FF-736A254A4F4A}" srcId="{5ADD85B7-C25F-4088-9D91-AAE38E08C653}" destId="{A9F72735-935E-432C-8967-75E8850E7398}" srcOrd="1" destOrd="0" parTransId="{8AED9E6A-5FCE-48D1-A2B8-4D2975829410}" sibTransId="{0D68A594-572F-46E0-879C-19F9A763B581}"/>
    <dgm:cxn modelId="{0F5B131F-E705-41D9-8DFA-204F1DC9CD41}" type="presOf" srcId="{5CFA4C8F-9A69-4B0C-812E-E5ADBBD104CE}" destId="{341A5E02-2C4F-419C-B4F0-1815D1AE464D}" srcOrd="0" destOrd="0" presId="urn:microsoft.com/office/officeart/2008/layout/VerticalCurvedList"/>
    <dgm:cxn modelId="{0C10E555-79C2-4F72-BF37-AC468FBE735E}" type="presOf" srcId="{5ADD85B7-C25F-4088-9D91-AAE38E08C653}" destId="{8E6101D4-FFB0-416C-BB92-806D6086AB4B}" srcOrd="0" destOrd="0" presId="urn:microsoft.com/office/officeart/2008/layout/VerticalCurvedList"/>
    <dgm:cxn modelId="{BD10C0B6-1416-4ECF-BC21-F4E9432C4D21}" type="presOf" srcId="{63693D13-8FC7-41E0-A74F-A83A9AFBAAEF}" destId="{B3BBC76B-A540-4331-89CC-FA63A6A1D21F}" srcOrd="0" destOrd="0" presId="urn:microsoft.com/office/officeart/2008/layout/VerticalCurvedList"/>
    <dgm:cxn modelId="{21FF70B7-1667-4D4D-BDCC-D3E9BA32D91C}" srcId="{5ADD85B7-C25F-4088-9D91-AAE38E08C653}" destId="{AF4472B0-450E-40AE-87E1-AEB9A8E146FF}" srcOrd="6" destOrd="0" parTransId="{19A334CE-6798-4C11-8231-1307926B9063}" sibTransId="{F65CEC78-D191-4C17-A10C-9BC6FFB8D0D3}"/>
    <dgm:cxn modelId="{DC9C5F97-B030-4889-B5C5-6D982B87E728}" srcId="{5ADD85B7-C25F-4088-9D91-AAE38E08C653}" destId="{E085A3F0-06BD-41B8-9BE8-54D32BC6AFF2}" srcOrd="0" destOrd="0" parTransId="{C2815E15-4104-4EA2-86D6-B7310B66FC50}" sibTransId="{B37E3340-507F-48F8-89A2-C87DC510B14B}"/>
    <dgm:cxn modelId="{C692251D-B4C6-4DD7-8B5F-EAB29C537B21}" type="presOf" srcId="{A6319FF2-A4B2-4867-AD2A-AF9262D7B75F}" destId="{04294798-46B6-4F60-B7D9-3E7DAD6B466B}" srcOrd="0" destOrd="0" presId="urn:microsoft.com/office/officeart/2008/layout/VerticalCurvedList"/>
    <dgm:cxn modelId="{3FE163B0-B040-477B-9031-F621EC4382C1}" type="presOf" srcId="{C953CA3C-8C42-4DEA-AA75-D710D23AD192}" destId="{42D9BE1F-A990-4AB4-B4A9-7EC7A626A67A}" srcOrd="0" destOrd="0" presId="urn:microsoft.com/office/officeart/2008/layout/VerticalCurvedList"/>
    <dgm:cxn modelId="{D477E2F1-F020-4EE1-91C0-9EFE66FFE0AD}" srcId="{5ADD85B7-C25F-4088-9D91-AAE38E08C653}" destId="{A6319FF2-A4B2-4867-AD2A-AF9262D7B75F}" srcOrd="2" destOrd="0" parTransId="{3B790886-254E-40E0-8F1F-F84D535378C0}" sibTransId="{91F13A36-6396-4244-B148-1EA5A6A332A6}"/>
    <dgm:cxn modelId="{4E9FD20C-3870-41FF-8016-C1BC4566A9A0}" srcId="{5ADD85B7-C25F-4088-9D91-AAE38E08C653}" destId="{C953CA3C-8C42-4DEA-AA75-D710D23AD192}" srcOrd="4" destOrd="0" parTransId="{A5FEBB82-3E82-4527-99E7-075BDFF64A70}" sibTransId="{A93DEF6D-9594-43B6-862E-A946DD0A0114}"/>
    <dgm:cxn modelId="{A397EF0F-A2D0-459E-A7EE-AF47723BB2EA}" type="presOf" srcId="{AF4472B0-450E-40AE-87E1-AEB9A8E146FF}" destId="{B2FC5064-6D5A-4DAC-ADC8-0CD3BBF54663}" srcOrd="0" destOrd="0" presId="urn:microsoft.com/office/officeart/2008/layout/VerticalCurvedList"/>
    <dgm:cxn modelId="{BD029F57-2E8C-4799-9C4E-2ACEF93772AC}" type="presParOf" srcId="{8E6101D4-FFB0-416C-BB92-806D6086AB4B}" destId="{C7EFCD8D-319F-4173-B075-5A36A6DAA549}" srcOrd="0" destOrd="0" presId="urn:microsoft.com/office/officeart/2008/layout/VerticalCurvedList"/>
    <dgm:cxn modelId="{42D69470-5460-456F-A18B-49E9C6F9D236}" type="presParOf" srcId="{C7EFCD8D-319F-4173-B075-5A36A6DAA549}" destId="{93E42638-01FC-429F-BBC3-1BB2998B89B1}" srcOrd="0" destOrd="0" presId="urn:microsoft.com/office/officeart/2008/layout/VerticalCurvedList"/>
    <dgm:cxn modelId="{270221A4-430C-474A-B2FE-B55F13244867}" type="presParOf" srcId="{93E42638-01FC-429F-BBC3-1BB2998B89B1}" destId="{7B7AD8A5-297C-46BD-9612-AD7C84D5B2FE}" srcOrd="0" destOrd="0" presId="urn:microsoft.com/office/officeart/2008/layout/VerticalCurvedList"/>
    <dgm:cxn modelId="{05A1C462-E4AE-403B-85F0-E4B449FE7692}" type="presParOf" srcId="{93E42638-01FC-429F-BBC3-1BB2998B89B1}" destId="{FDE503DC-139D-489F-A3DF-A86416B3945B}" srcOrd="1" destOrd="0" presId="urn:microsoft.com/office/officeart/2008/layout/VerticalCurvedList"/>
    <dgm:cxn modelId="{3A112238-38A8-4C7C-A341-CF5A1E015D3E}" type="presParOf" srcId="{93E42638-01FC-429F-BBC3-1BB2998B89B1}" destId="{A4FD95BC-DB1C-422F-BAB1-C0F711CCBBC8}" srcOrd="2" destOrd="0" presId="urn:microsoft.com/office/officeart/2008/layout/VerticalCurvedList"/>
    <dgm:cxn modelId="{60D7EB89-F2CC-47DC-9557-4393B5BD3DD0}" type="presParOf" srcId="{93E42638-01FC-429F-BBC3-1BB2998B89B1}" destId="{0002FBCE-11A3-479A-88F2-AF4964F90CC6}" srcOrd="3" destOrd="0" presId="urn:microsoft.com/office/officeart/2008/layout/VerticalCurvedList"/>
    <dgm:cxn modelId="{4D9BF096-EDA6-4DEB-BDE6-43CE9D9CEDE5}" type="presParOf" srcId="{C7EFCD8D-319F-4173-B075-5A36A6DAA549}" destId="{A96F03C8-D425-4BF7-BA24-039DB8F0F44B}" srcOrd="1" destOrd="0" presId="urn:microsoft.com/office/officeart/2008/layout/VerticalCurvedList"/>
    <dgm:cxn modelId="{1B3B6169-D626-45F1-A58D-C72466E19652}" type="presParOf" srcId="{C7EFCD8D-319F-4173-B075-5A36A6DAA549}" destId="{B89A330B-FF58-42DA-9B39-FB464233BD20}" srcOrd="2" destOrd="0" presId="urn:microsoft.com/office/officeart/2008/layout/VerticalCurvedList"/>
    <dgm:cxn modelId="{3824CAA4-1270-4B19-8BFB-A66872490505}" type="presParOf" srcId="{B89A330B-FF58-42DA-9B39-FB464233BD20}" destId="{507EE390-A1ED-4710-800F-0948FCBD4A55}" srcOrd="0" destOrd="0" presId="urn:microsoft.com/office/officeart/2008/layout/VerticalCurvedList"/>
    <dgm:cxn modelId="{E261BF54-3D0C-4346-83AA-1F7A41018FD7}" type="presParOf" srcId="{C7EFCD8D-319F-4173-B075-5A36A6DAA549}" destId="{8C11C55C-725E-4568-9423-2D4B6887E056}" srcOrd="3" destOrd="0" presId="urn:microsoft.com/office/officeart/2008/layout/VerticalCurvedList"/>
    <dgm:cxn modelId="{D44DFF7B-5DB6-47A5-8CC6-0A5343BDD9D8}" type="presParOf" srcId="{C7EFCD8D-319F-4173-B075-5A36A6DAA549}" destId="{C9845877-00C5-4528-99AA-A7B7E93BD870}" srcOrd="4" destOrd="0" presId="urn:microsoft.com/office/officeart/2008/layout/VerticalCurvedList"/>
    <dgm:cxn modelId="{CA7B4B31-3C09-499A-89DC-402642621318}" type="presParOf" srcId="{C9845877-00C5-4528-99AA-A7B7E93BD870}" destId="{AAE66ED1-8923-47D5-9989-49B26F9442D7}" srcOrd="0" destOrd="0" presId="urn:microsoft.com/office/officeart/2008/layout/VerticalCurvedList"/>
    <dgm:cxn modelId="{5B3E3908-528E-4806-B6BA-C500832B169D}" type="presParOf" srcId="{C7EFCD8D-319F-4173-B075-5A36A6DAA549}" destId="{04294798-46B6-4F60-B7D9-3E7DAD6B466B}" srcOrd="5" destOrd="0" presId="urn:microsoft.com/office/officeart/2008/layout/VerticalCurvedList"/>
    <dgm:cxn modelId="{9893588C-F602-430A-B342-D6A769B3DF89}" type="presParOf" srcId="{C7EFCD8D-319F-4173-B075-5A36A6DAA549}" destId="{0FDA1182-C735-4C4C-BBA6-37B26A94423B}" srcOrd="6" destOrd="0" presId="urn:microsoft.com/office/officeart/2008/layout/VerticalCurvedList"/>
    <dgm:cxn modelId="{3034FB31-299D-4C8C-BB8B-6A5446213FB6}" type="presParOf" srcId="{0FDA1182-C735-4C4C-BBA6-37B26A94423B}" destId="{D073EBC7-B36F-4EB0-B845-21AB246EB66B}" srcOrd="0" destOrd="0" presId="urn:microsoft.com/office/officeart/2008/layout/VerticalCurvedList"/>
    <dgm:cxn modelId="{24D85A27-EDC4-4BDE-91C3-AC983B8F660A}" type="presParOf" srcId="{C7EFCD8D-319F-4173-B075-5A36A6DAA549}" destId="{B3BBC76B-A540-4331-89CC-FA63A6A1D21F}" srcOrd="7" destOrd="0" presId="urn:microsoft.com/office/officeart/2008/layout/VerticalCurvedList"/>
    <dgm:cxn modelId="{01527E71-758A-4711-9245-C9908EB705D0}" type="presParOf" srcId="{C7EFCD8D-319F-4173-B075-5A36A6DAA549}" destId="{7BE44175-BC1F-48CD-BA82-F5C53C59F23D}" srcOrd="8" destOrd="0" presId="urn:microsoft.com/office/officeart/2008/layout/VerticalCurvedList"/>
    <dgm:cxn modelId="{FE226176-9BC2-454D-BCE0-EC3E56516019}" type="presParOf" srcId="{7BE44175-BC1F-48CD-BA82-F5C53C59F23D}" destId="{C5574C74-6376-469B-AA18-71717B6BEB7C}" srcOrd="0" destOrd="0" presId="urn:microsoft.com/office/officeart/2008/layout/VerticalCurvedList"/>
    <dgm:cxn modelId="{C8451193-2047-4D26-BEFF-573B30C815EE}" type="presParOf" srcId="{C7EFCD8D-319F-4173-B075-5A36A6DAA549}" destId="{42D9BE1F-A990-4AB4-B4A9-7EC7A626A67A}" srcOrd="9" destOrd="0" presId="urn:microsoft.com/office/officeart/2008/layout/VerticalCurvedList"/>
    <dgm:cxn modelId="{2E0499D3-B912-4DC0-B790-47C0847017C8}" type="presParOf" srcId="{C7EFCD8D-319F-4173-B075-5A36A6DAA549}" destId="{591EFC44-04AB-4B1F-BF7F-91CB3FE3E6C1}" srcOrd="10" destOrd="0" presId="urn:microsoft.com/office/officeart/2008/layout/VerticalCurvedList"/>
    <dgm:cxn modelId="{CD6A17AF-1B1C-4A41-B9C0-E708FA50FEFD}" type="presParOf" srcId="{591EFC44-04AB-4B1F-BF7F-91CB3FE3E6C1}" destId="{BE9C82F7-51F7-48E1-B3E2-7766B40DE9DE}" srcOrd="0" destOrd="0" presId="urn:microsoft.com/office/officeart/2008/layout/VerticalCurvedList"/>
    <dgm:cxn modelId="{9C71DB30-6AC8-4D86-8298-CCB0EE3D4E18}" type="presParOf" srcId="{C7EFCD8D-319F-4173-B075-5A36A6DAA549}" destId="{341A5E02-2C4F-419C-B4F0-1815D1AE464D}" srcOrd="11" destOrd="0" presId="urn:microsoft.com/office/officeart/2008/layout/VerticalCurvedList"/>
    <dgm:cxn modelId="{11A218D5-8AE1-4B41-AC0C-E66421E294E1}" type="presParOf" srcId="{C7EFCD8D-319F-4173-B075-5A36A6DAA549}" destId="{1AE243C6-94D1-4497-B347-F1450FC0E3BC}" srcOrd="12" destOrd="0" presId="urn:microsoft.com/office/officeart/2008/layout/VerticalCurvedList"/>
    <dgm:cxn modelId="{104E6BEF-9006-4AD4-A7AB-362DB385D8D9}" type="presParOf" srcId="{1AE243C6-94D1-4497-B347-F1450FC0E3BC}" destId="{9A6D0B44-4E3F-4639-82E5-698FFDFA793D}" srcOrd="0" destOrd="0" presId="urn:microsoft.com/office/officeart/2008/layout/VerticalCurvedList"/>
    <dgm:cxn modelId="{DEC14031-EA32-4D25-9205-708397CAB29A}" type="presParOf" srcId="{C7EFCD8D-319F-4173-B075-5A36A6DAA549}" destId="{B2FC5064-6D5A-4DAC-ADC8-0CD3BBF54663}" srcOrd="13" destOrd="0" presId="urn:microsoft.com/office/officeart/2008/layout/VerticalCurvedList"/>
    <dgm:cxn modelId="{A9F94A74-922E-4A31-B561-61BE5EB92885}" type="presParOf" srcId="{C7EFCD8D-319F-4173-B075-5A36A6DAA549}" destId="{36AEED79-1644-4223-B202-581BF5D09A6D}" srcOrd="14" destOrd="0" presId="urn:microsoft.com/office/officeart/2008/layout/VerticalCurvedList"/>
    <dgm:cxn modelId="{3C0F2018-7C82-4B59-ACA2-2A0A8462D80C}" type="presParOf" srcId="{36AEED79-1644-4223-B202-581BF5D09A6D}" destId="{B51EFE70-BF60-4221-89BB-116191F54BA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503DC-139D-489F-A3DF-A86416B3945B}">
      <dsp:nvSpPr>
        <dsp:cNvPr id="0" name=""/>
        <dsp:cNvSpPr/>
      </dsp:nvSpPr>
      <dsp:spPr>
        <a:xfrm>
          <a:off x="-4739236" y="-726626"/>
          <a:ext cx="5646429" cy="5646429"/>
        </a:xfrm>
        <a:prstGeom prst="blockArc">
          <a:avLst>
            <a:gd name="adj1" fmla="val 18900000"/>
            <a:gd name="adj2" fmla="val 2700000"/>
            <a:gd name="adj3" fmla="val 38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6F03C8-D425-4BF7-BA24-039DB8F0F44B}">
      <dsp:nvSpPr>
        <dsp:cNvPr id="0" name=""/>
        <dsp:cNvSpPr/>
      </dsp:nvSpPr>
      <dsp:spPr>
        <a:xfrm>
          <a:off x="294151" y="190621"/>
          <a:ext cx="5375762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Logo</a:t>
          </a:r>
        </a:p>
      </dsp:txBody>
      <dsp:txXfrm>
        <a:off x="294151" y="190621"/>
        <a:ext cx="5375762" cy="381075"/>
      </dsp:txXfrm>
    </dsp:sp>
    <dsp:sp modelId="{507EE390-A1ED-4710-800F-0948FCBD4A55}">
      <dsp:nvSpPr>
        <dsp:cNvPr id="0" name=""/>
        <dsp:cNvSpPr/>
      </dsp:nvSpPr>
      <dsp:spPr>
        <a:xfrm>
          <a:off x="55978" y="142987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11C55C-725E-4568-9423-2D4B6887E056}">
      <dsp:nvSpPr>
        <dsp:cNvPr id="0" name=""/>
        <dsp:cNvSpPr/>
      </dsp:nvSpPr>
      <dsp:spPr>
        <a:xfrm>
          <a:off x="681809" y="762571"/>
          <a:ext cx="5030664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Code.org</a:t>
          </a:r>
        </a:p>
      </dsp:txBody>
      <dsp:txXfrm>
        <a:off x="681809" y="762571"/>
        <a:ext cx="5030664" cy="381075"/>
      </dsp:txXfrm>
    </dsp:sp>
    <dsp:sp modelId="{AAE66ED1-8923-47D5-9989-49B26F9442D7}">
      <dsp:nvSpPr>
        <dsp:cNvPr id="0" name=""/>
        <dsp:cNvSpPr/>
      </dsp:nvSpPr>
      <dsp:spPr>
        <a:xfrm>
          <a:off x="401077" y="714936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94798-46B6-4F60-B7D9-3E7DAD6B466B}">
      <dsp:nvSpPr>
        <dsp:cNvPr id="0" name=""/>
        <dsp:cNvSpPr/>
      </dsp:nvSpPr>
      <dsp:spPr>
        <a:xfrm>
          <a:off x="818969" y="1334101"/>
          <a:ext cx="4841551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Scratch»»</a:t>
          </a:r>
          <a:endParaRPr lang="tr-TR" sz="2000" kern="1200" dirty="0"/>
        </a:p>
      </dsp:txBody>
      <dsp:txXfrm>
        <a:off x="818969" y="1334101"/>
        <a:ext cx="4841551" cy="381075"/>
      </dsp:txXfrm>
    </dsp:sp>
    <dsp:sp modelId="{D073EBC7-B36F-4EB0-B845-21AB246EB66B}">
      <dsp:nvSpPr>
        <dsp:cNvPr id="0" name=""/>
        <dsp:cNvSpPr/>
      </dsp:nvSpPr>
      <dsp:spPr>
        <a:xfrm>
          <a:off x="590189" y="1286466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BC76B-A540-4331-89CC-FA63A6A1D21F}">
      <dsp:nvSpPr>
        <dsp:cNvPr id="0" name=""/>
        <dsp:cNvSpPr/>
      </dsp:nvSpPr>
      <dsp:spPr>
        <a:xfrm>
          <a:off x="888743" y="1906050"/>
          <a:ext cx="4781170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Scratch-arduino</a:t>
          </a:r>
        </a:p>
      </dsp:txBody>
      <dsp:txXfrm>
        <a:off x="888743" y="1906050"/>
        <a:ext cx="4781170" cy="381075"/>
      </dsp:txXfrm>
    </dsp:sp>
    <dsp:sp modelId="{C5574C74-6376-469B-AA18-71717B6BEB7C}">
      <dsp:nvSpPr>
        <dsp:cNvPr id="0" name=""/>
        <dsp:cNvSpPr/>
      </dsp:nvSpPr>
      <dsp:spPr>
        <a:xfrm>
          <a:off x="650571" y="1858416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D9BE1F-A990-4AB4-B4A9-7EC7A626A67A}">
      <dsp:nvSpPr>
        <dsp:cNvPr id="0" name=""/>
        <dsp:cNvSpPr/>
      </dsp:nvSpPr>
      <dsp:spPr>
        <a:xfrm>
          <a:off x="828362" y="2477999"/>
          <a:ext cx="4841551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App Inventor</a:t>
          </a:r>
        </a:p>
      </dsp:txBody>
      <dsp:txXfrm>
        <a:off x="828362" y="2477999"/>
        <a:ext cx="4841551" cy="381075"/>
      </dsp:txXfrm>
    </dsp:sp>
    <dsp:sp modelId="{BE9C82F7-51F7-48E1-B3E2-7766B40DE9DE}">
      <dsp:nvSpPr>
        <dsp:cNvPr id="0" name=""/>
        <dsp:cNvSpPr/>
      </dsp:nvSpPr>
      <dsp:spPr>
        <a:xfrm>
          <a:off x="590189" y="2430365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A5E02-2C4F-419C-B4F0-1815D1AE464D}">
      <dsp:nvSpPr>
        <dsp:cNvPr id="0" name=""/>
        <dsp:cNvSpPr/>
      </dsp:nvSpPr>
      <dsp:spPr>
        <a:xfrm>
          <a:off x="639249" y="3049529"/>
          <a:ext cx="5030664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Lego-Logo</a:t>
          </a:r>
        </a:p>
      </dsp:txBody>
      <dsp:txXfrm>
        <a:off x="639249" y="3049529"/>
        <a:ext cx="5030664" cy="381075"/>
      </dsp:txXfrm>
    </dsp:sp>
    <dsp:sp modelId="{9A6D0B44-4E3F-4639-82E5-698FFDFA793D}">
      <dsp:nvSpPr>
        <dsp:cNvPr id="0" name=""/>
        <dsp:cNvSpPr/>
      </dsp:nvSpPr>
      <dsp:spPr>
        <a:xfrm>
          <a:off x="401077" y="3001895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C5064-6D5A-4DAC-ADC8-0CD3BBF54663}">
      <dsp:nvSpPr>
        <dsp:cNvPr id="0" name=""/>
        <dsp:cNvSpPr/>
      </dsp:nvSpPr>
      <dsp:spPr>
        <a:xfrm>
          <a:off x="294151" y="3621479"/>
          <a:ext cx="5375762" cy="381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7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/>
            <a:t>PiktoMir</a:t>
          </a:r>
        </a:p>
      </dsp:txBody>
      <dsp:txXfrm>
        <a:off x="294151" y="3621479"/>
        <a:ext cx="5375762" cy="381075"/>
      </dsp:txXfrm>
    </dsp:sp>
    <dsp:sp modelId="{B51EFE70-BF60-4221-89BB-116191F54BA1}">
      <dsp:nvSpPr>
        <dsp:cNvPr id="0" name=""/>
        <dsp:cNvSpPr/>
      </dsp:nvSpPr>
      <dsp:spPr>
        <a:xfrm>
          <a:off x="55978" y="3573844"/>
          <a:ext cx="476344" cy="4763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DF5C8-68CA-4C8C-BB78-F7342E31EECE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7EF24-5C96-4B0D-AD4D-6C55EFCF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4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dirty="0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48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5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4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Kuramdan Uygulamaya Programlama Öğretimi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BDECD0-44A4-40B4-8A9E-AC2682E4C7A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76963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38200" y="1690688"/>
            <a:ext cx="10515599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513574" y="9790"/>
            <a:ext cx="1680451" cy="106845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6772" y="1723444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6209988"/>
            <a:ext cx="1051559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4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Bölüm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6445"/>
          </a:xfrm>
        </p:spPr>
        <p:txBody>
          <a:bodyPr/>
          <a:lstStyle/>
          <a:p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PROGRAMLAMA </a:t>
            </a:r>
            <a:r>
              <a:rPr lang="tr-TR" dirty="0">
                <a:solidFill>
                  <a:schemeClr val="bg2">
                    <a:lumMod val="50000"/>
                  </a:schemeClr>
                </a:solidFill>
              </a:rPr>
              <a:t>ÖĞRETİMİNE İLİŞKİN İLKOKUL, ORTAOKUL VE LİSE DÜZEYLERİNDE YAPILAN 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ARAŞTIRMALAR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919004"/>
            <a:ext cx="9144000" cy="8664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Ahmet TEKİN</a:t>
            </a:r>
          </a:p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Oğuzhan ÖZDEMİR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Programlama</a:t>
            </a:r>
            <a:r>
              <a:rPr lang="en-US" dirty="0"/>
              <a:t> </a:t>
            </a:r>
            <a:r>
              <a:rPr lang="en-US" dirty="0" err="1"/>
              <a:t>Öğretimi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Karşılaşılan</a:t>
            </a:r>
            <a:r>
              <a:rPr lang="en-US" dirty="0"/>
              <a:t> </a:t>
            </a:r>
            <a:r>
              <a:rPr lang="en-US" dirty="0" err="1"/>
              <a:t>Güçlükler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Metin tabanlı programlama dillerinin yapılarındaki karmaşıklık,</a:t>
            </a:r>
          </a:p>
          <a:p>
            <a:r>
              <a:rPr lang="tr-TR" dirty="0" smtClean="0"/>
              <a:t>Öğretim yöntemlerinin doğru seçilememesi,</a:t>
            </a:r>
          </a:p>
          <a:p>
            <a:r>
              <a:rPr lang="tr-TR" dirty="0" smtClean="0"/>
              <a:t>Kullanıcı ara yüzünün kullanılabilirliği,</a:t>
            </a:r>
          </a:p>
          <a:p>
            <a:r>
              <a:rPr lang="tr-TR" dirty="0" smtClean="0"/>
              <a:t>Çocukların </a:t>
            </a:r>
            <a:r>
              <a:rPr lang="tr-TR" dirty="0"/>
              <a:t>döngü ve alt program kavramlarında </a:t>
            </a:r>
            <a:r>
              <a:rPr lang="tr-TR" dirty="0" smtClean="0"/>
              <a:t>zorlanmaları,</a:t>
            </a:r>
          </a:p>
          <a:p>
            <a:r>
              <a:rPr lang="tr-TR" dirty="0" smtClean="0"/>
              <a:t>Çocukların programlama terimlerini okuma ve yazmada güçlük çekmeleri vb.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Araştırmalardaki Öneriler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636" y="1825625"/>
            <a:ext cx="7646363" cy="446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06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Yapılan gerek </a:t>
            </a:r>
            <a:r>
              <a:rPr lang="tr-TR" dirty="0" err="1"/>
              <a:t>betimsel</a:t>
            </a:r>
            <a:r>
              <a:rPr lang="tr-TR" dirty="0"/>
              <a:t> gerekse deneysel çalışmalarda </a:t>
            </a:r>
            <a:r>
              <a:rPr lang="tr-TR" dirty="0" smtClean="0"/>
              <a:t>öğrencilerin;</a:t>
            </a:r>
          </a:p>
          <a:p>
            <a:pPr lvl="1"/>
            <a:r>
              <a:rPr lang="tr-TR" dirty="0" smtClean="0"/>
              <a:t>problem </a:t>
            </a:r>
            <a:r>
              <a:rPr lang="tr-TR" dirty="0"/>
              <a:t>çözme, </a:t>
            </a:r>
            <a:endParaRPr lang="tr-TR" dirty="0" smtClean="0"/>
          </a:p>
          <a:p>
            <a:pPr lvl="1"/>
            <a:r>
              <a:rPr lang="tr-TR" dirty="0" err="1" smtClean="0"/>
              <a:t>algoritmik</a:t>
            </a:r>
            <a:r>
              <a:rPr lang="tr-TR" dirty="0" smtClean="0"/>
              <a:t> </a:t>
            </a:r>
            <a:r>
              <a:rPr lang="tr-TR" dirty="0"/>
              <a:t>düşünme, </a:t>
            </a:r>
            <a:endParaRPr lang="tr-TR" dirty="0" smtClean="0"/>
          </a:p>
          <a:p>
            <a:pPr lvl="1"/>
            <a:r>
              <a:rPr lang="tr-TR" dirty="0" smtClean="0"/>
              <a:t>yaratıcı </a:t>
            </a:r>
            <a:r>
              <a:rPr lang="tr-TR" dirty="0"/>
              <a:t>düşünme, </a:t>
            </a:r>
            <a:endParaRPr lang="tr-TR" dirty="0" smtClean="0"/>
          </a:p>
          <a:p>
            <a:pPr lvl="1"/>
            <a:r>
              <a:rPr lang="tr-TR" dirty="0" smtClean="0"/>
              <a:t>bilgi-</a:t>
            </a:r>
            <a:r>
              <a:rPr lang="tr-TR" dirty="0" err="1" smtClean="0"/>
              <a:t>işlemsel</a:t>
            </a:r>
            <a:r>
              <a:rPr lang="tr-TR" dirty="0" smtClean="0"/>
              <a:t> </a:t>
            </a:r>
            <a:r>
              <a:rPr lang="tr-TR" dirty="0"/>
              <a:t>düşünme, </a:t>
            </a:r>
            <a:endParaRPr lang="tr-TR" dirty="0" smtClean="0"/>
          </a:p>
          <a:p>
            <a:pPr lvl="1"/>
            <a:r>
              <a:rPr lang="tr-TR" dirty="0" err="1" smtClean="0"/>
              <a:t>işbirlikli</a:t>
            </a:r>
            <a:r>
              <a:rPr lang="tr-TR" dirty="0" smtClean="0"/>
              <a:t> </a:t>
            </a:r>
            <a:r>
              <a:rPr lang="tr-TR" dirty="0"/>
              <a:t>öğrenme gibi becerilerinin </a:t>
            </a:r>
            <a:r>
              <a:rPr lang="tr-TR" dirty="0" smtClean="0"/>
              <a:t>geliştiği,</a:t>
            </a:r>
          </a:p>
          <a:p>
            <a:pPr lvl="1"/>
            <a:r>
              <a:rPr lang="tr-TR" dirty="0" smtClean="0"/>
              <a:t>akademik </a:t>
            </a:r>
            <a:r>
              <a:rPr lang="tr-TR" dirty="0"/>
              <a:t>başarılarının arttığı sonuçlarına ulaşılmıştır.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Yine araştırmalarda gerek öğrenme ortamlarına ve derse gerekse programlamaya karşı motivasyon, ilgi, özgüven, tutum gibi </a:t>
            </a:r>
            <a:r>
              <a:rPr lang="tr-TR" dirty="0" err="1"/>
              <a:t>duyuşsal</a:t>
            </a:r>
            <a:r>
              <a:rPr lang="tr-TR" dirty="0"/>
              <a:t> özelliklerin de geliştiği gözlemlenmiştir.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51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 ve Uygula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tr-TR" dirty="0"/>
              <a:t>Programlama öğretimi konusunda en önemli araştırma alanı hangisidir? Tartışınız.</a:t>
            </a:r>
          </a:p>
          <a:p>
            <a:pPr lvl="0"/>
            <a:r>
              <a:rPr lang="tr-TR" dirty="0"/>
              <a:t>Programlama öğretiminde kullanılan araçları avantaj ve dezavantaj yönünden karşılaştırınız.</a:t>
            </a:r>
          </a:p>
          <a:p>
            <a:pPr lvl="0"/>
            <a:r>
              <a:rPr lang="tr-TR" dirty="0"/>
              <a:t>Programlama öğretimi konusunda karşılaşılan güçlüklerin çözüm yolları neler olabilir?</a:t>
            </a:r>
          </a:p>
          <a:p>
            <a:pPr lvl="0"/>
            <a:r>
              <a:rPr lang="tr-TR" dirty="0"/>
              <a:t>Programlama öğretiminde konusunda yapılan bir araştırmanın sonucuna göre, “Scratch ortamındaki programlamanın ilköğretim öğrencilerinin problem çözme becerilerinde önemli bir farklılığa neden olmadığı ortaya çıkmıştır” bulgusunun nedenlerini tartışınız.</a:t>
            </a:r>
          </a:p>
          <a:p>
            <a:pPr lvl="0"/>
            <a:r>
              <a:rPr lang="tr-TR" dirty="0"/>
              <a:t>Sizce programlama eğitimini alan bir birey ile almayan bireyin gerçek problemlere karşı çözüm önerisi getirmedeki farlılıklarını tartışınız.</a:t>
            </a:r>
          </a:p>
          <a:p>
            <a:pPr lvl="0"/>
            <a:r>
              <a:rPr lang="tr-TR" dirty="0"/>
              <a:t>Programlama eğitiminin diğer derslerdeki başarı düzeyine katkısını tartışınız.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3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AMAÇLAR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/>
              <a:t>öğretimi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bulgularına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edinecek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yorumlayabilecek</a:t>
            </a:r>
            <a:r>
              <a:rPr lang="en-US" dirty="0"/>
              <a:t>,</a:t>
            </a:r>
          </a:p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/>
              <a:t>öğretiminin</a:t>
            </a:r>
            <a:r>
              <a:rPr lang="en-US" dirty="0"/>
              <a:t> </a:t>
            </a:r>
            <a:r>
              <a:rPr lang="en-US" dirty="0" err="1"/>
              <a:t>kazandırabileceği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tartışabilecek</a:t>
            </a:r>
            <a:r>
              <a:rPr lang="en-US" dirty="0"/>
              <a:t>,</a:t>
            </a:r>
          </a:p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/>
              <a:t>öğretiminde</a:t>
            </a:r>
            <a:r>
              <a:rPr lang="en-US" dirty="0"/>
              <a:t> </a:t>
            </a:r>
            <a:r>
              <a:rPr lang="en-US" dirty="0" err="1"/>
              <a:t>kullanılabilecek</a:t>
            </a:r>
            <a:r>
              <a:rPr lang="en-US" dirty="0"/>
              <a:t> </a:t>
            </a:r>
            <a:r>
              <a:rPr lang="en-US" dirty="0" err="1"/>
              <a:t>araçları</a:t>
            </a:r>
            <a:r>
              <a:rPr lang="en-US" dirty="0"/>
              <a:t>/</a:t>
            </a:r>
            <a:r>
              <a:rPr lang="en-US" dirty="0" err="1"/>
              <a:t>ortamları</a:t>
            </a:r>
            <a:r>
              <a:rPr lang="en-US" dirty="0"/>
              <a:t> </a:t>
            </a:r>
            <a:r>
              <a:rPr lang="en-US" dirty="0" err="1"/>
              <a:t>tanıyabilecek</a:t>
            </a:r>
            <a:r>
              <a:rPr lang="en-US" dirty="0"/>
              <a:t>, </a:t>
            </a:r>
          </a:p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/>
              <a:t>öğretimi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karşılaşılan</a:t>
            </a:r>
            <a:r>
              <a:rPr lang="en-US" dirty="0"/>
              <a:t> </a:t>
            </a:r>
            <a:r>
              <a:rPr lang="en-US" dirty="0" err="1"/>
              <a:t>güçlükleri</a:t>
            </a:r>
            <a:r>
              <a:rPr lang="en-US" dirty="0"/>
              <a:t> </a:t>
            </a:r>
            <a:r>
              <a:rPr lang="en-US" dirty="0" err="1"/>
              <a:t>açıklayabilecek</a:t>
            </a:r>
            <a:r>
              <a:rPr lang="en-US" dirty="0"/>
              <a:t>, </a:t>
            </a:r>
          </a:p>
          <a:p>
            <a:r>
              <a:rPr lang="en-US" dirty="0" err="1" smtClean="0"/>
              <a:t>Programlama</a:t>
            </a:r>
            <a:r>
              <a:rPr lang="en-US" dirty="0" smtClean="0"/>
              <a:t> </a:t>
            </a:r>
            <a:r>
              <a:rPr lang="en-US" dirty="0" err="1"/>
              <a:t>öğretimi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getirilen</a:t>
            </a:r>
            <a:r>
              <a:rPr lang="en-US" dirty="0"/>
              <a:t> </a:t>
            </a:r>
            <a:r>
              <a:rPr lang="en-US" dirty="0" err="1"/>
              <a:t>önerileri</a:t>
            </a:r>
            <a:r>
              <a:rPr lang="en-US" dirty="0"/>
              <a:t> </a:t>
            </a:r>
            <a:r>
              <a:rPr lang="en-US" dirty="0" err="1"/>
              <a:t>tartışabileceksiniz</a:t>
            </a:r>
            <a:r>
              <a:rPr lang="en-US" dirty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8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İÇİNDEKİLER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hlinkClick r:id="rId2" action="ppaction://hlinksldjump"/>
              </a:rPr>
              <a:t>Giriş</a:t>
            </a:r>
            <a:endParaRPr lang="tr-TR" dirty="0" smtClean="0"/>
          </a:p>
          <a:p>
            <a:r>
              <a:rPr lang="tr-TR" dirty="0" smtClean="0">
                <a:hlinkClick r:id="rId3" action="ppaction://hlinksldjump"/>
              </a:rPr>
              <a:t>Programlama </a:t>
            </a:r>
            <a:r>
              <a:rPr lang="tr-TR" dirty="0">
                <a:hlinkClick r:id="rId3" action="ppaction://hlinksldjump"/>
              </a:rPr>
              <a:t>Öğretimi İçin Araştırma Konuları/Alanları</a:t>
            </a:r>
            <a:endParaRPr lang="tr-TR" dirty="0"/>
          </a:p>
          <a:p>
            <a:r>
              <a:rPr lang="tr-TR" dirty="0">
                <a:hlinkClick r:id="rId4" action="ppaction://hlinksldjump"/>
              </a:rPr>
              <a:t>Programlama Öğretiminin Kazandırabileceği Davranışlar</a:t>
            </a:r>
            <a:endParaRPr lang="tr-TR" dirty="0"/>
          </a:p>
          <a:p>
            <a:pPr lvl="1"/>
            <a:r>
              <a:rPr lang="tr-TR" dirty="0">
                <a:hlinkClick r:id="rId5" action="ppaction://hlinksldjump"/>
              </a:rPr>
              <a:t>Bilişsel Davranışlar </a:t>
            </a:r>
            <a:endParaRPr lang="tr-TR" dirty="0"/>
          </a:p>
          <a:p>
            <a:pPr lvl="1"/>
            <a:r>
              <a:rPr lang="tr-TR" dirty="0">
                <a:hlinkClick r:id="rId6" action="ppaction://hlinksldjump"/>
              </a:rPr>
              <a:t>Duyuşsal Davranışlar</a:t>
            </a:r>
            <a:endParaRPr lang="tr-TR" dirty="0"/>
          </a:p>
          <a:p>
            <a:r>
              <a:rPr lang="tr-TR" dirty="0">
                <a:hlinkClick r:id="rId7" action="ppaction://hlinksldjump"/>
              </a:rPr>
              <a:t>Programlama Öğretiminde Kullanılan Araçlar/Ortamlar</a:t>
            </a:r>
            <a:endParaRPr lang="tr-TR" dirty="0"/>
          </a:p>
          <a:p>
            <a:r>
              <a:rPr lang="tr-TR" dirty="0">
                <a:hlinkClick r:id="rId8" action="ppaction://hlinksldjump"/>
              </a:rPr>
              <a:t>Programlama Öğretimi Konusunda Karşılaşılan Güçlükler</a:t>
            </a:r>
            <a:endParaRPr lang="tr-TR" dirty="0"/>
          </a:p>
          <a:p>
            <a:r>
              <a:rPr lang="tr-TR" dirty="0">
                <a:hlinkClick r:id="rId9" action="ppaction://hlinksldjump"/>
              </a:rPr>
              <a:t>Araştırmalardaki Öneriler </a:t>
            </a:r>
            <a:endParaRPr lang="tr-TR" dirty="0"/>
          </a:p>
          <a:p>
            <a:r>
              <a:rPr lang="tr-TR" dirty="0" smtClean="0">
                <a:hlinkClick r:id="rId10" action="ppaction://hlinksldjump"/>
              </a:rPr>
              <a:t>Sonuç</a:t>
            </a:r>
            <a:endParaRPr lang="tr-TR" dirty="0" smtClean="0"/>
          </a:p>
          <a:p>
            <a:r>
              <a:rPr lang="tr-TR" dirty="0" smtClean="0">
                <a:hlinkClick r:id="rId11" action="ppaction://hlinksldjump"/>
              </a:rPr>
              <a:t>Tartış ve Uygula</a:t>
            </a:r>
            <a:endParaRPr lang="tr-TR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1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935583" cy="4351338"/>
          </a:xfrm>
        </p:spPr>
        <p:txBody>
          <a:bodyPr/>
          <a:lstStyle/>
          <a:p>
            <a:r>
              <a:rPr lang="tr-TR" dirty="0" smtClean="0"/>
              <a:t>Bu </a:t>
            </a:r>
            <a:r>
              <a:rPr lang="tr-TR" dirty="0"/>
              <a:t>bölümde programlama öğretimi ile ilgili ilkokul, ortaokul ve lise düzeylerinde yapılan araştırmalar incelenmiştir. </a:t>
            </a:r>
            <a:endParaRPr lang="tr-TR" dirty="0" smtClean="0"/>
          </a:p>
          <a:p>
            <a:r>
              <a:rPr lang="tr-TR" dirty="0" smtClean="0"/>
              <a:t>Şekilde </a:t>
            </a:r>
            <a:r>
              <a:rPr lang="tr-TR" dirty="0"/>
              <a:t>bu bölümün </a:t>
            </a:r>
            <a:r>
              <a:rPr lang="tr-TR" dirty="0" smtClean="0"/>
              <a:t>yapısı verilmiştir.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Resim 6"/>
          <p:cNvPicPr/>
          <p:nvPr/>
        </p:nvPicPr>
        <p:blipFill rotWithShape="1">
          <a:blip r:embed="rId2"/>
          <a:srcRect l="23098" t="28745" r="32586" b="7997"/>
          <a:stretch/>
        </p:blipFill>
        <p:spPr bwMode="auto">
          <a:xfrm>
            <a:off x="6596743" y="2200796"/>
            <a:ext cx="4518479" cy="36513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5388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Programlama Öğretimi İçin Araştırma </a:t>
            </a:r>
            <a:r>
              <a:rPr lang="tr-TR" dirty="0" smtClean="0"/>
              <a:t>Konuları/Alanları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3642360" cy="4351338"/>
          </a:xfrm>
        </p:spPr>
        <p:txBody>
          <a:bodyPr/>
          <a:lstStyle/>
          <a:p>
            <a:r>
              <a:rPr lang="tr-TR" dirty="0" smtClean="0"/>
              <a:t>Programlama </a:t>
            </a:r>
            <a:r>
              <a:rPr lang="tr-TR" dirty="0"/>
              <a:t>öğretimi konusunda yapılan araştırmalar incelendiğinde, </a:t>
            </a:r>
            <a:r>
              <a:rPr lang="tr-TR" dirty="0" smtClean="0"/>
              <a:t>Şekilde </a:t>
            </a:r>
            <a:r>
              <a:rPr lang="tr-TR" dirty="0"/>
              <a:t>görüldüğü üzere beş araştırma alanı altında toplandığı </a:t>
            </a:r>
            <a:r>
              <a:rPr lang="tr-TR" dirty="0" smtClean="0"/>
              <a:t>görülmektedir.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561" y="1870075"/>
            <a:ext cx="6992206" cy="407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0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Programlama Öğretiminin Kazandırabileceği </a:t>
            </a:r>
            <a:r>
              <a:rPr lang="tr-TR" dirty="0" smtClean="0"/>
              <a:t>Davranışlar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Programlama öğretiminin kazandırabileceği davranışlar iki başlık altında incelenmiştir:</a:t>
            </a:r>
          </a:p>
          <a:p>
            <a:pPr lvl="1"/>
            <a:r>
              <a:rPr lang="tr-TR" dirty="0" smtClean="0"/>
              <a:t>Bilişsel Davranışlar</a:t>
            </a:r>
          </a:p>
          <a:p>
            <a:pPr lvl="1"/>
            <a:r>
              <a:rPr lang="tr-TR" dirty="0" smtClean="0"/>
              <a:t>Duyuşsal Davranışlar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Öğretiminin Kazandırabileceği </a:t>
            </a:r>
            <a:r>
              <a:rPr lang="tr-TR" dirty="0" smtClean="0"/>
              <a:t>Bilişsel Davranışlar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247" y="1694995"/>
            <a:ext cx="7748689" cy="452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4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Öğretiminin Kazandırabileceği </a:t>
            </a:r>
            <a:r>
              <a:rPr lang="tr-TR" dirty="0" smtClean="0"/>
              <a:t>Duyuşsal </a:t>
            </a:r>
            <a:r>
              <a:rPr lang="tr-TR" dirty="0"/>
              <a:t>Davranışlar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445" y="1956253"/>
            <a:ext cx="6977558" cy="406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05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Programlama Öğretiminde Kullanılan </a:t>
            </a:r>
            <a:r>
              <a:rPr lang="tr-TR" b="1" dirty="0" smtClean="0"/>
              <a:t>Araçlar/Ortamlar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2018</a:t>
            </a:r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Kuramdan Uygulamaya Programlama Öğretimi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ECD0-44A4-40B4-8A9E-AC2682E4C7A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672593034"/>
              </p:ext>
            </p:extLst>
          </p:nvPr>
        </p:nvGraphicFramePr>
        <p:xfrm>
          <a:off x="1550118" y="1825625"/>
          <a:ext cx="5725893" cy="4193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237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456</Words>
  <Application>Microsoft Office PowerPoint</Application>
  <PresentationFormat>Geniş ekran</PresentationFormat>
  <Paragraphs>103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Bölüm 6</vt:lpstr>
      <vt:lpstr>AMAÇLAR</vt:lpstr>
      <vt:lpstr>İÇİNDEKİLER</vt:lpstr>
      <vt:lpstr>Giriş</vt:lpstr>
      <vt:lpstr>Programlama Öğretimi İçin Araştırma Konuları/Alanları</vt:lpstr>
      <vt:lpstr>Programlama Öğretiminin Kazandırabileceği Davranışlar</vt:lpstr>
      <vt:lpstr>Programlama Öğretiminin Kazandırabileceği Bilişsel Davranışlar</vt:lpstr>
      <vt:lpstr>Programlama Öğretiminin Kazandırabileceği Duyuşsal Davranışlar</vt:lpstr>
      <vt:lpstr>Programlama Öğretiminde Kullanılan Araçlar/Ortamlar</vt:lpstr>
      <vt:lpstr>Programlama Öğretimi Konusunda Karşılaşılan Güçlükler</vt:lpstr>
      <vt:lpstr>Araştırmalardaki Öneriler </vt:lpstr>
      <vt:lpstr>Sonuç</vt:lpstr>
      <vt:lpstr>Sonuç</vt:lpstr>
      <vt:lpstr>Tartış ve Uygula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#</dc:title>
  <dc:creator>Yasemin Gulbahar</dc:creator>
  <cp:lastModifiedBy>may06kulo</cp:lastModifiedBy>
  <cp:revision>7</cp:revision>
  <dcterms:created xsi:type="dcterms:W3CDTF">2019-01-04T17:54:52Z</dcterms:created>
  <dcterms:modified xsi:type="dcterms:W3CDTF">2019-01-09T07:17:14Z</dcterms:modified>
</cp:coreProperties>
</file>