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5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7" r:id="rId32"/>
    <p:sldId id="288" r:id="rId33"/>
    <p:sldId id="286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A1A53-69E5-5B4D-AE2B-9145166245B7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9BE8C-F8B0-3F41-9798-BAAACEF27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0823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9BE8C-F8B0-3F41-9798-BAAACEF27F51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025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186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82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4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52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402901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11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215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2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035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2892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2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2993DC8-975B-41CB-9580-3AE3E3947DB1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453639A-5A48-459B-BE53-F088FCF237B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4706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dao.com/w/works/#keyfrom=E2Ctranslation" TargetMode="External"/><Relationship Id="rId2" Type="http://schemas.openxmlformats.org/officeDocument/2006/relationships/hyperlink" Target="https://www.youdao.com/w/production/#keyfrom=E2Ctranslation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第二十九课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661284" y="4343401"/>
            <a:ext cx="6034030" cy="2378076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请多提意见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0485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盆景 </a:t>
            </a:r>
            <a:r>
              <a:rPr lang="en-US" dirty="0" err="1"/>
              <a:t>pén</a:t>
            </a:r>
            <a:r>
              <a:rPr lang="en-US" dirty="0"/>
              <a:t> </a:t>
            </a:r>
            <a:r>
              <a:rPr lang="en-US" dirty="0" err="1"/>
              <a:t>jǐng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一种供观赏的陈设品。</a:t>
            </a:r>
            <a:endParaRPr lang="en-US" altLang="zh-CN" dirty="0"/>
          </a:p>
          <a:p>
            <a:r>
              <a:rPr lang="zh-CN" altLang="en-US" dirty="0"/>
              <a:t>在盆里栽种花、草、木本植物，配上水、石，布置成为缩小的山水风景。</a:t>
            </a:r>
            <a:endParaRPr lang="en-US" altLang="zh-CN" dirty="0"/>
          </a:p>
          <a:p>
            <a:r>
              <a:rPr lang="zh-CN" altLang="en-US" dirty="0"/>
              <a:t>盆 </a:t>
            </a:r>
            <a:r>
              <a:rPr lang="en-US" dirty="0" err="1"/>
              <a:t>pén</a:t>
            </a:r>
            <a:r>
              <a:rPr lang="zh-CN" altLang="en-US" dirty="0"/>
              <a:t>： 花盆 </a:t>
            </a:r>
            <a:r>
              <a:rPr lang="en-US" altLang="zh-CN" dirty="0"/>
              <a:t>flowerpot</a:t>
            </a:r>
            <a:endParaRPr lang="en-US" dirty="0"/>
          </a:p>
        </p:txBody>
      </p:sp>
      <p:pic>
        <p:nvPicPr>
          <p:cNvPr id="5" name="Resim 4" descr="tablo, ağaç, tabak, yiyecek içeren bir resim&#10;&#10;Açıklama otomatik olarak oluşturuldu">
            <a:extLst>
              <a:ext uri="{FF2B5EF4-FFF2-40B4-BE49-F238E27FC236}">
                <a16:creationId xmlns:a16="http://schemas.microsoft.com/office/drawing/2014/main" id="{302E96A1-94BB-1B4F-8286-73ABB26780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58" y="4267200"/>
            <a:ext cx="2698504" cy="2023878"/>
          </a:xfrm>
          <a:prstGeom prst="rect">
            <a:avLst/>
          </a:prstGeom>
        </p:spPr>
      </p:pic>
      <p:pic>
        <p:nvPicPr>
          <p:cNvPr id="7" name="Resim 6" descr="açık hava, ağaç, bitki, taş içeren bir resim&#10;&#10;Açıklama otomatik olarak oluşturuldu">
            <a:extLst>
              <a:ext uri="{FF2B5EF4-FFF2-40B4-BE49-F238E27FC236}">
                <a16:creationId xmlns:a16="http://schemas.microsoft.com/office/drawing/2014/main" id="{FDF579DA-2F3D-6149-B5DC-A7EE45590E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637" y="3404937"/>
            <a:ext cx="41148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882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好看 </a:t>
            </a:r>
            <a:r>
              <a:rPr lang="en-US" dirty="0" err="1"/>
              <a:t>hǎo</a:t>
            </a:r>
            <a:r>
              <a:rPr lang="en-US" dirty="0"/>
              <a:t> </a:t>
            </a:r>
            <a:r>
              <a:rPr lang="en-US" dirty="0" err="1"/>
              <a:t>kàn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/>
              <a:t>好看 </a:t>
            </a:r>
            <a:r>
              <a:rPr lang="en-US" dirty="0" err="1"/>
              <a:t>hǎo</a:t>
            </a:r>
            <a:r>
              <a:rPr lang="en-US" dirty="0"/>
              <a:t> </a:t>
            </a:r>
            <a:r>
              <a:rPr lang="en-US" dirty="0" err="1"/>
              <a:t>kàn</a:t>
            </a:r>
            <a:r>
              <a:rPr lang="en-US" dirty="0"/>
              <a:t> </a:t>
            </a:r>
            <a:r>
              <a:rPr lang="zh-CN" altLang="en-US" dirty="0"/>
              <a:t>： </a:t>
            </a:r>
            <a:r>
              <a:rPr lang="en-US" altLang="zh-CN" dirty="0"/>
              <a:t>.</a:t>
            </a:r>
            <a:r>
              <a:rPr lang="zh-CN" altLang="en-US" dirty="0"/>
              <a:t>美观、漂亮；看着舒服。</a:t>
            </a:r>
            <a:r>
              <a:rPr lang="tr-TR" dirty="0"/>
              <a:t>  nice-</a:t>
            </a:r>
            <a:r>
              <a:rPr lang="tr-TR" dirty="0" err="1"/>
              <a:t>looking</a:t>
            </a:r>
            <a:endParaRPr lang="tr-TR" dirty="0"/>
          </a:p>
          <a:p>
            <a:r>
              <a:rPr lang="zh-CN" altLang="en-US" dirty="0"/>
              <a:t>你戴那顶帽子很好看。</a:t>
            </a:r>
            <a:r>
              <a:rPr lang="tr-TR" dirty="0"/>
              <a:t> </a:t>
            </a:r>
            <a:r>
              <a:rPr lang="tr-TR" sz="2000" dirty="0" err="1"/>
              <a:t>That</a:t>
            </a:r>
            <a:r>
              <a:rPr lang="tr-TR" sz="2000" dirty="0"/>
              <a:t> hat </a:t>
            </a:r>
            <a:r>
              <a:rPr lang="tr-TR" sz="2000" dirty="0" err="1"/>
              <a:t>looks</a:t>
            </a:r>
            <a:r>
              <a:rPr lang="tr-TR" sz="2000" dirty="0"/>
              <a:t> nice on </a:t>
            </a:r>
            <a:r>
              <a:rPr lang="tr-TR" sz="2000" dirty="0" err="1"/>
              <a:t>you</a:t>
            </a:r>
            <a:endParaRPr lang="tr-TR" sz="2000" dirty="0"/>
          </a:p>
          <a:p>
            <a:r>
              <a:rPr lang="zh-CN" altLang="en-US" dirty="0"/>
              <a:t>一位好看的姑娘。</a:t>
            </a:r>
          </a:p>
          <a:p>
            <a:r>
              <a:rPr lang="zh-CN" altLang="en-US" sz="2000" b="1" dirty="0"/>
              <a:t>不好看、</a:t>
            </a:r>
            <a:r>
              <a:rPr lang="zh-CN" altLang="en-US" b="1" dirty="0"/>
              <a:t>长得</a:t>
            </a:r>
            <a:r>
              <a:rPr lang="zh-CN" altLang="en-US" sz="2000" b="1" dirty="0"/>
              <a:t>好看 </a:t>
            </a:r>
            <a:r>
              <a:rPr lang="en-US" altLang="zh-CN" sz="2000" b="1" dirty="0"/>
              <a:t>good</a:t>
            </a:r>
            <a:r>
              <a:rPr lang="zh-CN" altLang="en-US" sz="2000" b="1" dirty="0"/>
              <a:t> </a:t>
            </a:r>
            <a:r>
              <a:rPr lang="en-US" altLang="zh-CN" sz="2000" b="1" dirty="0"/>
              <a:t>looking</a:t>
            </a:r>
            <a:endParaRPr lang="en-US" sz="2000" b="1" dirty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94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长 </a:t>
            </a:r>
            <a:r>
              <a:rPr lang="en-US" dirty="0" err="1"/>
              <a:t>zhǎng</a:t>
            </a:r>
            <a:r>
              <a:rPr lang="en-US" dirty="0"/>
              <a:t> </a:t>
            </a:r>
            <a:r>
              <a:rPr lang="zh-CN" altLang="en-US" dirty="0"/>
              <a:t> （动词）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sz="2800" dirty="0">
                <a:highlight>
                  <a:srgbClr val="FFFF00"/>
                </a:highlight>
              </a:rPr>
              <a:t>生长；成长  </a:t>
            </a:r>
            <a:r>
              <a:rPr lang="tr-TR" sz="2000" dirty="0" err="1">
                <a:highlight>
                  <a:srgbClr val="FFFF00"/>
                </a:highlight>
              </a:rPr>
              <a:t>grow</a:t>
            </a:r>
            <a:r>
              <a:rPr lang="tr-TR" sz="2000" dirty="0">
                <a:highlight>
                  <a:srgbClr val="FFFF00"/>
                </a:highlight>
              </a:rPr>
              <a:t>; </a:t>
            </a:r>
            <a:r>
              <a:rPr lang="tr-TR" sz="2000" dirty="0" err="1">
                <a:highlight>
                  <a:srgbClr val="FFFF00"/>
                </a:highlight>
              </a:rPr>
              <a:t>develop</a:t>
            </a:r>
            <a:r>
              <a:rPr lang="tr-TR" sz="2000" dirty="0">
                <a:highlight>
                  <a:srgbClr val="FFFF00"/>
                </a:highlight>
              </a:rPr>
              <a:t>: </a:t>
            </a:r>
            <a:endParaRPr lang="en-US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zh-CN" altLang="en-US" sz="2800" dirty="0"/>
              <a:t>杨树～得快。这孩子～得真胖。</a:t>
            </a:r>
            <a:endParaRPr lang="en-US" altLang="zh-CN" sz="2800" dirty="0"/>
          </a:p>
          <a:p>
            <a:r>
              <a:rPr lang="zh-CN" altLang="en-US" sz="2800" dirty="0">
                <a:highlight>
                  <a:srgbClr val="FFFF00"/>
                </a:highlight>
              </a:rPr>
              <a:t>增进</a:t>
            </a:r>
            <a:r>
              <a:rPr lang="en-US" altLang="zh-CN" sz="2800" dirty="0">
                <a:highlight>
                  <a:srgbClr val="FFFF00"/>
                </a:highlight>
              </a:rPr>
              <a:t>; </a:t>
            </a:r>
            <a:r>
              <a:rPr lang="zh-CN" altLang="en-US" sz="2800" dirty="0">
                <a:highlight>
                  <a:srgbClr val="FFFF00"/>
                </a:highlight>
              </a:rPr>
              <a:t>增加 </a:t>
            </a:r>
            <a:r>
              <a:rPr lang="tr-TR" sz="2000" dirty="0" err="1">
                <a:highlight>
                  <a:srgbClr val="FFFF00"/>
                </a:highlight>
              </a:rPr>
              <a:t>acquire</a:t>
            </a:r>
            <a:r>
              <a:rPr lang="tr-TR" sz="2000" dirty="0">
                <a:highlight>
                  <a:srgbClr val="FFFF00"/>
                </a:highlight>
              </a:rPr>
              <a:t>; </a:t>
            </a:r>
            <a:r>
              <a:rPr lang="tr-TR" sz="2000" dirty="0" err="1">
                <a:highlight>
                  <a:srgbClr val="FFFF00"/>
                </a:highlight>
              </a:rPr>
              <a:t>enhance</a:t>
            </a:r>
            <a:r>
              <a:rPr lang="tr-TR" sz="2000" dirty="0">
                <a:highlight>
                  <a:srgbClr val="FFFF00"/>
                </a:highlight>
              </a:rPr>
              <a:t>; </a:t>
            </a:r>
            <a:r>
              <a:rPr lang="tr-TR" sz="2000" dirty="0" err="1">
                <a:highlight>
                  <a:srgbClr val="FFFF00"/>
                </a:highlight>
              </a:rPr>
              <a:t>increase</a:t>
            </a:r>
            <a:r>
              <a:rPr lang="tr-TR" sz="2000" dirty="0">
                <a:highlight>
                  <a:srgbClr val="FFFF00"/>
                </a:highlight>
              </a:rPr>
              <a:t>: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endParaRPr lang="en-US" altLang="zh-CN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zh-CN" altLang="en-US" sz="2800" dirty="0"/>
              <a:t>～见识。</a:t>
            </a:r>
            <a:r>
              <a:rPr lang="tr-TR" sz="2800" dirty="0"/>
              <a:t> </a:t>
            </a:r>
            <a:r>
              <a:rPr lang="tr-TR" sz="2000" dirty="0" err="1"/>
              <a:t>increase</a:t>
            </a:r>
            <a:r>
              <a:rPr lang="tr-TR" sz="2000" dirty="0"/>
              <a:t> </a:t>
            </a:r>
            <a:r>
              <a:rPr lang="tr-TR" sz="2000" dirty="0" err="1"/>
              <a:t>one's</a:t>
            </a:r>
            <a:r>
              <a:rPr lang="tr-TR" sz="2000" dirty="0"/>
              <a:t> </a:t>
            </a:r>
            <a:r>
              <a:rPr lang="tr-TR" sz="2000" dirty="0" err="1"/>
              <a:t>knowledge</a:t>
            </a:r>
            <a:r>
              <a:rPr lang="tr-TR" sz="2000" dirty="0"/>
              <a:t>; </a:t>
            </a:r>
            <a:r>
              <a:rPr lang="tr-TR" sz="2000" dirty="0" err="1"/>
              <a:t>gain</a:t>
            </a:r>
            <a:r>
              <a:rPr lang="tr-TR" sz="2000" dirty="0"/>
              <a:t> </a:t>
            </a:r>
            <a:r>
              <a:rPr lang="tr-TR" sz="2000" dirty="0" err="1"/>
              <a:t>experience</a:t>
            </a:r>
            <a:r>
              <a:rPr lang="tr-TR" sz="2000" dirty="0"/>
              <a:t>;</a:t>
            </a:r>
          </a:p>
          <a:p>
            <a:pPr marL="0" indent="0">
              <a:buNone/>
            </a:pPr>
            <a:r>
              <a:rPr lang="zh-CN" altLang="tr-TR" sz="2000" dirty="0"/>
              <a:t>见识</a:t>
            </a:r>
            <a:r>
              <a:rPr lang="zh-CN" altLang="en-US" sz="2000" dirty="0"/>
              <a:t>：扩大见闻。</a:t>
            </a:r>
            <a:r>
              <a:rPr lang="en-US" altLang="zh-CN" sz="2000" dirty="0"/>
              <a:t>Widen</a:t>
            </a:r>
            <a:r>
              <a:rPr lang="zh-CN" altLang="en-US" sz="2000" dirty="0"/>
              <a:t> </a:t>
            </a:r>
            <a:r>
              <a:rPr lang="en-US" altLang="zh-CN" sz="2000" dirty="0"/>
              <a:t>ones</a:t>
            </a:r>
            <a:r>
              <a:rPr lang="zh-CN" altLang="en-US" sz="2000" dirty="0"/>
              <a:t> </a:t>
            </a:r>
            <a:r>
              <a:rPr lang="en-US" altLang="zh-CN" sz="2000" dirty="0"/>
              <a:t>knowledge</a:t>
            </a:r>
            <a:endParaRPr lang="tr-TR" sz="2000" dirty="0"/>
          </a:p>
          <a:p>
            <a:r>
              <a:rPr lang="zh-CN" altLang="en-US" sz="2800" dirty="0"/>
              <a:t>生 </a:t>
            </a:r>
            <a:r>
              <a:rPr lang="tr-TR" sz="2000" dirty="0" err="1"/>
              <a:t>come</a:t>
            </a:r>
            <a:r>
              <a:rPr lang="tr-TR" sz="2000" dirty="0"/>
              <a:t> </a:t>
            </a:r>
            <a:r>
              <a:rPr lang="tr-TR" sz="2000" dirty="0" err="1"/>
              <a:t>into</a:t>
            </a:r>
            <a:r>
              <a:rPr lang="tr-TR" sz="2000" dirty="0"/>
              <a:t> </a:t>
            </a:r>
            <a:r>
              <a:rPr lang="tr-TR" sz="2000" dirty="0" err="1"/>
              <a:t>being</a:t>
            </a:r>
            <a:r>
              <a:rPr lang="tr-TR" sz="2000" dirty="0"/>
              <a:t>; </a:t>
            </a:r>
            <a:r>
              <a:rPr lang="tr-TR" sz="2000" dirty="0" err="1"/>
              <a:t>begin</a:t>
            </a:r>
            <a:r>
              <a:rPr lang="tr-TR" sz="2000" dirty="0"/>
              <a:t> </a:t>
            </a:r>
            <a:r>
              <a:rPr lang="tr-TR" sz="2000" dirty="0" err="1"/>
              <a:t>to</a:t>
            </a:r>
            <a:r>
              <a:rPr lang="tr-TR" sz="2000" dirty="0"/>
              <a:t> </a:t>
            </a:r>
            <a:r>
              <a:rPr lang="tr-TR" sz="2000" dirty="0" err="1"/>
              <a:t>grow</a:t>
            </a:r>
            <a:r>
              <a:rPr lang="tr-TR" sz="2000" dirty="0"/>
              <a:t>; form:</a:t>
            </a:r>
            <a:r>
              <a:rPr lang="zh-CN" altLang="en-US" sz="2000" dirty="0"/>
              <a:t>    </a:t>
            </a:r>
            <a:r>
              <a:rPr lang="tr-TR" sz="2000" dirty="0" err="1"/>
              <a:t>get</a:t>
            </a:r>
            <a:r>
              <a:rPr lang="tr-TR" sz="2000" dirty="0"/>
              <a:t> </a:t>
            </a:r>
            <a:r>
              <a:rPr lang="tr-TR" sz="2000" dirty="0" err="1"/>
              <a:t>rusty</a:t>
            </a:r>
            <a:r>
              <a:rPr lang="zh-CN" altLang="en-US" dirty="0"/>
              <a:t>长锈、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sz="2800" dirty="0"/>
              <a:t>这些树二月里长叶子</a:t>
            </a:r>
            <a:r>
              <a:rPr lang="zh-CN" altLang="en-US" dirty="0"/>
              <a:t>。</a:t>
            </a:r>
            <a:r>
              <a:rPr lang="tr-TR" sz="2000" dirty="0" err="1"/>
              <a:t>These</a:t>
            </a:r>
            <a:r>
              <a:rPr lang="tr-TR" sz="2000" dirty="0"/>
              <a:t> </a:t>
            </a:r>
            <a:r>
              <a:rPr lang="tr-TR" sz="2000" dirty="0" err="1"/>
              <a:t>trees</a:t>
            </a:r>
            <a:r>
              <a:rPr lang="tr-TR" sz="2000" dirty="0"/>
              <a:t> </a:t>
            </a:r>
            <a:r>
              <a:rPr lang="tr-TR" sz="2000" dirty="0" err="1"/>
              <a:t>come</a:t>
            </a:r>
            <a:r>
              <a:rPr lang="tr-TR" sz="2000" dirty="0"/>
              <a:t> </a:t>
            </a:r>
            <a:r>
              <a:rPr lang="tr-TR" sz="2000" dirty="0" err="1"/>
              <a:t>into</a:t>
            </a:r>
            <a:r>
              <a:rPr lang="tr-TR" sz="2000" dirty="0"/>
              <a:t> </a:t>
            </a:r>
            <a:r>
              <a:rPr lang="tr-TR" sz="2000" dirty="0" err="1"/>
              <a:t>leaf</a:t>
            </a:r>
            <a:r>
              <a:rPr lang="tr-TR" sz="2000" dirty="0"/>
              <a:t> in </a:t>
            </a:r>
            <a:r>
              <a:rPr lang="tr-TR" sz="2000" dirty="0" err="1"/>
              <a:t>February</a:t>
            </a:r>
            <a:r>
              <a:rPr lang="tr-TR" sz="2000" dirty="0"/>
              <a:t>.</a:t>
            </a:r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endParaRPr lang="zh-CN" altLang="en-US" dirty="0"/>
          </a:p>
          <a:p>
            <a:endParaRPr lang="tr-TR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3929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DE6A56-9060-3E47-9FF8-8A808E793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tr-TR" dirty="0"/>
              <a:t>长</a:t>
            </a:r>
            <a:r>
              <a:rPr lang="zh-CN" altLang="en-US" dirty="0"/>
              <a:t> （名词）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A5E30B2-396F-F848-A901-117659CD4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highlight>
                  <a:srgbClr val="FFFF00"/>
                </a:highlight>
              </a:rPr>
              <a:t>领导人  </a:t>
            </a:r>
            <a:r>
              <a:rPr lang="tr-TR" dirty="0" err="1"/>
              <a:t>chief</a:t>
            </a:r>
            <a:r>
              <a:rPr lang="tr-TR" dirty="0"/>
              <a:t>; </a:t>
            </a:r>
            <a:r>
              <a:rPr lang="tr-TR" dirty="0" err="1"/>
              <a:t>head</a:t>
            </a:r>
            <a:r>
              <a:rPr lang="tr-TR" dirty="0"/>
              <a:t>; </a:t>
            </a:r>
            <a:r>
              <a:rPr lang="tr-TR" dirty="0" err="1"/>
              <a:t>leader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zh-CN" altLang="en-US" dirty="0"/>
              <a:t>部～。校～。乡～。首～。</a:t>
            </a:r>
            <a:endParaRPr lang="en-US" altLang="zh-CN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6951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养 </a:t>
            </a:r>
            <a:r>
              <a:rPr lang="en-US" dirty="0"/>
              <a:t> </a:t>
            </a:r>
            <a:r>
              <a:rPr lang="en-US" dirty="0" err="1"/>
              <a:t>yǎng</a:t>
            </a: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129" y="1128451"/>
            <a:ext cx="7633742" cy="4495798"/>
          </a:xfrm>
        </p:spPr>
        <p:txBody>
          <a:bodyPr/>
          <a:lstStyle/>
          <a:p>
            <a:r>
              <a:rPr lang="zh-CN" altLang="en-US" dirty="0">
                <a:highlight>
                  <a:srgbClr val="FFFF00"/>
                </a:highlight>
              </a:rPr>
              <a:t>（供养） </a:t>
            </a:r>
            <a:r>
              <a:rPr lang="tr-TR" dirty="0" err="1">
                <a:highlight>
                  <a:srgbClr val="FFFF00"/>
                </a:highlight>
              </a:rPr>
              <a:t>support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provide</a:t>
            </a:r>
            <a:r>
              <a:rPr lang="tr-TR" dirty="0">
                <a:highlight>
                  <a:srgbClr val="FFFF00"/>
                </a:highlight>
              </a:rPr>
              <a:t> </a:t>
            </a:r>
            <a:r>
              <a:rPr lang="tr-TR" dirty="0" err="1">
                <a:highlight>
                  <a:srgbClr val="FFFF00"/>
                </a:highlight>
              </a:rPr>
              <a:t>for:support</a:t>
            </a:r>
            <a:r>
              <a:rPr lang="tr-TR" dirty="0">
                <a:highlight>
                  <a:srgbClr val="FFFF00"/>
                </a:highlight>
              </a:rPr>
              <a:t> a </a:t>
            </a:r>
            <a:r>
              <a:rPr lang="tr-TR" dirty="0" err="1">
                <a:highlight>
                  <a:srgbClr val="FFFF00"/>
                </a:highlight>
              </a:rPr>
              <a:t>family</a:t>
            </a:r>
            <a:endParaRPr lang="tr-TR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zh-CN" altLang="en-US" dirty="0"/>
              <a:t>养家</a:t>
            </a:r>
            <a:endParaRPr lang="en-US" altLang="zh-CN" dirty="0"/>
          </a:p>
          <a:p>
            <a:r>
              <a:rPr lang="zh-CN" altLang="en-US" dirty="0">
                <a:highlight>
                  <a:srgbClr val="FFFF00"/>
                </a:highlight>
              </a:rPr>
              <a:t>（饲养</a:t>
            </a:r>
            <a:r>
              <a:rPr lang="en-US" altLang="zh-CN" dirty="0">
                <a:highlight>
                  <a:srgbClr val="FFFF00"/>
                </a:highlight>
              </a:rPr>
              <a:t>; </a:t>
            </a:r>
            <a:r>
              <a:rPr lang="zh-CN" altLang="en-US" dirty="0">
                <a:highlight>
                  <a:srgbClr val="FFFF00"/>
                </a:highlight>
              </a:rPr>
              <a:t>培植） </a:t>
            </a:r>
            <a:r>
              <a:rPr lang="tr-TR" dirty="0" err="1">
                <a:highlight>
                  <a:srgbClr val="FFFF00"/>
                </a:highlight>
              </a:rPr>
              <a:t>raise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keep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grow</a:t>
            </a:r>
            <a:r>
              <a:rPr lang="tr-TR" dirty="0">
                <a:highlight>
                  <a:srgbClr val="FFFF00"/>
                </a:highlight>
              </a:rPr>
              <a:t>:</a:t>
            </a:r>
            <a:endParaRPr lang="zh-CN" altLang="en-US" b="1" dirty="0">
              <a:highlight>
                <a:srgbClr val="FFFF00"/>
              </a:highlight>
            </a:endParaRPr>
          </a:p>
          <a:p>
            <a:r>
              <a:rPr lang="tr-TR" dirty="0" err="1"/>
              <a:t>grow</a:t>
            </a:r>
            <a:r>
              <a:rPr lang="tr-TR" dirty="0"/>
              <a:t> </a:t>
            </a:r>
            <a:r>
              <a:rPr lang="tr-TR" dirty="0" err="1"/>
              <a:t>flowers</a:t>
            </a:r>
            <a:r>
              <a:rPr lang="zh-CN" altLang="en-US" dirty="0"/>
              <a:t> 养花、</a:t>
            </a:r>
            <a:r>
              <a:rPr lang="tr-TR" dirty="0" err="1"/>
              <a:t>keep</a:t>
            </a:r>
            <a:r>
              <a:rPr lang="tr-TR" dirty="0"/>
              <a:t> pet </a:t>
            </a:r>
            <a:r>
              <a:rPr lang="tr-TR" dirty="0" err="1"/>
              <a:t>birds</a:t>
            </a:r>
            <a:r>
              <a:rPr lang="zh-CN" altLang="en-US" dirty="0"/>
              <a:t> 养鸟、</a:t>
            </a:r>
            <a:r>
              <a:rPr lang="tr-TR" dirty="0" err="1"/>
              <a:t>raise</a:t>
            </a:r>
            <a:r>
              <a:rPr lang="tr-TR" dirty="0"/>
              <a:t> </a:t>
            </a:r>
            <a:r>
              <a:rPr lang="tr-TR" dirty="0" err="1"/>
              <a:t>ducks</a:t>
            </a:r>
            <a:r>
              <a:rPr lang="zh-CN" altLang="en-US" dirty="0"/>
              <a:t> 养鸭</a:t>
            </a:r>
            <a:endParaRPr lang="en-US" altLang="zh-CN" dirty="0"/>
          </a:p>
          <a:p>
            <a:r>
              <a:rPr lang="zh-CN" altLang="en-US" dirty="0">
                <a:highlight>
                  <a:srgbClr val="FFFF00"/>
                </a:highlight>
              </a:rPr>
              <a:t>培养 </a:t>
            </a:r>
            <a:r>
              <a:rPr lang="tr-TR" dirty="0">
                <a:highlight>
                  <a:srgbClr val="FFFF00"/>
                </a:highlight>
              </a:rPr>
              <a:t>form; </a:t>
            </a:r>
            <a:r>
              <a:rPr lang="tr-TR" dirty="0" err="1">
                <a:highlight>
                  <a:srgbClr val="FFFF00"/>
                </a:highlight>
              </a:rPr>
              <a:t>acquire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cultivate</a:t>
            </a:r>
            <a:r>
              <a:rPr lang="tr-TR" dirty="0">
                <a:highlight>
                  <a:srgbClr val="FFFF00"/>
                </a:highlight>
              </a:rPr>
              <a:t>:</a:t>
            </a:r>
            <a:r>
              <a:rPr lang="zh-CN" altLang="en-US" dirty="0">
                <a:highlight>
                  <a:srgbClr val="FFFF00"/>
                </a:highlight>
              </a:rPr>
              <a:t> 教育和训练</a:t>
            </a:r>
            <a:endParaRPr lang="tr-TR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altLang="zh-CN" dirty="0"/>
              <a:t>Develop</a:t>
            </a:r>
            <a:r>
              <a:rPr lang="zh-CN" altLang="en-US" dirty="0"/>
              <a:t> </a:t>
            </a:r>
            <a:r>
              <a:rPr lang="en-US" altLang="zh-CN" dirty="0"/>
              <a:t>good</a:t>
            </a:r>
            <a:r>
              <a:rPr lang="zh-CN" altLang="en-US" dirty="0"/>
              <a:t> </a:t>
            </a:r>
            <a:r>
              <a:rPr lang="en-US" altLang="zh-CN" dirty="0"/>
              <a:t>habits</a:t>
            </a:r>
            <a:r>
              <a:rPr lang="zh-CN" altLang="en-US" dirty="0"/>
              <a:t> 养成良好的习惯、  培养兴趣爱好</a:t>
            </a:r>
            <a:endParaRPr lang="en-US" altLang="zh-CN" dirty="0"/>
          </a:p>
          <a:p>
            <a:r>
              <a:rPr lang="zh-CN" altLang="en-US" dirty="0">
                <a:highlight>
                  <a:srgbClr val="FFFF00"/>
                </a:highlight>
              </a:rPr>
              <a:t>使身心得到滋补或休息， 以增进精力或恢复健康）</a:t>
            </a:r>
            <a:r>
              <a:rPr lang="tr-TR" dirty="0">
                <a:highlight>
                  <a:srgbClr val="FFFF00"/>
                </a:highlight>
              </a:rPr>
              <a:t>rest; </a:t>
            </a:r>
            <a:r>
              <a:rPr lang="tr-TR" dirty="0" err="1">
                <a:highlight>
                  <a:srgbClr val="FFFF00"/>
                </a:highlight>
              </a:rPr>
              <a:t>convalesce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heal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recuperate</a:t>
            </a:r>
            <a:r>
              <a:rPr lang="tr-TR" dirty="0">
                <a:highlight>
                  <a:srgbClr val="FFFF00"/>
                </a:highlight>
              </a:rPr>
              <a:t> </a:t>
            </a:r>
            <a:r>
              <a:rPr lang="tr-TR" dirty="0" err="1">
                <a:highlight>
                  <a:srgbClr val="FFFF00"/>
                </a:highlight>
              </a:rPr>
              <a:t>one's</a:t>
            </a:r>
            <a:r>
              <a:rPr lang="tr-TR" dirty="0">
                <a:highlight>
                  <a:srgbClr val="FFFF00"/>
                </a:highlight>
              </a:rPr>
              <a:t> </a:t>
            </a:r>
            <a:r>
              <a:rPr lang="tr-TR" dirty="0" err="1">
                <a:highlight>
                  <a:srgbClr val="FFFF00"/>
                </a:highlight>
              </a:rPr>
              <a:t>health</a:t>
            </a:r>
            <a:endParaRPr lang="tr-TR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tr-TR" dirty="0" err="1"/>
              <a:t>heal</a:t>
            </a:r>
            <a:r>
              <a:rPr lang="tr-TR" dirty="0"/>
              <a:t> </a:t>
            </a:r>
            <a:r>
              <a:rPr lang="tr-TR" dirty="0" err="1"/>
              <a:t>one's</a:t>
            </a:r>
            <a:r>
              <a:rPr lang="tr-TR" dirty="0"/>
              <a:t> </a:t>
            </a:r>
            <a:r>
              <a:rPr lang="tr-TR" dirty="0" err="1"/>
              <a:t>wounds</a:t>
            </a:r>
            <a:r>
              <a:rPr lang="zh-CN" altLang="en-US" dirty="0"/>
              <a:t>养好伤、</a:t>
            </a:r>
            <a:r>
              <a:rPr lang="tr-TR" dirty="0" err="1"/>
              <a:t>recuperate</a:t>
            </a:r>
            <a:r>
              <a:rPr lang="zh-CN" altLang="en-US" dirty="0"/>
              <a:t>养身体</a:t>
            </a:r>
          </a:p>
          <a:p>
            <a:endParaRPr lang="zh-CN" altLang="en-US" dirty="0">
              <a:highlight>
                <a:srgbClr val="FFFF00"/>
              </a:highlight>
            </a:endParaRPr>
          </a:p>
          <a:p>
            <a:endParaRPr lang="en-US" altLang="zh-CN" dirty="0"/>
          </a:p>
          <a:p>
            <a:endParaRPr lang="zh-CN" alt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143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比较 </a:t>
            </a:r>
            <a:r>
              <a:rPr lang="en-US" dirty="0" err="1"/>
              <a:t>bǐ</a:t>
            </a:r>
            <a:r>
              <a:rPr lang="en-US" dirty="0"/>
              <a:t> </a:t>
            </a:r>
            <a:r>
              <a:rPr lang="en-US" dirty="0" err="1"/>
              <a:t>jiào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highlight>
                  <a:srgbClr val="FFFF00"/>
                </a:highlight>
              </a:rPr>
              <a:t>（对比） </a:t>
            </a:r>
            <a:r>
              <a:rPr lang="tr-TR" dirty="0" err="1">
                <a:highlight>
                  <a:srgbClr val="FFFF00"/>
                </a:highlight>
              </a:rPr>
              <a:t>compare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compare</a:t>
            </a:r>
            <a:r>
              <a:rPr lang="tr-TR" dirty="0">
                <a:highlight>
                  <a:srgbClr val="FFFF00"/>
                </a:highlight>
              </a:rPr>
              <a:t> </a:t>
            </a:r>
            <a:r>
              <a:rPr lang="tr-TR" dirty="0" err="1">
                <a:highlight>
                  <a:srgbClr val="FFFF00"/>
                </a:highlight>
              </a:rPr>
              <a:t>with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contrast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parallel</a:t>
            </a:r>
            <a:r>
              <a:rPr lang="tr-TR" dirty="0">
                <a:highlight>
                  <a:srgbClr val="FFFF00"/>
                </a:highlight>
              </a:rPr>
              <a:t> (</a:t>
            </a:r>
            <a:r>
              <a:rPr lang="tr-TR" dirty="0" err="1">
                <a:highlight>
                  <a:srgbClr val="FFFF00"/>
                </a:highlight>
              </a:rPr>
              <a:t>with</a:t>
            </a:r>
            <a:r>
              <a:rPr lang="tr-TR" dirty="0">
                <a:highlight>
                  <a:srgbClr val="FFFF00"/>
                </a:highlight>
              </a:rPr>
              <a:t>);</a:t>
            </a:r>
          </a:p>
          <a:p>
            <a:r>
              <a:rPr lang="zh-CN" altLang="tr-TR" dirty="0"/>
              <a:t>比较热闹</a:t>
            </a:r>
            <a:r>
              <a:rPr lang="zh-CN" altLang="en-US" dirty="0"/>
              <a:t>、和他比较</a:t>
            </a:r>
            <a:endParaRPr lang="tr-TR" dirty="0"/>
          </a:p>
          <a:p>
            <a:r>
              <a:rPr lang="zh-CN" altLang="en-US" dirty="0"/>
              <a:t>（</a:t>
            </a:r>
            <a:r>
              <a:rPr lang="zh-CN" altLang="en-US" dirty="0">
                <a:highlight>
                  <a:srgbClr val="FFFF00"/>
                </a:highlight>
              </a:rPr>
              <a:t>具有一定程度</a:t>
            </a:r>
            <a:r>
              <a:rPr lang="en-US" altLang="zh-CN" dirty="0">
                <a:highlight>
                  <a:srgbClr val="FFFF00"/>
                </a:highlight>
              </a:rPr>
              <a:t>; </a:t>
            </a:r>
            <a:r>
              <a:rPr lang="zh-CN" altLang="en-US" dirty="0">
                <a:highlight>
                  <a:srgbClr val="FFFF00"/>
                </a:highlight>
              </a:rPr>
              <a:t>作副词用） </a:t>
            </a:r>
            <a:r>
              <a:rPr lang="tr-TR" dirty="0" err="1">
                <a:highlight>
                  <a:srgbClr val="FFFF00"/>
                </a:highlight>
              </a:rPr>
              <a:t>fairly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comparatively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relatively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quite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rather</a:t>
            </a:r>
            <a:r>
              <a:rPr lang="tr-TR" dirty="0">
                <a:highlight>
                  <a:srgbClr val="FFFF00"/>
                </a:highlight>
              </a:rPr>
              <a:t>:</a:t>
            </a:r>
          </a:p>
          <a:p>
            <a:r>
              <a:rPr lang="zh-CN" altLang="en-US" dirty="0"/>
              <a:t>从他的所作所为，可以看出他比较自私 （</a:t>
            </a:r>
            <a:r>
              <a:rPr lang="tr-TR" dirty="0" err="1"/>
              <a:t>Judging</a:t>
            </a:r>
            <a:r>
              <a:rPr lang="tr-TR" dirty="0"/>
              <a:t> </a:t>
            </a:r>
            <a:r>
              <a:rPr lang="tr-TR" dirty="0" err="1"/>
              <a:t>by</a:t>
            </a:r>
            <a:r>
              <a:rPr lang="tr-TR" dirty="0"/>
              <a:t> his </a:t>
            </a:r>
            <a:r>
              <a:rPr lang="tr-TR" dirty="0" err="1"/>
              <a:t>actions</a:t>
            </a:r>
            <a:r>
              <a:rPr lang="tr-TR" dirty="0"/>
              <a:t>, he is </a:t>
            </a:r>
            <a:r>
              <a:rPr lang="tr-TR" dirty="0" err="1"/>
              <a:t>rather</a:t>
            </a:r>
            <a:r>
              <a:rPr lang="tr-TR" dirty="0"/>
              <a:t> </a:t>
            </a:r>
            <a:r>
              <a:rPr lang="tr-TR" dirty="0" err="1"/>
              <a:t>selfish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zh-CN" altLang="en-US" dirty="0"/>
              <a:t>比较成熟 </a:t>
            </a:r>
            <a:r>
              <a:rPr lang="en-US" altLang="zh-CN" dirty="0"/>
              <a:t>relatively</a:t>
            </a:r>
            <a:r>
              <a:rPr lang="zh-CN" altLang="en-US" dirty="0"/>
              <a:t> </a:t>
            </a:r>
            <a:r>
              <a:rPr lang="en-US" altLang="zh-CN" dirty="0"/>
              <a:t>mature</a:t>
            </a:r>
            <a:endParaRPr lang="tr-TR" dirty="0"/>
          </a:p>
          <a:p>
            <a:pPr marL="0" indent="0">
              <a:buNone/>
            </a:pP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90837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人们 </a:t>
            </a:r>
            <a:r>
              <a:rPr lang="en-US" dirty="0" err="1"/>
              <a:t>rén</a:t>
            </a:r>
            <a:r>
              <a:rPr lang="en-US" dirty="0"/>
              <a:t> men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指许多人：天冷了，～都穿上了冬装。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5329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作品 </a:t>
            </a:r>
            <a:r>
              <a:rPr lang="en-US" dirty="0"/>
              <a:t> </a:t>
            </a:r>
            <a:r>
              <a:rPr lang="en-US" dirty="0" err="1"/>
              <a:t>zuò</a:t>
            </a:r>
            <a:r>
              <a:rPr lang="en-US" dirty="0"/>
              <a:t> </a:t>
            </a:r>
            <a:r>
              <a:rPr lang="en-US" dirty="0" err="1"/>
              <a:t>pǐn</a:t>
            </a:r>
            <a:r>
              <a:rPr lang="en-US" dirty="0"/>
              <a:t>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</a:t>
            </a:r>
            <a:r>
              <a:rPr lang="tr-TR" b="1" dirty="0">
                <a:hlinkClick r:id="rId2"/>
              </a:rPr>
              <a:t>production</a:t>
            </a:r>
            <a:r>
              <a:rPr lang="tr-TR" b="1" dirty="0"/>
              <a:t> ; </a:t>
            </a:r>
            <a:r>
              <a:rPr lang="tr-TR" b="1" dirty="0">
                <a:hlinkClick r:id="rId3"/>
              </a:rPr>
              <a:t>Works</a:t>
            </a:r>
            <a:endParaRPr lang="tr-TR" b="1" dirty="0"/>
          </a:p>
          <a:p>
            <a:r>
              <a:rPr lang="zh-CN" altLang="en-US" dirty="0"/>
              <a:t>文学作品，自己的作品，重要作品，书法作品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451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浇 </a:t>
            </a:r>
            <a:r>
              <a:rPr lang="en-US" dirty="0" err="1"/>
              <a:t>jiāo</a:t>
            </a:r>
            <a:r>
              <a:rPr lang="en-US" dirty="0"/>
              <a:t> 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由上往下淋，洒：～花。浇水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4178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修整 </a:t>
            </a:r>
            <a:r>
              <a:rPr lang="en-US" dirty="0"/>
              <a:t> </a:t>
            </a:r>
            <a:r>
              <a:rPr lang="en-US" dirty="0" err="1"/>
              <a:t>xiū</a:t>
            </a:r>
            <a:r>
              <a:rPr lang="en-US" dirty="0"/>
              <a:t> </a:t>
            </a:r>
            <a:r>
              <a:rPr lang="en-US" dirty="0" err="1"/>
              <a:t>zhěng</a:t>
            </a:r>
            <a:r>
              <a:rPr lang="en-US" dirty="0"/>
              <a:t>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修理使完整或整齐：～农具。 修整盆景</a:t>
            </a:r>
            <a:endParaRPr lang="en-US" altLang="zh-CN" dirty="0"/>
          </a:p>
          <a:p>
            <a:r>
              <a:rPr lang="tr-TR" dirty="0" err="1"/>
              <a:t>prune</a:t>
            </a:r>
            <a:r>
              <a:rPr lang="tr-TR" dirty="0"/>
              <a:t> </a:t>
            </a:r>
            <a:r>
              <a:rPr lang="tr-TR" dirty="0" err="1"/>
              <a:t>fruit</a:t>
            </a:r>
            <a:r>
              <a:rPr lang="tr-TR" dirty="0"/>
              <a:t> </a:t>
            </a:r>
            <a:r>
              <a:rPr lang="tr-TR" dirty="0" err="1"/>
              <a:t>trees</a:t>
            </a:r>
            <a:r>
              <a:rPr lang="zh-CN" altLang="en-US" dirty="0"/>
              <a:t> 修整果树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470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意见 </a:t>
            </a:r>
            <a:r>
              <a:rPr lang="en-US" dirty="0"/>
              <a:t> </a:t>
            </a:r>
            <a:r>
              <a:rPr lang="en-US" dirty="0" err="1"/>
              <a:t>yì</a:t>
            </a:r>
            <a:r>
              <a:rPr lang="en-US" dirty="0"/>
              <a:t> </a:t>
            </a:r>
            <a:r>
              <a:rPr lang="en-US" dirty="0" err="1"/>
              <a:t>jiàn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1.</a:t>
            </a:r>
            <a:r>
              <a:rPr lang="zh-CN" altLang="en-US" dirty="0"/>
              <a:t>看法或想法：</a:t>
            </a:r>
            <a:r>
              <a:rPr lang="tr-TR" dirty="0"/>
              <a:t> idea; </a:t>
            </a:r>
            <a:r>
              <a:rPr lang="tr-TR" dirty="0" err="1"/>
              <a:t>view</a:t>
            </a:r>
            <a:r>
              <a:rPr lang="tr-TR" dirty="0"/>
              <a:t>; </a:t>
            </a:r>
            <a:r>
              <a:rPr lang="tr-TR" dirty="0" err="1"/>
              <a:t>opinion</a:t>
            </a:r>
            <a:r>
              <a:rPr lang="tr-TR" dirty="0"/>
              <a:t>; </a:t>
            </a:r>
            <a:r>
              <a:rPr lang="tr-TR" dirty="0" err="1"/>
              <a:t>suggestion</a:t>
            </a:r>
            <a:r>
              <a:rPr lang="tr-TR" dirty="0"/>
              <a:t>:</a:t>
            </a:r>
            <a:endParaRPr lang="en-US" altLang="zh-CN" dirty="0"/>
          </a:p>
          <a:p>
            <a:r>
              <a:rPr lang="zh-CN" altLang="en-US" dirty="0"/>
              <a:t>谈谈你对工作的～。我同意你的意见。</a:t>
            </a:r>
          </a:p>
          <a:p>
            <a:r>
              <a:rPr lang="en-US" altLang="zh-CN" dirty="0"/>
              <a:t>2.</a:t>
            </a:r>
            <a:r>
              <a:rPr lang="zh-CN" altLang="en-US" dirty="0"/>
              <a:t>（对人、对事）认为不对因而不满意的想法：</a:t>
            </a:r>
            <a:r>
              <a:rPr lang="tr-TR" dirty="0" err="1"/>
              <a:t>objection</a:t>
            </a:r>
            <a:r>
              <a:rPr lang="tr-TR" dirty="0"/>
              <a:t>; </a:t>
            </a:r>
            <a:r>
              <a:rPr lang="tr-TR" dirty="0" err="1"/>
              <a:t>differing</a:t>
            </a:r>
            <a:r>
              <a:rPr lang="tr-TR" dirty="0"/>
              <a:t> </a:t>
            </a:r>
            <a:r>
              <a:rPr lang="tr-TR" dirty="0" err="1"/>
              <a:t>opinion</a:t>
            </a:r>
            <a:r>
              <a:rPr lang="tr-TR" dirty="0"/>
              <a:t>; </a:t>
            </a:r>
            <a:r>
              <a:rPr lang="tr-TR" dirty="0" err="1"/>
              <a:t>complaint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zh-CN" altLang="en-US" dirty="0"/>
              <a:t>我对她很有意见。</a:t>
            </a:r>
            <a:r>
              <a:rPr lang="tr-TR" dirty="0"/>
              <a:t>I </a:t>
            </a:r>
            <a:r>
              <a:rPr lang="tr-TR" dirty="0" err="1"/>
              <a:t>have</a:t>
            </a:r>
            <a:r>
              <a:rPr lang="tr-TR" dirty="0"/>
              <a:t> a lot of </a:t>
            </a:r>
            <a:r>
              <a:rPr lang="tr-TR" dirty="0" err="1"/>
              <a:t>complaints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her.</a:t>
            </a:r>
          </a:p>
          <a:p>
            <a:pPr marL="0" indent="0">
              <a:buNone/>
            </a:pPr>
            <a:r>
              <a:rPr lang="zh-CN" altLang="en-US" dirty="0"/>
              <a:t>人家对他的～很多。</a:t>
            </a:r>
          </a:p>
          <a:p>
            <a:pPr marL="0" indent="0">
              <a:buNone/>
            </a:pPr>
            <a:r>
              <a:rPr lang="zh-CN" altLang="en-US" b="1" dirty="0"/>
              <a:t>短语：</a:t>
            </a:r>
            <a:r>
              <a:rPr lang="zh-CN" altLang="en-US" dirty="0"/>
              <a:t>意见箱 </a:t>
            </a:r>
            <a:r>
              <a:rPr lang="tr-TR" dirty="0" err="1"/>
              <a:t>suggestion</a:t>
            </a:r>
            <a:r>
              <a:rPr lang="tr-TR" dirty="0"/>
              <a:t> </a:t>
            </a:r>
            <a:r>
              <a:rPr lang="tr-TR" dirty="0" err="1"/>
              <a:t>box</a:t>
            </a:r>
            <a:endParaRPr lang="tr-TR" dirty="0"/>
          </a:p>
          <a:p>
            <a:pPr marL="0" indent="0">
              <a:buNone/>
            </a:pPr>
            <a:endParaRPr lang="zh-CN" alt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311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艺术 </a:t>
            </a:r>
            <a:r>
              <a:rPr lang="en-US" dirty="0"/>
              <a:t> </a:t>
            </a:r>
            <a:r>
              <a:rPr lang="en-US" dirty="0" err="1"/>
              <a:t>yì</a:t>
            </a:r>
            <a:r>
              <a:rPr lang="en-US" dirty="0"/>
              <a:t> </a:t>
            </a:r>
            <a:r>
              <a:rPr lang="en-US" dirty="0" err="1"/>
              <a:t>shù</a:t>
            </a:r>
            <a:r>
              <a:rPr lang="en-US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盆景艺术，书法艺术，艺术作品，爱好艺术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754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课文</a:t>
            </a:r>
            <a:r>
              <a:rPr lang="en-US" altLang="zh-CN" dirty="0"/>
              <a:t>1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请大声读课文。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482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生词二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练 </a:t>
            </a:r>
            <a:r>
              <a:rPr lang="en-US" dirty="0"/>
              <a:t> </a:t>
            </a:r>
            <a:r>
              <a:rPr lang="en-US" dirty="0" err="1"/>
              <a:t>liàn</a:t>
            </a:r>
            <a:r>
              <a:rPr lang="en-US" dirty="0"/>
              <a:t> </a:t>
            </a:r>
            <a:r>
              <a:rPr lang="tr-TR" dirty="0" err="1"/>
              <a:t>practise</a:t>
            </a:r>
            <a:r>
              <a:rPr lang="tr-TR" dirty="0"/>
              <a:t>; </a:t>
            </a:r>
            <a:r>
              <a:rPr lang="tr-TR" dirty="0" err="1"/>
              <a:t>drill</a:t>
            </a:r>
            <a:r>
              <a:rPr lang="tr-TR" dirty="0"/>
              <a:t>; </a:t>
            </a:r>
            <a:r>
              <a:rPr lang="tr-TR" dirty="0" err="1"/>
              <a:t>train</a:t>
            </a:r>
            <a:r>
              <a:rPr lang="tr-TR" dirty="0"/>
              <a:t>:</a:t>
            </a:r>
            <a:endParaRPr lang="en-US" dirty="0"/>
          </a:p>
          <a:p>
            <a:r>
              <a:rPr lang="zh-CN" altLang="en-US" dirty="0"/>
              <a:t>练习；训练，排练、教练</a:t>
            </a:r>
            <a:r>
              <a:rPr lang="tr-TR" dirty="0" err="1"/>
              <a:t>coach</a:t>
            </a:r>
            <a:r>
              <a:rPr lang="tr-TR" dirty="0"/>
              <a:t>;</a:t>
            </a:r>
          </a:p>
          <a:p>
            <a:r>
              <a:rPr lang="zh-CN" altLang="tr-TR" dirty="0"/>
              <a:t>健身</a:t>
            </a:r>
            <a:r>
              <a:rPr lang="zh-CN" altLang="en-US" dirty="0"/>
              <a:t>教练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7154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不必  </a:t>
            </a:r>
            <a:r>
              <a:rPr lang="en-US" dirty="0" err="1"/>
              <a:t>bù</a:t>
            </a:r>
            <a:r>
              <a:rPr lang="en-US" dirty="0"/>
              <a:t> </a:t>
            </a:r>
            <a:r>
              <a:rPr lang="en-US" dirty="0" err="1"/>
              <a:t>bì</a:t>
            </a:r>
            <a:r>
              <a:rPr lang="zh-CN" altLang="en-US" dirty="0"/>
              <a:t>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表示事理上或情理上不需要：</a:t>
            </a:r>
            <a:r>
              <a:rPr lang="tr-TR" dirty="0" err="1"/>
              <a:t>need</a:t>
            </a:r>
            <a:r>
              <a:rPr lang="tr-TR" dirty="0"/>
              <a:t> not; not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; not </a:t>
            </a:r>
            <a:r>
              <a:rPr lang="tr-TR" dirty="0" err="1"/>
              <a:t>necessary</a:t>
            </a:r>
            <a:r>
              <a:rPr lang="tr-TR" dirty="0"/>
              <a:t>:</a:t>
            </a:r>
            <a:endParaRPr lang="en-US" altLang="zh-CN" dirty="0"/>
          </a:p>
          <a:p>
            <a:r>
              <a:rPr lang="zh-CN" altLang="en-US" dirty="0"/>
              <a:t>～去得太早。慢慢商议，～着急。不必说、不必担心</a:t>
            </a:r>
            <a:endParaRPr lang="en-US" altLang="zh-CN" dirty="0"/>
          </a:p>
          <a:p>
            <a:r>
              <a:rPr lang="zh-CN" altLang="en-US" dirty="0"/>
              <a:t>着急： </a:t>
            </a:r>
            <a:r>
              <a:rPr lang="en-US" altLang="zh-CN" dirty="0"/>
              <a:t>worry</a:t>
            </a:r>
            <a:r>
              <a:rPr lang="zh-CN" altLang="en-US" dirty="0"/>
              <a:t> 、</a:t>
            </a:r>
            <a:r>
              <a:rPr lang="en-US" altLang="zh-CN" dirty="0"/>
              <a:t>vexation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4485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贤 </a:t>
            </a:r>
            <a:r>
              <a:rPr lang="en-US" dirty="0" err="1"/>
              <a:t>xián</a:t>
            </a:r>
            <a:r>
              <a:rPr lang="zh-CN" altLang="en-US" dirty="0"/>
              <a:t>    形容词</a:t>
            </a:r>
            <a:r>
              <a:rPr lang="en-US" dirty="0"/>
              <a:t> 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highlight>
                  <a:srgbClr val="FFFF00"/>
                </a:highlight>
              </a:rPr>
              <a:t>有德行的；有才能的 </a:t>
            </a:r>
            <a:r>
              <a:rPr lang="tr-TR" dirty="0" err="1">
                <a:highlight>
                  <a:srgbClr val="FFFF00"/>
                </a:highlight>
              </a:rPr>
              <a:t>virtuous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worthy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able</a:t>
            </a:r>
            <a:r>
              <a:rPr lang="tr-TR" dirty="0">
                <a:highlight>
                  <a:srgbClr val="FFFF00"/>
                </a:highlight>
              </a:rPr>
              <a:t>:</a:t>
            </a:r>
            <a:endParaRPr lang="en-US" altLang="zh-CN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zh-CN" altLang="en-US" dirty="0"/>
              <a:t>～明。～达。～良。</a:t>
            </a:r>
            <a:endParaRPr lang="en-US" altLang="zh-CN" dirty="0"/>
          </a:p>
          <a:p>
            <a:r>
              <a:rPr lang="zh-CN" altLang="en-US" dirty="0">
                <a:highlight>
                  <a:srgbClr val="FFFF00"/>
                </a:highlight>
              </a:rPr>
              <a:t>敬辞，用于平辈或晚辈：</a:t>
            </a:r>
            <a:endParaRPr lang="en-US" altLang="zh-CN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zh-CN" altLang="en-US" dirty="0"/>
              <a:t>～弟。</a:t>
            </a:r>
            <a:r>
              <a:rPr lang="tr-TR" dirty="0" err="1"/>
              <a:t>my</a:t>
            </a:r>
            <a:r>
              <a:rPr lang="tr-TR" dirty="0"/>
              <a:t> </a:t>
            </a:r>
            <a:r>
              <a:rPr lang="tr-TR" dirty="0" err="1"/>
              <a:t>worthy</a:t>
            </a:r>
            <a:r>
              <a:rPr lang="tr-TR" dirty="0"/>
              <a:t> </a:t>
            </a:r>
            <a:r>
              <a:rPr lang="tr-TR" dirty="0" err="1"/>
              <a:t>brother</a:t>
            </a:r>
            <a:r>
              <a:rPr lang="tr-TR" dirty="0"/>
              <a:t>; </a:t>
            </a:r>
          </a:p>
          <a:p>
            <a:pPr marL="0" indent="0">
              <a:buNone/>
            </a:pPr>
            <a:r>
              <a:rPr lang="zh-CN" altLang="en-US" dirty="0"/>
              <a:t>贤侄 </a:t>
            </a:r>
            <a:r>
              <a:rPr lang="tr-TR" dirty="0" err="1"/>
              <a:t>my</a:t>
            </a:r>
            <a:r>
              <a:rPr lang="tr-TR" dirty="0"/>
              <a:t>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nephew</a:t>
            </a:r>
            <a:r>
              <a:rPr lang="tr-TR" dirty="0"/>
              <a:t>;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nephew</a:t>
            </a:r>
            <a:endParaRPr lang="tr-TR" dirty="0"/>
          </a:p>
          <a:p>
            <a:pPr marL="0" indent="0">
              <a:buNone/>
            </a:pPr>
            <a:r>
              <a:rPr lang="zh-CN" altLang="tr-TR" dirty="0"/>
              <a:t>弟子</a:t>
            </a:r>
            <a:r>
              <a:rPr lang="zh-CN" altLang="en-US" dirty="0"/>
              <a:t>：徒弟、学生</a:t>
            </a:r>
            <a:br>
              <a:rPr lang="zh-CN" alt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8006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意思 </a:t>
            </a:r>
            <a:r>
              <a:rPr lang="en-US" dirty="0" err="1"/>
              <a:t>yì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语言文字等的意义，思想内容。</a:t>
            </a:r>
            <a:r>
              <a:rPr lang="tr-TR" dirty="0"/>
              <a:t> </a:t>
            </a:r>
            <a:r>
              <a:rPr lang="tr-TR" dirty="0" err="1"/>
              <a:t>meaning</a:t>
            </a:r>
            <a:r>
              <a:rPr lang="tr-TR" dirty="0"/>
              <a:t>; idea:</a:t>
            </a:r>
            <a:endParaRPr lang="en-US" altLang="zh-CN" dirty="0"/>
          </a:p>
          <a:p>
            <a:r>
              <a:rPr lang="zh-CN" altLang="en-US" dirty="0"/>
              <a:t>“节约”就是不浪费的～。 节约用水！</a:t>
            </a:r>
            <a:endParaRPr lang="en-US" altLang="zh-CN" dirty="0"/>
          </a:p>
          <a:p>
            <a:r>
              <a:rPr lang="zh-CN" altLang="en-US" dirty="0"/>
              <a:t>你这句话是什么～</a:t>
            </a:r>
            <a:r>
              <a:rPr lang="en-US" altLang="zh-CN" dirty="0"/>
              <a:t>?</a:t>
            </a:r>
          </a:p>
          <a:p>
            <a:pPr marL="0" indent="0">
              <a:buNone/>
            </a:pPr>
            <a:r>
              <a:rPr lang="en-US" altLang="zh-CN" dirty="0"/>
              <a:t>2. </a:t>
            </a:r>
            <a:r>
              <a:rPr lang="zh-CN" altLang="en-US" dirty="0"/>
              <a:t>意见；愿望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大家的～是一起去。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3. </a:t>
            </a:r>
            <a:r>
              <a:rPr lang="zh-CN" altLang="en-US" dirty="0"/>
              <a:t>指礼品所代表的心意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这不过是我的一点～，你就收下吧</a:t>
            </a:r>
            <a:r>
              <a:rPr lang="en-US" altLang="zh-CN" dirty="0"/>
              <a:t>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0881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不如 </a:t>
            </a:r>
            <a:r>
              <a:rPr lang="en-US" dirty="0"/>
              <a:t> </a:t>
            </a:r>
            <a:r>
              <a:rPr lang="en-US" dirty="0" err="1"/>
              <a:t>bù</a:t>
            </a:r>
            <a:r>
              <a:rPr lang="en-US" dirty="0"/>
              <a:t> </a:t>
            </a:r>
            <a:r>
              <a:rPr lang="en-US" dirty="0" err="1"/>
              <a:t>rú</a:t>
            </a:r>
            <a:r>
              <a:rPr lang="en-US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表示前面提到的人或事物比不上后面所说的 </a:t>
            </a:r>
            <a:r>
              <a:rPr lang="tr-TR" dirty="0"/>
              <a:t>not as </a:t>
            </a:r>
            <a:r>
              <a:rPr lang="tr-TR" dirty="0" err="1"/>
              <a:t>good</a:t>
            </a:r>
            <a:r>
              <a:rPr lang="tr-TR" dirty="0"/>
              <a:t> as; </a:t>
            </a:r>
            <a:r>
              <a:rPr lang="tr-TR" dirty="0" err="1"/>
              <a:t>inferior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; 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走路～骑车快。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大家都～他。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我的英语学得不如他好。</a:t>
            </a:r>
            <a:r>
              <a:rPr lang="tr-TR" dirty="0"/>
              <a:t> My English is not as </a:t>
            </a:r>
            <a:r>
              <a:rPr lang="tr-TR" dirty="0" err="1"/>
              <a:t>good</a:t>
            </a:r>
            <a:r>
              <a:rPr lang="tr-TR" dirty="0"/>
              <a:t> as his.</a:t>
            </a:r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2989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高明  </a:t>
            </a:r>
            <a:r>
              <a:rPr lang="en-US" dirty="0"/>
              <a:t> </a:t>
            </a:r>
            <a:r>
              <a:rPr lang="en-US" dirty="0" err="1"/>
              <a:t>gāo</a:t>
            </a:r>
            <a:r>
              <a:rPr lang="en-US" dirty="0"/>
              <a:t> </a:t>
            </a:r>
            <a:r>
              <a:rPr lang="en-US" dirty="0" err="1"/>
              <a:t>míng</a:t>
            </a:r>
            <a:r>
              <a:rPr lang="en-US" dirty="0"/>
              <a:t>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highlight>
                  <a:srgbClr val="FFFF00"/>
                </a:highlight>
              </a:rPr>
              <a:t>高超；出色（指见解、议论、办法、技艺、本领等）。</a:t>
            </a:r>
            <a:r>
              <a:rPr lang="tr-TR" dirty="0">
                <a:highlight>
                  <a:srgbClr val="FFFF00"/>
                </a:highlight>
              </a:rPr>
              <a:t> </a:t>
            </a:r>
            <a:r>
              <a:rPr lang="tr-TR" dirty="0" err="1">
                <a:highlight>
                  <a:srgbClr val="FFFF00"/>
                </a:highlight>
              </a:rPr>
              <a:t>brilliant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bright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wise</a:t>
            </a:r>
            <a:r>
              <a:rPr lang="tr-TR" dirty="0">
                <a:highlight>
                  <a:srgbClr val="FFFF00"/>
                </a:highlight>
              </a:rPr>
              <a:t>;</a:t>
            </a:r>
          </a:p>
          <a:p>
            <a:pPr marL="0" indent="0">
              <a:buNone/>
            </a:pPr>
            <a:r>
              <a:rPr lang="zh-CN" altLang="en-US" dirty="0"/>
              <a:t>医术高明 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degree</a:t>
            </a:r>
            <a:r>
              <a:rPr lang="tr-TR" dirty="0"/>
              <a:t> of </a:t>
            </a:r>
            <a:r>
              <a:rPr lang="tr-TR" dirty="0" err="1"/>
              <a:t>medical</a:t>
            </a:r>
            <a:r>
              <a:rPr lang="tr-TR" dirty="0"/>
              <a:t> </a:t>
            </a:r>
            <a:r>
              <a:rPr lang="tr-TR" dirty="0" err="1"/>
              <a:t>skill</a:t>
            </a:r>
            <a:r>
              <a:rPr lang="tr-TR" dirty="0"/>
              <a:t>;</a:t>
            </a:r>
          </a:p>
          <a:p>
            <a:pPr marL="0" indent="0">
              <a:buNone/>
            </a:pPr>
            <a:r>
              <a:rPr lang="zh-CN" altLang="en-US" dirty="0"/>
              <a:t>这个主意真高明。</a:t>
            </a:r>
            <a:r>
              <a:rPr lang="tr-TR" dirty="0" err="1"/>
              <a:t>This</a:t>
            </a:r>
            <a:r>
              <a:rPr lang="tr-TR" dirty="0"/>
              <a:t> is </a:t>
            </a:r>
            <a:r>
              <a:rPr lang="tr-TR" dirty="0" err="1"/>
              <a:t>certainly</a:t>
            </a:r>
            <a:r>
              <a:rPr lang="tr-TR" dirty="0"/>
              <a:t> a </a:t>
            </a:r>
            <a:r>
              <a:rPr lang="tr-TR" dirty="0" err="1"/>
              <a:t>brilliant</a:t>
            </a:r>
            <a:r>
              <a:rPr lang="tr-TR" dirty="0"/>
              <a:t> idea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8649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/>
              <a:t>文学家 </a:t>
            </a:r>
            <a:r>
              <a:rPr lang="en-US" altLang="zh-CN" dirty="0"/>
              <a:t> </a:t>
            </a:r>
            <a:r>
              <a:rPr lang="en-US" dirty="0" err="1"/>
              <a:t>wén</a:t>
            </a:r>
            <a:r>
              <a:rPr lang="en-US" dirty="0"/>
              <a:t> </a:t>
            </a:r>
            <a:r>
              <a:rPr lang="en-US" dirty="0" err="1"/>
              <a:t>xué</a:t>
            </a:r>
            <a:r>
              <a:rPr lang="en-US" dirty="0"/>
              <a:t> </a:t>
            </a:r>
            <a:r>
              <a:rPr lang="en-US" dirty="0" err="1"/>
              <a:t>jiā</a:t>
            </a:r>
            <a:r>
              <a:rPr lang="en-US" dirty="0"/>
              <a:t>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从事文学创作或研究的专门家。</a:t>
            </a:r>
            <a:endParaRPr lang="en-US" altLang="zh-CN" dirty="0"/>
          </a:p>
          <a:p>
            <a:r>
              <a:rPr lang="zh-CN" altLang="en-US" dirty="0"/>
              <a:t>从事：</a:t>
            </a:r>
            <a:r>
              <a:rPr lang="en-US" altLang="zh-CN" dirty="0"/>
              <a:t>work</a:t>
            </a:r>
            <a:r>
              <a:rPr lang="zh-CN" altLang="en-US" dirty="0"/>
              <a:t> </a:t>
            </a:r>
            <a:r>
              <a:rPr lang="en-US" altLang="zh-CN" dirty="0"/>
              <a:t>on</a:t>
            </a:r>
            <a:r>
              <a:rPr lang="zh-CN" altLang="en-US" dirty="0"/>
              <a:t> 做某种事业。</a:t>
            </a:r>
            <a:endParaRPr lang="en-US" altLang="zh-CN" dirty="0"/>
          </a:p>
          <a:p>
            <a:r>
              <a:rPr lang="zh-CN" altLang="en-US" dirty="0"/>
              <a:t>从事教育工作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0440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互相 </a:t>
            </a:r>
            <a:r>
              <a:rPr lang="en-US" dirty="0" err="1"/>
              <a:t>hù</a:t>
            </a:r>
            <a:r>
              <a:rPr lang="en-US" dirty="0"/>
              <a:t> </a:t>
            </a:r>
            <a:r>
              <a:rPr lang="en-US" dirty="0" err="1"/>
              <a:t>xiāng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表示彼此同样对待的关系。 彼此</a:t>
            </a:r>
            <a:endParaRPr lang="en-US" altLang="zh-CN" dirty="0"/>
          </a:p>
          <a:p>
            <a:r>
              <a:rPr lang="zh-CN" altLang="en-US" dirty="0"/>
              <a:t>～尊重。～帮助。～支持。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1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欢迎 </a:t>
            </a:r>
            <a:r>
              <a:rPr lang="en-US" dirty="0"/>
              <a:t> </a:t>
            </a:r>
            <a:r>
              <a:rPr lang="en-US" dirty="0" err="1"/>
              <a:t>huān</a:t>
            </a:r>
            <a:r>
              <a:rPr lang="en-US" dirty="0"/>
              <a:t> </a:t>
            </a:r>
            <a:r>
              <a:rPr lang="en-US" dirty="0" err="1"/>
              <a:t>yíng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.</a:t>
            </a:r>
            <a:r>
              <a:rPr lang="zh-CN" altLang="en-US" dirty="0"/>
              <a:t>很高兴地迎接：～贵宾。～大会。</a:t>
            </a:r>
          </a:p>
          <a:p>
            <a:r>
              <a:rPr lang="en-US" altLang="zh-CN" dirty="0"/>
              <a:t>2.</a:t>
            </a:r>
            <a:r>
              <a:rPr lang="zh-CN" altLang="en-US" dirty="0"/>
              <a:t>乐意接受：</a:t>
            </a:r>
            <a:endParaRPr lang="tr-TR" dirty="0"/>
          </a:p>
          <a:p>
            <a:pPr marL="457200" lvl="1" indent="0">
              <a:buNone/>
            </a:pPr>
            <a:r>
              <a:rPr lang="zh-CN" altLang="en-US" dirty="0"/>
              <a:t>欢迎订购。</a:t>
            </a:r>
            <a:r>
              <a:rPr lang="tr-TR" dirty="0" err="1"/>
              <a:t>Orders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welcomed</a:t>
            </a:r>
            <a:r>
              <a:rPr lang="tr-TR" dirty="0"/>
              <a:t>.</a:t>
            </a:r>
          </a:p>
          <a:p>
            <a:pPr marL="0" indent="0">
              <a:buNone/>
            </a:pPr>
            <a:br>
              <a:rPr lang="zh-CN" alt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8230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谦虚 </a:t>
            </a:r>
            <a:r>
              <a:rPr lang="en-US" dirty="0" err="1"/>
              <a:t>qiān</a:t>
            </a:r>
            <a:r>
              <a:rPr lang="en-US" dirty="0"/>
              <a:t> </a:t>
            </a:r>
            <a:r>
              <a:rPr lang="en-US" dirty="0" err="1"/>
              <a:t>xū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指虚心，不夸大自己的能力或价值 </a:t>
            </a:r>
            <a:r>
              <a:rPr lang="tr-TR" dirty="0" err="1"/>
              <a:t>modest</a:t>
            </a:r>
            <a:r>
              <a:rPr lang="tr-TR" dirty="0"/>
              <a:t>; self-</a:t>
            </a:r>
            <a:r>
              <a:rPr lang="tr-TR" dirty="0" err="1"/>
              <a:t>effacing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zh-CN" altLang="en-US" dirty="0"/>
              <a:t>说谦虚的话 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modest</a:t>
            </a:r>
            <a:r>
              <a:rPr lang="tr-TR" dirty="0"/>
              <a:t> </a:t>
            </a:r>
            <a:r>
              <a:rPr lang="tr-TR" dirty="0" err="1"/>
              <a:t>remarks</a:t>
            </a:r>
            <a:r>
              <a:rPr lang="tr-TR" dirty="0"/>
              <a:t>:</a:t>
            </a:r>
            <a:endParaRPr lang="en-US" altLang="zh-CN" dirty="0"/>
          </a:p>
          <a:p>
            <a:r>
              <a:rPr lang="zh-CN" altLang="en-US" dirty="0"/>
              <a:t>谦虚是一种美德。</a:t>
            </a:r>
            <a:r>
              <a:rPr lang="tr-TR" dirty="0" err="1"/>
              <a:t>Modesty</a:t>
            </a:r>
            <a:r>
              <a:rPr lang="tr-TR" dirty="0"/>
              <a:t> is a </a:t>
            </a:r>
            <a:r>
              <a:rPr lang="tr-TR" dirty="0" err="1"/>
              <a:t>kind</a:t>
            </a:r>
            <a:r>
              <a:rPr lang="tr-TR" dirty="0"/>
              <a:t> of </a:t>
            </a:r>
            <a:r>
              <a:rPr lang="tr-TR" dirty="0" err="1"/>
              <a:t>virtue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5682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78399F-46BD-1947-A104-BC59439FF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685800"/>
            <a:ext cx="7976642" cy="5193793"/>
          </a:xfrm>
        </p:spPr>
        <p:txBody>
          <a:bodyPr>
            <a:normAutofit fontScale="92500" lnSpcReduction="20000"/>
          </a:bodyPr>
          <a:lstStyle/>
          <a:p>
            <a:r>
              <a:rPr lang="zh-CN" altLang="tr-TR" dirty="0"/>
              <a:t>乐趣</a:t>
            </a:r>
            <a:r>
              <a:rPr lang="zh-CN" altLang="en-US" dirty="0"/>
              <a:t>： 欢乐、高兴 </a:t>
            </a:r>
            <a:r>
              <a:rPr lang="en-US" altLang="zh-CN" dirty="0"/>
              <a:t>joy</a:t>
            </a:r>
            <a:r>
              <a:rPr lang="zh-CN" altLang="en-US" dirty="0"/>
              <a:t>、</a:t>
            </a:r>
            <a:r>
              <a:rPr lang="en-US" altLang="zh-CN" dirty="0"/>
              <a:t>pleasure</a:t>
            </a:r>
            <a:r>
              <a:rPr lang="zh-CN" altLang="en-US" dirty="0"/>
              <a:t>、</a:t>
            </a:r>
            <a:r>
              <a:rPr lang="en-US" altLang="zh-CN" dirty="0"/>
              <a:t>delight</a:t>
            </a:r>
            <a:r>
              <a:rPr lang="zh-CN" altLang="en-US" dirty="0"/>
              <a:t>、</a:t>
            </a:r>
            <a:r>
              <a:rPr lang="en-US" altLang="zh-CN" dirty="0"/>
              <a:t>fun</a:t>
            </a:r>
          </a:p>
          <a:p>
            <a:r>
              <a:rPr lang="zh-CN" altLang="tr-TR" dirty="0"/>
              <a:t>我从</a:t>
            </a:r>
            <a:r>
              <a:rPr lang="zh-CN" altLang="en-US" dirty="0"/>
              <a:t>学习中得到了很大的乐趣。</a:t>
            </a:r>
            <a:endParaRPr lang="en-US" altLang="zh-CN" dirty="0"/>
          </a:p>
          <a:p>
            <a:r>
              <a:rPr lang="zh-CN" altLang="en-US" dirty="0"/>
              <a:t>难过：心情不愉快、伤心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我听了他的话心里有点难过。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院子：孩子们总是在院子里吵吵闹闹。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照顾：关心、关照、特别注意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我想把我的弟弟交给你照顾。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关心：</a:t>
            </a:r>
            <a:r>
              <a:rPr lang="en-US" altLang="zh-CN" dirty="0"/>
              <a:t>care</a:t>
            </a:r>
            <a:r>
              <a:rPr lang="zh-CN" altLang="en-US" dirty="0"/>
              <a:t>  留意、注意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他只关心他自己。他只关心自己的家庭。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美化：使变美。美化环境、用艺术美化生活。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心灵：内心、灵魂、精神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他心灵纯洁。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眼睛是心灵的窗户。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eyes</a:t>
            </a:r>
            <a:r>
              <a:rPr lang="zh-CN" altLang="en-US" dirty="0"/>
              <a:t> </a:t>
            </a:r>
            <a:r>
              <a:rPr lang="en-US" altLang="zh-CN" dirty="0"/>
              <a:t>are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window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mind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纯洁：</a:t>
            </a:r>
            <a:r>
              <a:rPr lang="en-US" altLang="zh-CN" dirty="0"/>
              <a:t>pure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1730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549D60-A5F3-874D-8A84-98720C2C1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A78DE5-A0DF-B24B-9E2C-DA0337C7C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tr-TR" dirty="0"/>
              <a:t>老舍</a:t>
            </a:r>
            <a:r>
              <a:rPr lang="zh-CN" altLang="en-US" dirty="0"/>
              <a:t>：中国现代小说家、著名作家、杰出的语言大师、人民艺术家。</a:t>
            </a:r>
            <a:endParaRPr lang="en-US" altLang="zh-CN" dirty="0"/>
          </a:p>
          <a:p>
            <a:r>
              <a:rPr lang="zh-CN" altLang="en-US" dirty="0"/>
              <a:t>代表作品：骆驼祥子、四世同堂、</a:t>
            </a:r>
            <a:endParaRPr lang="en-US" altLang="zh-CN" dirty="0"/>
          </a:p>
          <a:p>
            <a:r>
              <a:rPr lang="zh-CN" altLang="en-US" dirty="0"/>
              <a:t>代表戏剧：茶馆、龙须沟。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63267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08A386-4F98-D449-A107-665FFF3F2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tr-TR" dirty="0"/>
              <a:t>读课文</a:t>
            </a:r>
            <a:r>
              <a:rPr lang="zh-CN" altLang="en-US" dirty="0"/>
              <a:t>二</a:t>
            </a:r>
            <a:r>
              <a:rPr lang="zh-CN" altLang="en-US"/>
              <a:t>并做课后练习。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D5BBEA-01B6-6345-A99B-4FD5ED0C7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997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挂 </a:t>
            </a:r>
            <a:r>
              <a:rPr lang="en-US" dirty="0" err="1"/>
              <a:t>guà</a:t>
            </a:r>
            <a:r>
              <a:rPr lang="zh-CN" altLang="en-US" dirty="0"/>
              <a:t> 动词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7437" y="1676400"/>
            <a:ext cx="7848600" cy="4189615"/>
          </a:xfrm>
        </p:spPr>
        <p:txBody>
          <a:bodyPr/>
          <a:lstStyle/>
          <a:p>
            <a:r>
              <a:rPr lang="zh-CN" altLang="en-US" dirty="0">
                <a:highlight>
                  <a:srgbClr val="FFFF00"/>
                </a:highlight>
              </a:rPr>
              <a:t>使物体附着于某处 </a:t>
            </a:r>
            <a:r>
              <a:rPr lang="tr-TR" dirty="0" err="1">
                <a:highlight>
                  <a:srgbClr val="FFFF00"/>
                </a:highlight>
              </a:rPr>
              <a:t>hang</a:t>
            </a:r>
            <a:r>
              <a:rPr lang="tr-TR" dirty="0">
                <a:highlight>
                  <a:srgbClr val="FFFF00"/>
                </a:highlight>
              </a:rPr>
              <a:t>; put </a:t>
            </a:r>
            <a:r>
              <a:rPr lang="tr-TR" dirty="0" err="1">
                <a:highlight>
                  <a:srgbClr val="FFFF00"/>
                </a:highlight>
              </a:rPr>
              <a:t>up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suspend</a:t>
            </a:r>
            <a:r>
              <a:rPr lang="tr-TR" dirty="0">
                <a:highlight>
                  <a:srgbClr val="FFFF00"/>
                </a:highlight>
              </a:rPr>
              <a:t>:</a:t>
            </a:r>
          </a:p>
          <a:p>
            <a:pPr marL="0" indent="0">
              <a:buNone/>
            </a:pPr>
            <a:r>
              <a:rPr lang="zh-CN" altLang="en-US" dirty="0"/>
              <a:t>～钟。把大衣～在衣架上。墙上～着一幅世界地图</a:t>
            </a:r>
            <a:endParaRPr lang="en-US" altLang="zh-CN" dirty="0"/>
          </a:p>
          <a:p>
            <a:r>
              <a:rPr lang="zh-CN" altLang="en-US" dirty="0"/>
              <a:t>（</a:t>
            </a:r>
            <a:r>
              <a:rPr lang="zh-CN" altLang="en-US" dirty="0">
                <a:highlight>
                  <a:srgbClr val="FFFF00"/>
                </a:highlight>
              </a:rPr>
              <a:t>中断电话） </a:t>
            </a:r>
            <a:r>
              <a:rPr lang="tr-TR" dirty="0">
                <a:highlight>
                  <a:srgbClr val="FFFF00"/>
                </a:highlight>
              </a:rPr>
              <a:t>ring </a:t>
            </a:r>
            <a:r>
              <a:rPr lang="tr-TR" dirty="0" err="1">
                <a:highlight>
                  <a:srgbClr val="FFFF00"/>
                </a:highlight>
              </a:rPr>
              <a:t>off</a:t>
            </a:r>
            <a:r>
              <a:rPr lang="tr-TR" dirty="0">
                <a:highlight>
                  <a:srgbClr val="FFFF00"/>
                </a:highlight>
              </a:rPr>
              <a:t>:</a:t>
            </a:r>
            <a:r>
              <a:rPr lang="zh-CN" altLang="en-US" dirty="0"/>
              <a:t>请别挂上电话。（</a:t>
            </a:r>
            <a:r>
              <a:rPr lang="tr-TR" dirty="0" err="1"/>
              <a:t>Hold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line</a:t>
            </a:r>
            <a:r>
              <a:rPr lang="tr-TR" dirty="0"/>
              <a:t>, </a:t>
            </a:r>
            <a:r>
              <a:rPr lang="tr-TR" dirty="0" err="1"/>
              <a:t>please</a:t>
            </a:r>
            <a:r>
              <a:rPr lang="tr-TR" dirty="0"/>
              <a:t>!</a:t>
            </a:r>
            <a:r>
              <a:rPr lang="zh-CN" altLang="en-US" dirty="0"/>
              <a:t>）</a:t>
            </a:r>
            <a:endParaRPr lang="tr-TR" dirty="0"/>
          </a:p>
          <a:p>
            <a:pPr marL="0" indent="0">
              <a:buNone/>
            </a:pPr>
            <a:r>
              <a:rPr lang="zh-CN" altLang="en-US" dirty="0"/>
              <a:t>她谈完之后， 把电话挂了。（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she</a:t>
            </a:r>
            <a:r>
              <a:rPr lang="tr-TR" dirty="0"/>
              <a:t> </a:t>
            </a:r>
            <a:r>
              <a:rPr lang="tr-TR" dirty="0" err="1"/>
              <a:t>finished</a:t>
            </a:r>
            <a:r>
              <a:rPr lang="tr-TR" dirty="0"/>
              <a:t> her </a:t>
            </a:r>
            <a:r>
              <a:rPr lang="tr-TR" dirty="0" err="1"/>
              <a:t>conversation</a:t>
            </a:r>
            <a:r>
              <a:rPr lang="tr-TR" dirty="0"/>
              <a:t>, </a:t>
            </a:r>
            <a:r>
              <a:rPr lang="tr-TR" dirty="0" err="1"/>
              <a:t>she</a:t>
            </a:r>
            <a:r>
              <a:rPr lang="tr-TR" dirty="0"/>
              <a:t> </a:t>
            </a:r>
            <a:r>
              <a:rPr lang="tr-TR" dirty="0" err="1"/>
              <a:t>hung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.</a:t>
            </a:r>
            <a:r>
              <a:rPr lang="zh-CN" altLang="en-US" dirty="0"/>
              <a:t>） 不要挂电话。</a:t>
            </a:r>
            <a:endParaRPr lang="tr-TR" dirty="0"/>
          </a:p>
          <a:p>
            <a:r>
              <a:rPr lang="zh-CN" altLang="en-US" dirty="0">
                <a:highlight>
                  <a:srgbClr val="FFFF00"/>
                </a:highlight>
              </a:rPr>
              <a:t>牵挂 </a:t>
            </a:r>
            <a:r>
              <a:rPr lang="tr-TR" dirty="0" err="1">
                <a:highlight>
                  <a:srgbClr val="FFFF00"/>
                </a:highlight>
              </a:rPr>
              <a:t>keep</a:t>
            </a:r>
            <a:r>
              <a:rPr lang="tr-TR" dirty="0">
                <a:highlight>
                  <a:srgbClr val="FFFF00"/>
                </a:highlight>
              </a:rPr>
              <a:t> in </a:t>
            </a:r>
            <a:r>
              <a:rPr lang="tr-TR" dirty="0" err="1">
                <a:highlight>
                  <a:srgbClr val="FFFF00"/>
                </a:highlight>
              </a:rPr>
              <a:t>mind</a:t>
            </a:r>
            <a:r>
              <a:rPr lang="tr-TR" dirty="0">
                <a:highlight>
                  <a:srgbClr val="FFFF00"/>
                </a:highlight>
              </a:rPr>
              <a:t>; be </a:t>
            </a:r>
            <a:r>
              <a:rPr lang="tr-TR" dirty="0" err="1">
                <a:highlight>
                  <a:srgbClr val="FFFF00"/>
                </a:highlight>
              </a:rPr>
              <a:t>concerned</a:t>
            </a:r>
            <a:r>
              <a:rPr lang="tr-TR" dirty="0">
                <a:highlight>
                  <a:srgbClr val="FFFF00"/>
                </a:highlight>
              </a:rPr>
              <a:t> </a:t>
            </a:r>
            <a:r>
              <a:rPr lang="tr-TR" dirty="0" err="1">
                <a:highlight>
                  <a:srgbClr val="FFFF00"/>
                </a:highlight>
              </a:rPr>
              <a:t>about</a:t>
            </a:r>
            <a:r>
              <a:rPr lang="zh-CN" altLang="en-US" dirty="0">
                <a:highlight>
                  <a:srgbClr val="FFFF00"/>
                </a:highlight>
              </a:rPr>
              <a:t>：</a:t>
            </a:r>
            <a:endParaRPr lang="en-US" altLang="zh-CN" dirty="0">
              <a:highlight>
                <a:srgbClr val="FFFF00"/>
              </a:highlight>
            </a:endParaRPr>
          </a:p>
          <a:p>
            <a:r>
              <a:rPr lang="zh-CN" altLang="en-US" dirty="0"/>
              <a:t>他总是～着家里的事。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记挂  （</a:t>
            </a:r>
            <a:r>
              <a:rPr lang="tr-TR" dirty="0" err="1"/>
              <a:t>keep</a:t>
            </a:r>
            <a:r>
              <a:rPr lang="tr-TR" dirty="0"/>
              <a:t> </a:t>
            </a:r>
            <a:r>
              <a:rPr lang="tr-TR" dirty="0" err="1"/>
              <a:t>thinking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; </a:t>
            </a:r>
            <a:r>
              <a:rPr lang="tr-TR" dirty="0" err="1"/>
              <a:t>miss</a:t>
            </a:r>
            <a:r>
              <a:rPr lang="tr-TR" dirty="0"/>
              <a:t>; be </a:t>
            </a:r>
            <a:r>
              <a:rPr lang="tr-TR" dirty="0" err="1"/>
              <a:t>concerned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;</a:t>
            </a:r>
            <a:r>
              <a:rPr lang="zh-CN" altLang="en-US" dirty="0"/>
              <a:t>）</a:t>
            </a:r>
            <a:endParaRPr lang="tr-T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079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书架 </a:t>
            </a:r>
            <a:r>
              <a:rPr lang="en-US" dirty="0" err="1"/>
              <a:t>shū</a:t>
            </a:r>
            <a:r>
              <a:rPr lang="en-US" dirty="0"/>
              <a:t> </a:t>
            </a:r>
            <a:r>
              <a:rPr lang="en-US" dirty="0" err="1"/>
              <a:t>jià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放置书籍用的架子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407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古书 </a:t>
            </a:r>
            <a:r>
              <a:rPr lang="en-US" dirty="0"/>
              <a:t> </a:t>
            </a:r>
            <a:r>
              <a:rPr lang="en-US" dirty="0" err="1"/>
              <a:t>gǔ</a:t>
            </a:r>
            <a:r>
              <a:rPr lang="en-US" dirty="0"/>
              <a:t> </a:t>
            </a:r>
            <a:r>
              <a:rPr lang="en-US" dirty="0" err="1"/>
              <a:t>shū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古代的书籍或著作。</a:t>
            </a:r>
            <a:endParaRPr lang="en-US" altLang="zh-CN" dirty="0"/>
          </a:p>
          <a:p>
            <a:r>
              <a:rPr lang="zh-CN" altLang="en-US" dirty="0"/>
              <a:t>古代，古今，古时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108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整齐 </a:t>
            </a:r>
            <a:r>
              <a:rPr lang="en-US" dirty="0" err="1"/>
              <a:t>zhěng</a:t>
            </a:r>
            <a:r>
              <a:rPr lang="en-US" dirty="0"/>
              <a:t> </a:t>
            </a:r>
            <a:r>
              <a:rPr lang="en-US" dirty="0" err="1"/>
              <a:t>qí</a:t>
            </a:r>
            <a:r>
              <a:rPr lang="en-US" dirty="0"/>
              <a:t>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highlight>
                  <a:srgbClr val="FFFF00"/>
                </a:highlight>
              </a:rPr>
              <a:t>有秩序；有条理；不凌乱 </a:t>
            </a:r>
            <a:r>
              <a:rPr lang="tr-TR" dirty="0">
                <a:highlight>
                  <a:srgbClr val="FFFF00"/>
                </a:highlight>
              </a:rPr>
              <a:t>in </a:t>
            </a:r>
            <a:r>
              <a:rPr lang="tr-TR" dirty="0" err="1">
                <a:highlight>
                  <a:srgbClr val="FFFF00"/>
                </a:highlight>
              </a:rPr>
              <a:t>good</a:t>
            </a:r>
            <a:r>
              <a:rPr lang="tr-TR" dirty="0">
                <a:highlight>
                  <a:srgbClr val="FFFF00"/>
                </a:highlight>
              </a:rPr>
              <a:t> </a:t>
            </a:r>
            <a:r>
              <a:rPr lang="tr-TR" dirty="0" err="1">
                <a:highlight>
                  <a:srgbClr val="FFFF00"/>
                </a:highlight>
              </a:rPr>
              <a:t>order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neat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tidy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snug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taut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shipshape</a:t>
            </a:r>
            <a:endParaRPr lang="en-US" altLang="zh-CN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zh-CN" altLang="en-US" dirty="0"/>
              <a:t>服装～。（</a:t>
            </a:r>
            <a:r>
              <a:rPr lang="tr-TR" dirty="0" err="1"/>
              <a:t>neatly</a:t>
            </a:r>
            <a:r>
              <a:rPr lang="tr-TR" dirty="0"/>
              <a:t> </a:t>
            </a:r>
            <a:r>
              <a:rPr lang="tr-TR" dirty="0" err="1"/>
              <a:t>dressed</a:t>
            </a:r>
            <a:r>
              <a:rPr lang="zh-CN" altLang="en-US" dirty="0"/>
              <a:t>）、桌子摆得很整齐。（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tables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in </a:t>
            </a:r>
            <a:r>
              <a:rPr lang="tr-TR" dirty="0" err="1"/>
              <a:t>alignment</a:t>
            </a:r>
            <a:r>
              <a:rPr lang="tr-TR" dirty="0"/>
              <a:t>.</a:t>
            </a:r>
            <a:r>
              <a:rPr lang="zh-CN" altLang="en-US" dirty="0"/>
              <a:t>）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zh-CN" altLang="en-US" dirty="0"/>
              <a:t>大小、长短相差不多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字写得清楚～。这个队人员的技术水平比较～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188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地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[ de ]</a:t>
            </a:r>
            <a:r>
              <a:rPr lang="zh-CN" altLang="en-US" dirty="0">
                <a:effectLst/>
              </a:rPr>
              <a:t>结构助词，用在词或词组之后表示修饰后面的谓语</a:t>
            </a:r>
            <a:r>
              <a:rPr lang="zh-CN" altLang="en-US" dirty="0"/>
              <a:t>：慢慢～走。</a:t>
            </a:r>
            <a:endParaRPr lang="zh-CN" altLang="en-US" dirty="0">
              <a:effectLst/>
            </a:endParaRPr>
          </a:p>
          <a:p>
            <a:r>
              <a:rPr lang="zh-CN" altLang="en-US" dirty="0"/>
              <a:t>整整齐齐地放着，高高兴兴地聊天，很好地复习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779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摆 </a:t>
            </a:r>
            <a:r>
              <a:rPr lang="en-US" dirty="0"/>
              <a:t> </a:t>
            </a:r>
            <a:r>
              <a:rPr lang="en-US" dirty="0" err="1"/>
              <a:t>bǎi</a:t>
            </a:r>
            <a:r>
              <a:rPr lang="en-US" dirty="0"/>
              <a:t> </a:t>
            </a:r>
            <a:r>
              <a:rPr lang="zh-CN" altLang="en-US" dirty="0"/>
              <a:t>  动词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8758" y="2286002"/>
            <a:ext cx="7633742" cy="4343398"/>
          </a:xfrm>
        </p:spPr>
        <p:txBody>
          <a:bodyPr/>
          <a:lstStyle/>
          <a:p>
            <a:r>
              <a:rPr lang="zh-CN" altLang="en-US" dirty="0">
                <a:highlight>
                  <a:srgbClr val="FFFF00"/>
                </a:highlight>
              </a:rPr>
              <a:t>安放；排列：</a:t>
            </a:r>
            <a:r>
              <a:rPr lang="tr-TR" dirty="0">
                <a:highlight>
                  <a:srgbClr val="FFFF00"/>
                </a:highlight>
              </a:rPr>
              <a:t>put; </a:t>
            </a:r>
            <a:r>
              <a:rPr lang="tr-TR" dirty="0" err="1">
                <a:highlight>
                  <a:srgbClr val="FFFF00"/>
                </a:highlight>
              </a:rPr>
              <a:t>arrange</a:t>
            </a:r>
            <a:r>
              <a:rPr lang="tr-TR" dirty="0">
                <a:highlight>
                  <a:srgbClr val="FFFF00"/>
                </a:highlight>
              </a:rPr>
              <a:t>; set in </a:t>
            </a:r>
            <a:r>
              <a:rPr lang="tr-TR" dirty="0" err="1">
                <a:highlight>
                  <a:srgbClr val="FFFF00"/>
                </a:highlight>
              </a:rPr>
              <a:t>order</a:t>
            </a:r>
            <a:r>
              <a:rPr lang="tr-TR" dirty="0">
                <a:highlight>
                  <a:srgbClr val="FFFF00"/>
                </a:highlight>
              </a:rPr>
              <a:t>:</a:t>
            </a:r>
            <a:endParaRPr lang="en-US" altLang="zh-CN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zh-CN" altLang="en-US" dirty="0"/>
              <a:t>把东西～好。摆放</a:t>
            </a:r>
            <a:endParaRPr lang="en-US" altLang="zh-CN" dirty="0"/>
          </a:p>
          <a:p>
            <a:r>
              <a:rPr lang="zh-CN" altLang="en-US" dirty="0">
                <a:highlight>
                  <a:srgbClr val="FFFF00"/>
                </a:highlight>
              </a:rPr>
              <a:t>显示</a:t>
            </a:r>
            <a:r>
              <a:rPr lang="en-US" altLang="zh-CN" dirty="0">
                <a:highlight>
                  <a:srgbClr val="FFFF00"/>
                </a:highlight>
              </a:rPr>
              <a:t>; </a:t>
            </a:r>
            <a:r>
              <a:rPr lang="zh-CN" altLang="en-US" dirty="0">
                <a:highlight>
                  <a:srgbClr val="FFFF00"/>
                </a:highlight>
              </a:rPr>
              <a:t>炫耀  </a:t>
            </a:r>
            <a:r>
              <a:rPr lang="tr-TR" dirty="0" err="1">
                <a:highlight>
                  <a:srgbClr val="FFFF00"/>
                </a:highlight>
              </a:rPr>
              <a:t>display</a:t>
            </a:r>
            <a:r>
              <a:rPr lang="tr-TR" dirty="0">
                <a:highlight>
                  <a:srgbClr val="FFFF00"/>
                </a:highlight>
              </a:rPr>
              <a:t>; </a:t>
            </a:r>
            <a:r>
              <a:rPr lang="tr-TR" dirty="0" err="1">
                <a:highlight>
                  <a:srgbClr val="FFFF00"/>
                </a:highlight>
              </a:rPr>
              <a:t>show</a:t>
            </a:r>
            <a:r>
              <a:rPr lang="tr-TR" dirty="0">
                <a:highlight>
                  <a:srgbClr val="FFFF00"/>
                </a:highlight>
              </a:rPr>
              <a:t> </a:t>
            </a:r>
            <a:r>
              <a:rPr lang="tr-TR" dirty="0" err="1">
                <a:highlight>
                  <a:srgbClr val="FFFF00"/>
                </a:highlight>
              </a:rPr>
              <a:t>off</a:t>
            </a:r>
            <a:r>
              <a:rPr lang="tr-TR" dirty="0">
                <a:highlight>
                  <a:srgbClr val="FFFF00"/>
                </a:highlight>
              </a:rPr>
              <a:t>; put on; </a:t>
            </a:r>
            <a:r>
              <a:rPr lang="tr-TR" dirty="0" err="1">
                <a:highlight>
                  <a:srgbClr val="FFFF00"/>
                </a:highlight>
              </a:rPr>
              <a:t>assume</a:t>
            </a:r>
            <a:r>
              <a:rPr lang="tr-TR" dirty="0">
                <a:highlight>
                  <a:srgbClr val="FFFF00"/>
                </a:highlight>
              </a:rPr>
              <a:t>:</a:t>
            </a:r>
          </a:p>
          <a:p>
            <a:pPr marL="0" indent="0">
              <a:buNone/>
            </a:pPr>
            <a:r>
              <a:rPr lang="zh-CN" altLang="en-US" dirty="0"/>
              <a:t>摆威风 （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oneself</a:t>
            </a:r>
            <a:r>
              <a:rPr lang="tr-TR" dirty="0"/>
              <a:t> </a:t>
            </a:r>
            <a:r>
              <a:rPr lang="tr-TR" dirty="0" err="1"/>
              <a:t>airs</a:t>
            </a:r>
            <a:r>
              <a:rPr lang="tr-TR" dirty="0"/>
              <a:t>; put on </a:t>
            </a:r>
            <a:r>
              <a:rPr lang="tr-TR" dirty="0" err="1"/>
              <a:t>airs</a:t>
            </a:r>
            <a:r>
              <a:rPr lang="tr-TR" dirty="0"/>
              <a:t>;</a:t>
            </a:r>
            <a:r>
              <a:rPr lang="zh-CN" altLang="en-US" dirty="0"/>
              <a:t>）</a:t>
            </a:r>
            <a:endParaRPr lang="tr-TR" dirty="0"/>
          </a:p>
          <a:p>
            <a:pPr marL="0" indent="0">
              <a:buNone/>
            </a:pPr>
            <a:endParaRPr lang="en-US" altLang="zh-CN" dirty="0"/>
          </a:p>
          <a:p>
            <a:r>
              <a:rPr lang="zh-CN" altLang="en-US" dirty="0"/>
              <a:t>摆脱：脱离，</a:t>
            </a:r>
            <a:r>
              <a:rPr lang="tr-TR" b="1" dirty="0"/>
              <a:t> </a:t>
            </a:r>
            <a:r>
              <a:rPr lang="tr-TR" b="1" dirty="0" err="1"/>
              <a:t>get</a:t>
            </a:r>
            <a:r>
              <a:rPr lang="tr-TR" b="1" dirty="0"/>
              <a:t> </a:t>
            </a:r>
            <a:r>
              <a:rPr lang="tr-TR" b="1" dirty="0" err="1"/>
              <a:t>out</a:t>
            </a:r>
            <a:r>
              <a:rPr lang="tr-TR" b="1" dirty="0"/>
              <a:t> of</a:t>
            </a:r>
            <a:r>
              <a:rPr lang="zh-CN" altLang="en-US" b="1" dirty="0"/>
              <a:t>、</a:t>
            </a:r>
            <a:r>
              <a:rPr lang="en-US" altLang="zh-CN" b="1" dirty="0"/>
              <a:t>get</a:t>
            </a:r>
            <a:r>
              <a:rPr lang="zh-CN" altLang="en-US" b="1" dirty="0"/>
              <a:t> </a:t>
            </a:r>
            <a:r>
              <a:rPr lang="en-US" altLang="zh-CN" b="1" dirty="0"/>
              <a:t>rid</a:t>
            </a:r>
            <a:r>
              <a:rPr lang="zh-CN" altLang="en-US" b="1" dirty="0"/>
              <a:t> </a:t>
            </a:r>
            <a:r>
              <a:rPr lang="en-US" altLang="zh-CN" b="1" dirty="0"/>
              <a:t>of</a:t>
            </a:r>
            <a:r>
              <a:rPr lang="zh-CN" altLang="en-US" b="1" dirty="0"/>
              <a:t>、</a:t>
            </a:r>
            <a:r>
              <a:rPr lang="en-US" altLang="zh-CN" b="1" dirty="0"/>
              <a:t>dispense</a:t>
            </a:r>
            <a:endParaRPr lang="en-US" altLang="zh-CN" dirty="0"/>
          </a:p>
          <a:p>
            <a:r>
              <a:rPr lang="zh-CN" altLang="en-US" dirty="0"/>
              <a:t> ～困境。～苦恼。～坏人的跟踪</a:t>
            </a:r>
            <a:r>
              <a:rPr lang="en-US" altLang="zh-CN" dirty="0"/>
              <a:t>Tail</a:t>
            </a:r>
            <a:r>
              <a:rPr lang="zh-CN" altLang="en-US" dirty="0"/>
              <a:t> </a:t>
            </a:r>
            <a:r>
              <a:rPr lang="en-US" altLang="zh-CN" dirty="0"/>
              <a:t>after</a:t>
            </a:r>
            <a:r>
              <a:rPr lang="zh-CN" altLang="en-US" dirty="0"/>
              <a:t>）。</a:t>
            </a:r>
            <a:endParaRPr lang="en-US" altLang="zh-CN" dirty="0"/>
          </a:p>
          <a:p>
            <a:r>
              <a:rPr lang="zh-CN" altLang="en-US" dirty="0"/>
              <a:t>无法摆脱 （</a:t>
            </a:r>
            <a:r>
              <a:rPr lang="tr-TR" dirty="0" err="1"/>
              <a:t>can‘t</a:t>
            </a:r>
            <a:r>
              <a:rPr lang="tr-TR" dirty="0"/>
              <a:t> </a:t>
            </a:r>
            <a:r>
              <a:rPr lang="tr-TR" dirty="0" err="1"/>
              <a:t>rid</a:t>
            </a:r>
            <a:r>
              <a:rPr lang="tr-TR" dirty="0"/>
              <a:t> </a:t>
            </a:r>
            <a:r>
              <a:rPr lang="tr-TR" dirty="0" err="1"/>
              <a:t>oneself</a:t>
            </a:r>
            <a:r>
              <a:rPr lang="tr-TR" dirty="0"/>
              <a:t> of</a:t>
            </a:r>
            <a:r>
              <a:rPr lang="zh-CN" altLang="en-US" dirty="0"/>
              <a:t>）</a:t>
            </a:r>
            <a:endParaRPr lang="tr-TR" dirty="0"/>
          </a:p>
          <a:p>
            <a:pPr marL="0" indent="0">
              <a:buNone/>
            </a:pPr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285184"/>
      </p:ext>
    </p:extLst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{79FB812B-CD1D-594E-BBE2-7C16F4328C68}tf10001071</Template>
  <TotalTime>5797</TotalTime>
  <Words>1449</Words>
  <Application>Microsoft Macintosh PowerPoint</Application>
  <PresentationFormat>Ekran Gösterisi (4:3)</PresentationFormat>
  <Paragraphs>160</Paragraphs>
  <Slides>33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8" baseType="lpstr">
      <vt:lpstr>Arial</vt:lpstr>
      <vt:lpstr>Calibri</vt:lpstr>
      <vt:lpstr>Gill Sans MT</vt:lpstr>
      <vt:lpstr>Impact</vt:lpstr>
      <vt:lpstr>Rozet</vt:lpstr>
      <vt:lpstr>第二十九课</vt:lpstr>
      <vt:lpstr>意见  yì jiàn </vt:lpstr>
      <vt:lpstr>欢迎  huān yíng </vt:lpstr>
      <vt:lpstr>挂 guà 动词</vt:lpstr>
      <vt:lpstr>书架 shū jià </vt:lpstr>
      <vt:lpstr>古书  gǔ shū </vt:lpstr>
      <vt:lpstr>整齐 zhěng qí  </vt:lpstr>
      <vt:lpstr>地</vt:lpstr>
      <vt:lpstr>摆  bǎi   动词 </vt:lpstr>
      <vt:lpstr>盆景 pén jǐng </vt:lpstr>
      <vt:lpstr>好看 hǎo kàn </vt:lpstr>
      <vt:lpstr>长 zhǎng  （动词）</vt:lpstr>
      <vt:lpstr>长 （名词）</vt:lpstr>
      <vt:lpstr>养  yǎng  </vt:lpstr>
      <vt:lpstr>比较 bǐ jiào </vt:lpstr>
      <vt:lpstr>人们 rén men </vt:lpstr>
      <vt:lpstr>作品  zuò pǐn  </vt:lpstr>
      <vt:lpstr>浇 jiāo </vt:lpstr>
      <vt:lpstr>修整  xiū zhěng  </vt:lpstr>
      <vt:lpstr>艺术  yì shù </vt:lpstr>
      <vt:lpstr>课文1 </vt:lpstr>
      <vt:lpstr>生词二</vt:lpstr>
      <vt:lpstr>不必  bù bì  </vt:lpstr>
      <vt:lpstr>贤 xián    形容词 </vt:lpstr>
      <vt:lpstr>意思 yì si </vt:lpstr>
      <vt:lpstr>不如  bù rú </vt:lpstr>
      <vt:lpstr>高明   gāo míng  </vt:lpstr>
      <vt:lpstr>文学家  wén xué jiā  </vt:lpstr>
      <vt:lpstr>互相 hù xiāng </vt:lpstr>
      <vt:lpstr>谦虚 qiān xū </vt:lpstr>
      <vt:lpstr>PowerPoint Sunusu</vt:lpstr>
      <vt:lpstr>PowerPoint Sunusu</vt:lpstr>
      <vt:lpstr>读课文二并做课后练习。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第二十九课</dc:title>
  <dc:creator>Sony</dc:creator>
  <cp:lastModifiedBy>vbo</cp:lastModifiedBy>
  <cp:revision>28</cp:revision>
  <dcterms:created xsi:type="dcterms:W3CDTF">2019-05-01T07:02:22Z</dcterms:created>
  <dcterms:modified xsi:type="dcterms:W3CDTF">2020-04-21T19:11:52Z</dcterms:modified>
</cp:coreProperties>
</file>