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65" r:id="rId4"/>
    <p:sldId id="257" r:id="rId5"/>
    <p:sldId id="258" r:id="rId6"/>
    <p:sldId id="259" r:id="rId7"/>
    <p:sldId id="260" r:id="rId8"/>
    <p:sldId id="261" r:id="rId9"/>
    <p:sldId id="262" r:id="rId10"/>
    <p:sldId id="263" r:id="rId11"/>
    <p:sldId id="266" r:id="rId12"/>
    <p:sldId id="267" r:id="rId13"/>
    <p:sldId id="268" r:id="rId14"/>
    <p:sldId id="269" r:id="rId15"/>
    <p:sldId id="270" r:id="rId16"/>
    <p:sldId id="27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3FDFE-70BE-496E-849A-E08BC467D737}" type="datetimeFigureOut">
              <a:rPr lang="tr-TR" smtClean="0"/>
              <a:t>19.01.2018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7E460-6FEB-4A56-BD47-20DF71878FD2}" type="slidenum">
              <a:rPr lang="tr-TR" smtClean="0"/>
              <a:t>‹#›</a:t>
            </a:fld>
            <a:endParaRPr lang="tr-TR"/>
          </a:p>
        </p:txBody>
      </p:sp>
    </p:spTree>
    <p:extLst>
      <p:ext uri="{BB962C8B-B14F-4D97-AF65-F5344CB8AC3E}">
        <p14:creationId xmlns:p14="http://schemas.microsoft.com/office/powerpoint/2010/main" val="414714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697E460-6FEB-4A56-BD47-20DF71878FD2}" type="slidenum">
              <a:rPr lang="tr-TR" smtClean="0"/>
              <a:t>7</a:t>
            </a:fld>
            <a:endParaRPr lang="tr-TR"/>
          </a:p>
        </p:txBody>
      </p:sp>
    </p:spTree>
    <p:extLst>
      <p:ext uri="{BB962C8B-B14F-4D97-AF65-F5344CB8AC3E}">
        <p14:creationId xmlns:p14="http://schemas.microsoft.com/office/powerpoint/2010/main" val="62472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http://cevresagligi.thsk.saglik.gov.tr/2013-08-28-13-18-43/mevzuat/979-5996-say%C4%B1l%C4%B1-veteriner-hizmetleri,-bitki-sa%C4%9Fl%C4%B1%C4%9F%C4%B1,-g%C4%B1da-ve-yem-kanunu.html</a:t>
            </a:r>
            <a:endParaRPr lang="tr-TR" dirty="0"/>
          </a:p>
        </p:txBody>
      </p:sp>
      <p:sp>
        <p:nvSpPr>
          <p:cNvPr id="4" name="Slayt Numarası Yer Tutucusu 3"/>
          <p:cNvSpPr>
            <a:spLocks noGrp="1"/>
          </p:cNvSpPr>
          <p:nvPr>
            <p:ph type="sldNum" sz="quarter" idx="10"/>
          </p:nvPr>
        </p:nvSpPr>
        <p:spPr/>
        <p:txBody>
          <a:bodyPr/>
          <a:lstStyle/>
          <a:p>
            <a:fld id="{6697E460-6FEB-4A56-BD47-20DF71878FD2}" type="slidenum">
              <a:rPr lang="tr-TR" smtClean="0"/>
              <a:t>8</a:t>
            </a:fld>
            <a:endParaRPr lang="tr-TR"/>
          </a:p>
        </p:txBody>
      </p:sp>
    </p:spTree>
    <p:extLst>
      <p:ext uri="{BB962C8B-B14F-4D97-AF65-F5344CB8AC3E}">
        <p14:creationId xmlns:p14="http://schemas.microsoft.com/office/powerpoint/2010/main" val="408753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1ED6EE0-5CAF-4C5B-BA78-E9C4735D8141}"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D532-F469-4C70-8359-C415ACC09175}" type="slidenum">
              <a:rPr lang="tr-TR" smtClean="0"/>
              <a:t>‹#›</a:t>
            </a:fld>
            <a:endParaRPr lang="tr-TR"/>
          </a:p>
        </p:txBody>
      </p:sp>
    </p:spTree>
    <p:extLst>
      <p:ext uri="{BB962C8B-B14F-4D97-AF65-F5344CB8AC3E}">
        <p14:creationId xmlns:p14="http://schemas.microsoft.com/office/powerpoint/2010/main" val="175440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1ED6EE0-5CAF-4C5B-BA78-E9C4735D8141}"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D532-F469-4C70-8359-C415ACC09175}" type="slidenum">
              <a:rPr lang="tr-TR" smtClean="0"/>
              <a:t>‹#›</a:t>
            </a:fld>
            <a:endParaRPr lang="tr-TR"/>
          </a:p>
        </p:txBody>
      </p:sp>
    </p:spTree>
    <p:extLst>
      <p:ext uri="{BB962C8B-B14F-4D97-AF65-F5344CB8AC3E}">
        <p14:creationId xmlns:p14="http://schemas.microsoft.com/office/powerpoint/2010/main" val="87020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1ED6EE0-5CAF-4C5B-BA78-E9C4735D8141}"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D532-F469-4C70-8359-C415ACC09175}" type="slidenum">
              <a:rPr lang="tr-TR" smtClean="0"/>
              <a:t>‹#›</a:t>
            </a:fld>
            <a:endParaRPr lang="tr-TR"/>
          </a:p>
        </p:txBody>
      </p:sp>
    </p:spTree>
    <p:extLst>
      <p:ext uri="{BB962C8B-B14F-4D97-AF65-F5344CB8AC3E}">
        <p14:creationId xmlns:p14="http://schemas.microsoft.com/office/powerpoint/2010/main" val="259788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1ED6EE0-5CAF-4C5B-BA78-E9C4735D8141}"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D532-F469-4C70-8359-C415ACC09175}" type="slidenum">
              <a:rPr lang="tr-TR" smtClean="0"/>
              <a:t>‹#›</a:t>
            </a:fld>
            <a:endParaRPr lang="tr-TR"/>
          </a:p>
        </p:txBody>
      </p:sp>
    </p:spTree>
    <p:extLst>
      <p:ext uri="{BB962C8B-B14F-4D97-AF65-F5344CB8AC3E}">
        <p14:creationId xmlns:p14="http://schemas.microsoft.com/office/powerpoint/2010/main" val="45837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1ED6EE0-5CAF-4C5B-BA78-E9C4735D8141}" type="datetimeFigureOut">
              <a:rPr lang="tr-TR" smtClean="0"/>
              <a:t>19.01.2018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D532-F469-4C70-8359-C415ACC09175}" type="slidenum">
              <a:rPr lang="tr-TR" smtClean="0"/>
              <a:t>‹#›</a:t>
            </a:fld>
            <a:endParaRPr lang="tr-TR"/>
          </a:p>
        </p:txBody>
      </p:sp>
    </p:spTree>
    <p:extLst>
      <p:ext uri="{BB962C8B-B14F-4D97-AF65-F5344CB8AC3E}">
        <p14:creationId xmlns:p14="http://schemas.microsoft.com/office/powerpoint/2010/main" val="178141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1ED6EE0-5CAF-4C5B-BA78-E9C4735D8141}" type="datetimeFigureOut">
              <a:rPr lang="tr-TR" smtClean="0"/>
              <a:t>19.01.2018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D532-F469-4C70-8359-C415ACC09175}" type="slidenum">
              <a:rPr lang="tr-TR" smtClean="0"/>
              <a:t>‹#›</a:t>
            </a:fld>
            <a:endParaRPr lang="tr-TR"/>
          </a:p>
        </p:txBody>
      </p:sp>
    </p:spTree>
    <p:extLst>
      <p:ext uri="{BB962C8B-B14F-4D97-AF65-F5344CB8AC3E}">
        <p14:creationId xmlns:p14="http://schemas.microsoft.com/office/powerpoint/2010/main" val="344175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1ED6EE0-5CAF-4C5B-BA78-E9C4735D8141}" type="datetimeFigureOut">
              <a:rPr lang="tr-TR" smtClean="0"/>
              <a:t>19.01.2018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D532-F469-4C70-8359-C415ACC09175}" type="slidenum">
              <a:rPr lang="tr-TR" smtClean="0"/>
              <a:t>‹#›</a:t>
            </a:fld>
            <a:endParaRPr lang="tr-TR"/>
          </a:p>
        </p:txBody>
      </p:sp>
    </p:spTree>
    <p:extLst>
      <p:ext uri="{BB962C8B-B14F-4D97-AF65-F5344CB8AC3E}">
        <p14:creationId xmlns:p14="http://schemas.microsoft.com/office/powerpoint/2010/main" val="259563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1ED6EE0-5CAF-4C5B-BA78-E9C4735D8141}" type="datetimeFigureOut">
              <a:rPr lang="tr-TR" smtClean="0"/>
              <a:t>19.01.2018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D532-F469-4C70-8359-C415ACC09175}" type="slidenum">
              <a:rPr lang="tr-TR" smtClean="0"/>
              <a:t>‹#›</a:t>
            </a:fld>
            <a:endParaRPr lang="tr-TR"/>
          </a:p>
        </p:txBody>
      </p:sp>
    </p:spTree>
    <p:extLst>
      <p:ext uri="{BB962C8B-B14F-4D97-AF65-F5344CB8AC3E}">
        <p14:creationId xmlns:p14="http://schemas.microsoft.com/office/powerpoint/2010/main" val="323932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1ED6EE0-5CAF-4C5B-BA78-E9C4735D8141}" type="datetimeFigureOut">
              <a:rPr lang="tr-TR" smtClean="0"/>
              <a:t>19.01.2018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D532-F469-4C70-8359-C415ACC09175}" type="slidenum">
              <a:rPr lang="tr-TR" smtClean="0"/>
              <a:t>‹#›</a:t>
            </a:fld>
            <a:endParaRPr lang="tr-TR"/>
          </a:p>
        </p:txBody>
      </p:sp>
    </p:spTree>
    <p:extLst>
      <p:ext uri="{BB962C8B-B14F-4D97-AF65-F5344CB8AC3E}">
        <p14:creationId xmlns:p14="http://schemas.microsoft.com/office/powerpoint/2010/main" val="39056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1ED6EE0-5CAF-4C5B-BA78-E9C4735D8141}" type="datetimeFigureOut">
              <a:rPr lang="tr-TR" smtClean="0"/>
              <a:t>19.01.2018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D532-F469-4C70-8359-C415ACC09175}" type="slidenum">
              <a:rPr lang="tr-TR" smtClean="0"/>
              <a:t>‹#›</a:t>
            </a:fld>
            <a:endParaRPr lang="tr-TR"/>
          </a:p>
        </p:txBody>
      </p:sp>
    </p:spTree>
    <p:extLst>
      <p:ext uri="{BB962C8B-B14F-4D97-AF65-F5344CB8AC3E}">
        <p14:creationId xmlns:p14="http://schemas.microsoft.com/office/powerpoint/2010/main" val="375213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1ED6EE0-5CAF-4C5B-BA78-E9C4735D8141}" type="datetimeFigureOut">
              <a:rPr lang="tr-TR" smtClean="0"/>
              <a:t>19.01.2018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D532-F469-4C70-8359-C415ACC09175}" type="slidenum">
              <a:rPr lang="tr-TR" smtClean="0"/>
              <a:t>‹#›</a:t>
            </a:fld>
            <a:endParaRPr lang="tr-TR"/>
          </a:p>
        </p:txBody>
      </p:sp>
    </p:spTree>
    <p:extLst>
      <p:ext uri="{BB962C8B-B14F-4D97-AF65-F5344CB8AC3E}">
        <p14:creationId xmlns:p14="http://schemas.microsoft.com/office/powerpoint/2010/main" val="420015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D6EE0-5CAF-4C5B-BA78-E9C4735D8141}" type="datetimeFigureOut">
              <a:rPr lang="tr-TR" smtClean="0"/>
              <a:t>19.01.2018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D532-F469-4C70-8359-C415ACC09175}" type="slidenum">
              <a:rPr lang="tr-TR" smtClean="0"/>
              <a:t>‹#›</a:t>
            </a:fld>
            <a:endParaRPr lang="tr-TR"/>
          </a:p>
        </p:txBody>
      </p:sp>
    </p:spTree>
    <p:extLst>
      <p:ext uri="{BB962C8B-B14F-4D97-AF65-F5344CB8AC3E}">
        <p14:creationId xmlns:p14="http://schemas.microsoft.com/office/powerpoint/2010/main" val="457068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75816" y="1585350"/>
            <a:ext cx="10421073" cy="3032948"/>
          </a:xfrm>
        </p:spPr>
        <p:txBody>
          <a:bodyPr>
            <a:noAutofit/>
          </a:bodyPr>
          <a:lstStyle/>
          <a:p>
            <a:r>
              <a:rPr lang="tr-TR" sz="3200" b="1" dirty="0"/>
              <a:t>5996 sayılı Veteriner Hizmetleri, Bitki Sağlığı, Gıda ve Yem Kanunu</a:t>
            </a:r>
            <a:br>
              <a:rPr lang="tr-TR" sz="3200" b="1" dirty="0"/>
            </a:br>
            <a:r>
              <a:rPr lang="tr-TR" sz="3200" b="1" dirty="0"/>
              <a:t>VETERİNER HİZMETLERİ, BİTKİ SAĞLIĞI, GIDA VE YEM </a:t>
            </a:r>
            <a:r>
              <a:rPr lang="tr-TR" sz="3200" b="1" dirty="0" smtClean="0"/>
              <a:t>KANUNU</a:t>
            </a:r>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dirty="0"/>
              <a:t/>
            </a:r>
            <a:br>
              <a:rPr lang="tr-TR" sz="1800" dirty="0"/>
            </a:br>
            <a:r>
              <a:rPr lang="tr-TR" sz="1800" b="1" u="sng" dirty="0"/>
              <a:t>Kanun No. 5996</a:t>
            </a:r>
            <a:r>
              <a:rPr lang="tr-TR" sz="1800" b="1" dirty="0"/>
              <a:t>                                                                                           </a:t>
            </a:r>
            <a:r>
              <a:rPr lang="tr-TR" sz="1800" b="1" u="sng" dirty="0"/>
              <a:t>Kabul Tarihi: 11/6/2010</a:t>
            </a:r>
            <a:r>
              <a:rPr lang="tr-TR" sz="1800" b="1" dirty="0"/>
              <a:t>      </a:t>
            </a:r>
            <a:r>
              <a:rPr lang="tr-TR" sz="1800" dirty="0"/>
              <a:t/>
            </a:r>
            <a:br>
              <a:rPr lang="tr-TR" sz="1800" dirty="0"/>
            </a:br>
            <a:endParaRPr lang="tr-TR" sz="1800" dirty="0"/>
          </a:p>
        </p:txBody>
      </p:sp>
    </p:spTree>
    <p:extLst>
      <p:ext uri="{BB962C8B-B14F-4D97-AF65-F5344CB8AC3E}">
        <p14:creationId xmlns:p14="http://schemas.microsoft.com/office/powerpoint/2010/main" val="296412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842745332"/>
              </p:ext>
            </p:extLst>
          </p:nvPr>
        </p:nvGraphicFramePr>
        <p:xfrm>
          <a:off x="884499" y="1154292"/>
          <a:ext cx="10515600" cy="4274232"/>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721133537"/>
                    </a:ext>
                  </a:extLst>
                </a:gridCol>
                <a:gridCol w="1559689">
                  <a:extLst>
                    <a:ext uri="{9D8B030D-6E8A-4147-A177-3AD203B41FA5}">
                      <a16:colId xmlns:a16="http://schemas.microsoft.com/office/drawing/2014/main" val="1804738935"/>
                    </a:ext>
                  </a:extLst>
                </a:gridCol>
                <a:gridCol w="1945511">
                  <a:extLst>
                    <a:ext uri="{9D8B030D-6E8A-4147-A177-3AD203B41FA5}">
                      <a16:colId xmlns:a16="http://schemas.microsoft.com/office/drawing/2014/main" val="3517453548"/>
                    </a:ext>
                  </a:extLst>
                </a:gridCol>
                <a:gridCol w="3505200">
                  <a:extLst>
                    <a:ext uri="{9D8B030D-6E8A-4147-A177-3AD203B41FA5}">
                      <a16:colId xmlns:a16="http://schemas.microsoft.com/office/drawing/2014/main" val="1733405057"/>
                    </a:ext>
                  </a:extLst>
                </a:gridCol>
              </a:tblGrid>
              <a:tr h="442376">
                <a:tc rowSpan="10">
                  <a:txBody>
                    <a:bodyPr/>
                    <a:lstStyle/>
                    <a:p>
                      <a:pPr algn="ctr">
                        <a:lnSpc>
                          <a:spcPts val="1200"/>
                        </a:lnSpc>
                        <a:spcAft>
                          <a:spcPts val="0"/>
                        </a:spcAft>
                      </a:pPr>
                      <a:r>
                        <a:rPr lang="tr-TR" sz="1400" b="1" dirty="0">
                          <a:solidFill>
                            <a:srgbClr val="010101"/>
                          </a:solidFill>
                          <a:effectLst/>
                          <a:latin typeface="Times New Roman" panose="02020603050405020304" pitchFamily="18" charset="0"/>
                        </a:rPr>
                        <a:t>Ç. İTHALAT</a:t>
                      </a:r>
                      <a:endParaRPr lang="tr-TR" sz="3600" b="0" dirty="0">
                        <a:solidFill>
                          <a:srgbClr val="010101"/>
                        </a:solidFill>
                        <a:effectLst/>
                        <a:latin typeface="Arial" panose="020B0604020202020204" pitchFamily="34" charset="0"/>
                      </a:endParaRPr>
                    </a:p>
                  </a:txBody>
                  <a:tcPr marL="68580" marR="68580" marT="0" marB="0" anchor="ctr"/>
                </a:tc>
                <a:tc gridSpan="2">
                  <a:txBody>
                    <a:bodyPr/>
                    <a:lstStyle/>
                    <a:p>
                      <a:pPr algn="ctr">
                        <a:lnSpc>
                          <a:spcPts val="1200"/>
                        </a:lnSpc>
                        <a:spcAft>
                          <a:spcPts val="0"/>
                        </a:spcAft>
                      </a:pPr>
                      <a:r>
                        <a:rPr lang="tr-TR" sz="1400" b="0">
                          <a:solidFill>
                            <a:srgbClr val="010101"/>
                          </a:solidFill>
                          <a:effectLst/>
                          <a:latin typeface="Times New Roman" panose="02020603050405020304" pitchFamily="18" charset="0"/>
                        </a:rPr>
                        <a:t>Bitki, bitkisel ürün ve diğer maddeler</a:t>
                      </a:r>
                      <a:endParaRPr lang="tr-TR" sz="3600" b="0">
                        <a:solidFill>
                          <a:srgbClr val="010101"/>
                        </a:solidFill>
                        <a:effectLst/>
                        <a:latin typeface="Arial" panose="020B0604020202020204" pitchFamily="34" charset="0"/>
                      </a:endParaRPr>
                    </a:p>
                  </a:txBody>
                  <a:tcPr marL="68580" marR="68580" marT="0" marB="0" anchor="ctr"/>
                </a:tc>
                <a:tc hMerge="1">
                  <a:txBody>
                    <a:bodyPr/>
                    <a:lstStyle/>
                    <a:p>
                      <a:endParaRPr lang="tr-TR"/>
                    </a:p>
                  </a:txBody>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Ziraat mühendisi</a:t>
                      </a:r>
                      <a:endParaRPr lang="tr-TR" sz="3600" b="0">
                        <a:solidFill>
                          <a:srgbClr val="01010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1727473477"/>
                  </a:ext>
                </a:extLst>
              </a:tr>
              <a:tr h="442376">
                <a:tc vMerge="1">
                  <a:txBody>
                    <a:bodyPr/>
                    <a:lstStyle/>
                    <a:p>
                      <a:endParaRPr lang="tr-TR"/>
                    </a:p>
                  </a:txBody>
                  <a:tcPr/>
                </a:tc>
                <a:tc gridSpan="2">
                  <a:txBody>
                    <a:bodyPr/>
                    <a:lstStyle/>
                    <a:p>
                      <a:pPr algn="ctr">
                        <a:lnSpc>
                          <a:spcPts val="1200"/>
                        </a:lnSpc>
                        <a:spcAft>
                          <a:spcPts val="0"/>
                        </a:spcAft>
                      </a:pPr>
                      <a:r>
                        <a:rPr lang="tr-TR" sz="1400" b="0">
                          <a:solidFill>
                            <a:srgbClr val="010101"/>
                          </a:solidFill>
                          <a:effectLst/>
                          <a:latin typeface="Times New Roman" panose="02020603050405020304" pitchFamily="18" charset="0"/>
                        </a:rPr>
                        <a:t>Orman bitki ve bitkisel ürünleri ile ahşap ambalaj malzemeleri</a:t>
                      </a:r>
                      <a:endParaRPr lang="tr-TR" sz="3600" b="0">
                        <a:solidFill>
                          <a:srgbClr val="010101"/>
                        </a:solidFill>
                        <a:effectLst/>
                        <a:latin typeface="Arial" panose="020B0604020202020204" pitchFamily="34" charset="0"/>
                      </a:endParaRPr>
                    </a:p>
                  </a:txBody>
                  <a:tcPr marL="68580" marR="68580" marT="0" marB="0" anchor="ctr"/>
                </a:tc>
                <a:tc hMerge="1">
                  <a:txBody>
                    <a:bodyPr/>
                    <a:lstStyle/>
                    <a:p>
                      <a:endParaRPr lang="tr-TR"/>
                    </a:p>
                  </a:txBody>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Ziraat mühendisi, orman mühendisi, orman endüstri mühendisi</a:t>
                      </a:r>
                      <a:endParaRPr lang="tr-TR" sz="3600" b="0">
                        <a:solidFill>
                          <a:srgbClr val="01010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665532576"/>
                  </a:ext>
                </a:extLst>
              </a:tr>
              <a:tr h="442376">
                <a:tc vMerge="1">
                  <a:txBody>
                    <a:bodyPr/>
                    <a:lstStyle/>
                    <a:p>
                      <a:endParaRPr lang="tr-TR"/>
                    </a:p>
                  </a:txBody>
                  <a:tcPr/>
                </a:tc>
                <a:tc gridSpan="2">
                  <a:txBody>
                    <a:bodyPr/>
                    <a:lstStyle/>
                    <a:p>
                      <a:pPr algn="ctr">
                        <a:lnSpc>
                          <a:spcPts val="1200"/>
                        </a:lnSpc>
                        <a:spcAft>
                          <a:spcPts val="0"/>
                        </a:spcAft>
                      </a:pPr>
                      <a:r>
                        <a:rPr lang="tr-TR" sz="1400" b="0">
                          <a:solidFill>
                            <a:srgbClr val="010101"/>
                          </a:solidFill>
                          <a:effectLst/>
                          <a:latin typeface="Times New Roman" panose="02020603050405020304" pitchFamily="18" charset="0"/>
                        </a:rPr>
                        <a:t>Canlı hayvan ve hayvansal ürünler</a:t>
                      </a:r>
                      <a:endParaRPr lang="tr-TR" sz="3600" b="0">
                        <a:solidFill>
                          <a:srgbClr val="010101"/>
                        </a:solidFill>
                        <a:effectLst/>
                        <a:latin typeface="Arial" panose="020B0604020202020204" pitchFamily="34" charset="0"/>
                      </a:endParaRPr>
                    </a:p>
                  </a:txBody>
                  <a:tcPr marL="68580" marR="68580" marT="0" marB="0" anchor="ctr"/>
                </a:tc>
                <a:tc hMerge="1">
                  <a:txBody>
                    <a:bodyPr/>
                    <a:lstStyle/>
                    <a:p>
                      <a:endParaRPr lang="tr-TR"/>
                    </a:p>
                  </a:txBody>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Veteriner hekim</a:t>
                      </a:r>
                      <a:endParaRPr lang="tr-TR" sz="3600" b="0">
                        <a:solidFill>
                          <a:srgbClr val="01010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1719065225"/>
                  </a:ext>
                </a:extLst>
              </a:tr>
              <a:tr h="442376">
                <a:tc vMerge="1">
                  <a:txBody>
                    <a:bodyPr/>
                    <a:lstStyle/>
                    <a:p>
                      <a:endParaRPr lang="tr-TR"/>
                    </a:p>
                  </a:txBody>
                  <a:tcPr/>
                </a:tc>
                <a:tc gridSpan="2">
                  <a:txBody>
                    <a:bodyPr/>
                    <a:lstStyle/>
                    <a:p>
                      <a:pPr algn="ctr">
                        <a:lnSpc>
                          <a:spcPts val="1200"/>
                        </a:lnSpc>
                        <a:spcAft>
                          <a:spcPts val="0"/>
                        </a:spcAft>
                      </a:pPr>
                      <a:r>
                        <a:rPr lang="tr-TR" sz="1400" b="0">
                          <a:solidFill>
                            <a:srgbClr val="010101"/>
                          </a:solidFill>
                          <a:effectLst/>
                          <a:latin typeface="Times New Roman" panose="02020603050405020304" pitchFamily="18" charset="0"/>
                        </a:rPr>
                        <a:t>Hayvansal kökenli olmayan ürünler</a:t>
                      </a:r>
                      <a:endParaRPr lang="tr-TR" sz="3600" b="0">
                        <a:solidFill>
                          <a:srgbClr val="010101"/>
                        </a:solidFill>
                        <a:effectLst/>
                        <a:latin typeface="Arial" panose="020B0604020202020204" pitchFamily="34" charset="0"/>
                      </a:endParaRPr>
                    </a:p>
                  </a:txBody>
                  <a:tcPr marL="68580" marR="68580" marT="0" marB="0" anchor="ctr"/>
                </a:tc>
                <a:tc hMerge="1">
                  <a:txBody>
                    <a:bodyPr/>
                    <a:lstStyle/>
                    <a:p>
                      <a:endParaRPr lang="tr-TR"/>
                    </a:p>
                  </a:txBody>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Ziraat mühendisi, gıda mühendisi</a:t>
                      </a:r>
                      <a:endParaRPr lang="tr-TR" sz="3600" b="0">
                        <a:solidFill>
                          <a:srgbClr val="01010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3343990486"/>
                  </a:ext>
                </a:extLst>
              </a:tr>
              <a:tr h="442376">
                <a:tc vMerge="1">
                  <a:txBody>
                    <a:bodyPr/>
                    <a:lstStyle/>
                    <a:p>
                      <a:endParaRPr lang="tr-TR"/>
                    </a:p>
                  </a:txBody>
                  <a:tcPr/>
                </a:tc>
                <a:tc gridSpan="2">
                  <a:txBody>
                    <a:bodyPr/>
                    <a:lstStyle/>
                    <a:p>
                      <a:pPr algn="ctr">
                        <a:lnSpc>
                          <a:spcPts val="1200"/>
                        </a:lnSpc>
                        <a:spcAft>
                          <a:spcPts val="0"/>
                        </a:spcAft>
                      </a:pPr>
                      <a:r>
                        <a:rPr lang="tr-TR" sz="1400" b="0">
                          <a:solidFill>
                            <a:srgbClr val="010101"/>
                          </a:solidFill>
                          <a:effectLst/>
                          <a:latin typeface="Times New Roman" panose="02020603050405020304" pitchFamily="18" charset="0"/>
                        </a:rPr>
                        <a:t>Hayvan kökenli olan ve olmayan bileşenleri içeren gıda</a:t>
                      </a:r>
                      <a:endParaRPr lang="tr-TR" sz="3600" b="0">
                        <a:solidFill>
                          <a:srgbClr val="010101"/>
                        </a:solidFill>
                        <a:effectLst/>
                        <a:latin typeface="Arial" panose="020B0604020202020204" pitchFamily="34" charset="0"/>
                      </a:endParaRPr>
                    </a:p>
                  </a:txBody>
                  <a:tcPr marL="68580" marR="68580" marT="0" marB="0" anchor="ctr"/>
                </a:tc>
                <a:tc hMerge="1">
                  <a:txBody>
                    <a:bodyPr/>
                    <a:lstStyle/>
                    <a:p>
                      <a:endParaRPr lang="tr-TR"/>
                    </a:p>
                  </a:txBody>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Veteriner hekim, gıda mühendisi, ziraat mühendisi</a:t>
                      </a:r>
                      <a:endParaRPr lang="tr-TR" sz="3600" b="0">
                        <a:solidFill>
                          <a:srgbClr val="01010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1532542487"/>
                  </a:ext>
                </a:extLst>
              </a:tr>
              <a:tr h="442376">
                <a:tc vMerge="1">
                  <a:txBody>
                    <a:bodyPr/>
                    <a:lstStyle/>
                    <a:p>
                      <a:endParaRPr lang="tr-TR"/>
                    </a:p>
                  </a:txBody>
                  <a:tcPr/>
                </a:tc>
                <a:tc gridSpan="2">
                  <a:txBody>
                    <a:bodyPr/>
                    <a:lstStyle/>
                    <a:p>
                      <a:pPr algn="ctr">
                        <a:lnSpc>
                          <a:spcPts val="1200"/>
                        </a:lnSpc>
                        <a:spcAft>
                          <a:spcPts val="0"/>
                        </a:spcAft>
                      </a:pPr>
                      <a:r>
                        <a:rPr lang="es-ES" sz="1400" b="0">
                          <a:solidFill>
                            <a:srgbClr val="010101"/>
                          </a:solidFill>
                          <a:effectLst/>
                          <a:latin typeface="Times New Roman" panose="02020603050405020304" pitchFamily="18" charset="0"/>
                        </a:rPr>
                        <a:t>Gıda ile temas eden madde ve malzeme</a:t>
                      </a:r>
                      <a:endParaRPr lang="es-ES" sz="3600" b="0">
                        <a:solidFill>
                          <a:srgbClr val="010101"/>
                        </a:solidFill>
                        <a:effectLst/>
                        <a:latin typeface="Arial" panose="020B0604020202020204" pitchFamily="34" charset="0"/>
                      </a:endParaRPr>
                    </a:p>
                  </a:txBody>
                  <a:tcPr marL="68580" marR="68580" marT="0" marB="0" anchor="ctr"/>
                </a:tc>
                <a:tc hMerge="1">
                  <a:txBody>
                    <a:bodyPr/>
                    <a:lstStyle/>
                    <a:p>
                      <a:endParaRPr lang="tr-TR"/>
                    </a:p>
                  </a:txBody>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Gıda mühendisi, ziraat mühendisi (gıda bölümü), kimya mühendisi, kimyager</a:t>
                      </a:r>
                      <a:endParaRPr lang="tr-TR" sz="3600" b="0">
                        <a:solidFill>
                          <a:srgbClr val="01010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3951233220"/>
                  </a:ext>
                </a:extLst>
              </a:tr>
              <a:tr h="442376">
                <a:tc vMerge="1">
                  <a:txBody>
                    <a:bodyPr/>
                    <a:lstStyle/>
                    <a:p>
                      <a:endParaRPr lang="tr-TR"/>
                    </a:p>
                  </a:txBody>
                  <a:tcPr/>
                </a:tc>
                <a:tc gridSpan="2">
                  <a:txBody>
                    <a:bodyPr/>
                    <a:lstStyle/>
                    <a:p>
                      <a:pPr algn="ctr">
                        <a:lnSpc>
                          <a:spcPts val="1200"/>
                        </a:lnSpc>
                        <a:spcAft>
                          <a:spcPts val="0"/>
                        </a:spcAft>
                      </a:pPr>
                      <a:r>
                        <a:rPr lang="tr-TR" sz="1400" b="0">
                          <a:solidFill>
                            <a:srgbClr val="010101"/>
                          </a:solidFill>
                          <a:effectLst/>
                          <a:latin typeface="Times New Roman" panose="02020603050405020304" pitchFamily="18" charset="0"/>
                        </a:rPr>
                        <a:t>Yemler</a:t>
                      </a:r>
                      <a:endParaRPr lang="tr-TR" sz="3600" b="0">
                        <a:solidFill>
                          <a:srgbClr val="010101"/>
                        </a:solidFill>
                        <a:effectLst/>
                        <a:latin typeface="Arial" panose="020B0604020202020204" pitchFamily="34" charset="0"/>
                      </a:endParaRPr>
                    </a:p>
                  </a:txBody>
                  <a:tcPr marL="68580" marR="68580" marT="0" marB="0" anchor="ctr"/>
                </a:tc>
                <a:tc hMerge="1">
                  <a:txBody>
                    <a:bodyPr/>
                    <a:lstStyle/>
                    <a:p>
                      <a:endParaRPr lang="tr-TR"/>
                    </a:p>
                  </a:txBody>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Ziraat mühendisi, veteriner hekim</a:t>
                      </a:r>
                      <a:endParaRPr lang="tr-TR" sz="3600" b="0">
                        <a:solidFill>
                          <a:srgbClr val="01010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3973999985"/>
                  </a:ext>
                </a:extLst>
              </a:tr>
              <a:tr h="367612">
                <a:tc vMerge="1">
                  <a:txBody>
                    <a:bodyPr/>
                    <a:lstStyle/>
                    <a:p>
                      <a:endParaRPr lang="tr-TR"/>
                    </a:p>
                  </a:txBody>
                  <a:tcPr/>
                </a:tc>
                <a:tc rowSpan="2">
                  <a:txBody>
                    <a:bodyPr/>
                    <a:lstStyle/>
                    <a:p>
                      <a:pPr algn="ctr">
                        <a:lnSpc>
                          <a:spcPts val="1200"/>
                        </a:lnSpc>
                        <a:spcAft>
                          <a:spcPts val="0"/>
                        </a:spcAft>
                      </a:pPr>
                      <a:r>
                        <a:rPr lang="tr-TR" sz="1400" b="0">
                          <a:solidFill>
                            <a:srgbClr val="010101"/>
                          </a:solidFill>
                          <a:effectLst/>
                          <a:latin typeface="Times New Roman" panose="02020603050405020304" pitchFamily="18" charset="0"/>
                        </a:rPr>
                        <a:t>Veteriner sağlık ürünleri</a:t>
                      </a:r>
                      <a:endParaRPr lang="tr-TR" sz="3600" b="0">
                        <a:solidFill>
                          <a:srgbClr val="010101"/>
                        </a:solidFill>
                        <a:effectLst/>
                        <a:latin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Veteriner biyolojik ürünler</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Veteriner hekim</a:t>
                      </a:r>
                      <a:endParaRPr lang="tr-TR" sz="3600" b="0">
                        <a:solidFill>
                          <a:srgbClr val="01010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1387672657"/>
                  </a:ext>
                </a:extLst>
              </a:tr>
              <a:tr h="367612">
                <a:tc vMerge="1">
                  <a:txBody>
                    <a:bodyPr/>
                    <a:lstStyle/>
                    <a:p>
                      <a:endParaRPr lang="tr-TR"/>
                    </a:p>
                  </a:txBody>
                  <a:tcPr/>
                </a:tc>
                <a:tc vMerge="1">
                  <a:txBody>
                    <a:bodyPr/>
                    <a:lstStyle/>
                    <a:p>
                      <a:endParaRPr lang="tr-TR"/>
                    </a:p>
                  </a:txBody>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Diğer veteriner sağlık ürünleri</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Veteriner hekim, kimyager, kimya mühendisi, eczacı</a:t>
                      </a:r>
                      <a:endParaRPr lang="tr-TR" sz="3600" b="0">
                        <a:solidFill>
                          <a:srgbClr val="01010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4270573674"/>
                  </a:ext>
                </a:extLst>
              </a:tr>
              <a:tr h="442376">
                <a:tc vMerge="1">
                  <a:txBody>
                    <a:bodyPr/>
                    <a:lstStyle/>
                    <a:p>
                      <a:endParaRPr lang="tr-TR"/>
                    </a:p>
                  </a:txBody>
                  <a:tcPr/>
                </a:tc>
                <a:tc gridSpan="2">
                  <a:txBody>
                    <a:bodyPr/>
                    <a:lstStyle/>
                    <a:p>
                      <a:pPr algn="ctr">
                        <a:lnSpc>
                          <a:spcPts val="1200"/>
                        </a:lnSpc>
                        <a:spcAft>
                          <a:spcPts val="0"/>
                        </a:spcAft>
                      </a:pPr>
                      <a:r>
                        <a:rPr lang="tr-TR" sz="1400" b="0">
                          <a:solidFill>
                            <a:srgbClr val="010101"/>
                          </a:solidFill>
                          <a:effectLst/>
                          <a:latin typeface="Times New Roman" panose="02020603050405020304" pitchFamily="18" charset="0"/>
                        </a:rPr>
                        <a:t>Bitki koruma ürünleri</a:t>
                      </a:r>
                      <a:endParaRPr lang="tr-TR" sz="3600" b="0">
                        <a:solidFill>
                          <a:srgbClr val="010101"/>
                        </a:solidFill>
                        <a:effectLst/>
                        <a:latin typeface="Arial" panose="020B0604020202020204" pitchFamily="34" charset="0"/>
                      </a:endParaRPr>
                    </a:p>
                  </a:txBody>
                  <a:tcPr marL="68580" marR="68580" marT="0" marB="0" anchor="ctr"/>
                </a:tc>
                <a:tc hMerge="1">
                  <a:txBody>
                    <a:bodyPr/>
                    <a:lstStyle/>
                    <a:p>
                      <a:endParaRPr lang="tr-TR"/>
                    </a:p>
                  </a:txBody>
                  <a:tcPr/>
                </a:tc>
                <a:tc>
                  <a:txBody>
                    <a:bodyPr/>
                    <a:lstStyle/>
                    <a:p>
                      <a:pPr algn="ctr">
                        <a:lnSpc>
                          <a:spcPts val="1200"/>
                        </a:lnSpc>
                        <a:spcAft>
                          <a:spcPts val="0"/>
                        </a:spcAft>
                      </a:pPr>
                      <a:r>
                        <a:rPr lang="tr-TR" sz="1400" b="0" dirty="0">
                          <a:solidFill>
                            <a:srgbClr val="010101"/>
                          </a:solidFill>
                          <a:effectLst/>
                          <a:latin typeface="Times New Roman" panose="02020603050405020304" pitchFamily="18" charset="0"/>
                        </a:rPr>
                        <a:t>Ziraat mühendisi, kimyager, kimya mühendisi</a:t>
                      </a:r>
                      <a:endParaRPr lang="tr-TR" sz="3600" b="0" dirty="0">
                        <a:solidFill>
                          <a:srgbClr val="01010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858068656"/>
                  </a:ext>
                </a:extLst>
              </a:tr>
            </a:tbl>
          </a:graphicData>
        </a:graphic>
      </p:graphicFrame>
      <p:sp>
        <p:nvSpPr>
          <p:cNvPr id="5" name="Oval 4"/>
          <p:cNvSpPr/>
          <p:nvPr/>
        </p:nvSpPr>
        <p:spPr>
          <a:xfrm>
            <a:off x="8866208" y="2071868"/>
            <a:ext cx="1713053"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7973993" y="2817471"/>
            <a:ext cx="1575121"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9687046" y="3837007"/>
            <a:ext cx="1332053"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8866208" y="4207397"/>
            <a:ext cx="1713053"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7836061" y="4480650"/>
            <a:ext cx="1377387"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65964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endParaRPr lang="tr-TR" dirty="0" smtClean="0"/>
          </a:p>
          <a:p>
            <a:pPr marL="0" indent="0" algn="ctr">
              <a:buNone/>
            </a:pPr>
            <a:endParaRPr lang="tr-TR" dirty="0" smtClean="0"/>
          </a:p>
          <a:p>
            <a:pPr marL="0" indent="0" algn="ctr">
              <a:buNone/>
            </a:pPr>
            <a:r>
              <a:rPr lang="tr-TR" dirty="0" smtClean="0"/>
              <a:t>TEŞEKKÜRLER…</a:t>
            </a:r>
          </a:p>
          <a:p>
            <a:pPr marL="0" indent="0">
              <a:buNone/>
            </a:pPr>
            <a:endParaRPr lang="tr-TR" dirty="0"/>
          </a:p>
          <a:p>
            <a:pPr marL="0" indent="0">
              <a:buNone/>
            </a:pPr>
            <a:endParaRPr lang="tr-TR" dirty="0" smtClean="0"/>
          </a:p>
          <a:p>
            <a:pPr marL="0" indent="0">
              <a:buNone/>
            </a:pPr>
            <a:endParaRPr lang="tr-TR" dirty="0"/>
          </a:p>
          <a:p>
            <a:pPr marL="0" indent="0">
              <a:buNone/>
            </a:pPr>
            <a:r>
              <a:rPr lang="tr-TR" sz="1600" dirty="0" smtClean="0"/>
              <a:t>kaynak</a:t>
            </a:r>
            <a:r>
              <a:rPr lang="tr-TR" sz="1600" dirty="0"/>
              <a:t>: VETERİNER HİZMETLERİ, BİTKİ SAĞLIĞI, GIDA VE YEM KANUNU Kanun Numarası : 5996 Kabul Tarihi : 11/6/2010 Yayımlandığı Resmî Gazete : Tarih : 13/6/2010 Sayı: 27610 Yayımlandığı Düstur : Tertip : 5 Cilt : 49 </a:t>
            </a:r>
          </a:p>
        </p:txBody>
      </p:sp>
    </p:spTree>
    <p:extLst>
      <p:ext uri="{BB962C8B-B14F-4D97-AF65-F5344CB8AC3E}">
        <p14:creationId xmlns:p14="http://schemas.microsoft.com/office/powerpoint/2010/main" val="2748229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92343"/>
          </a:xfrm>
        </p:spPr>
        <p:txBody>
          <a:bodyPr/>
          <a:lstStyle/>
          <a:p>
            <a:pPr algn="ctr"/>
            <a:r>
              <a:rPr lang="tr-TR" b="1" dirty="0" smtClean="0"/>
              <a:t>AB Veterinerlik Politikası</a:t>
            </a:r>
            <a:endParaRPr lang="tr-TR" b="1" dirty="0"/>
          </a:p>
        </p:txBody>
      </p:sp>
      <p:sp>
        <p:nvSpPr>
          <p:cNvPr id="3" name="İçerik Yer Tutucusu 2"/>
          <p:cNvSpPr>
            <a:spLocks noGrp="1"/>
          </p:cNvSpPr>
          <p:nvPr>
            <p:ph idx="1"/>
          </p:nvPr>
        </p:nvSpPr>
        <p:spPr>
          <a:xfrm>
            <a:off x="629856" y="1316339"/>
            <a:ext cx="10515600" cy="4351338"/>
          </a:xfrm>
        </p:spPr>
        <p:txBody>
          <a:bodyPr>
            <a:normAutofit fontScale="55000" lnSpcReduction="20000"/>
          </a:bodyPr>
          <a:lstStyle/>
          <a:p>
            <a:pPr marL="0" indent="0">
              <a:buNone/>
            </a:pPr>
            <a:r>
              <a:rPr lang="tr-TR" b="1" dirty="0"/>
              <a:t>ÜÇÜNCÜ ÜLKELERDEN İTHALAT VE TOPLULUK İÇİ TİCARET</a:t>
            </a:r>
            <a:endParaRPr lang="tr-TR" dirty="0"/>
          </a:p>
          <a:p>
            <a:pPr marL="0" indent="0">
              <a:buNone/>
            </a:pPr>
            <a:r>
              <a:rPr lang="tr-TR" b="1" dirty="0"/>
              <a:t>Ürünlerin İthali (97/78/AT sayılı Konsey Direktifi)</a:t>
            </a:r>
            <a:endParaRPr lang="tr-TR" dirty="0"/>
          </a:p>
          <a:p>
            <a:pPr marL="0" indent="0">
              <a:buNone/>
            </a:pPr>
            <a:r>
              <a:rPr lang="tr-TR" dirty="0"/>
              <a:t>Bu Direktif, üçüncü ülkelerden ithal edilen ürünlere uygulanır, özellikle:</a:t>
            </a:r>
          </a:p>
          <a:p>
            <a:pPr marL="0" indent="0">
              <a:buNone/>
            </a:pPr>
            <a:r>
              <a:rPr lang="tr-TR" dirty="0"/>
              <a:t>Hayvansal kökenli gıda ürünleri,</a:t>
            </a:r>
          </a:p>
          <a:p>
            <a:pPr marL="0" indent="0">
              <a:buNone/>
            </a:pPr>
            <a:r>
              <a:rPr lang="tr-TR" dirty="0"/>
              <a:t>Hayvan yemleri,</a:t>
            </a:r>
          </a:p>
          <a:p>
            <a:pPr marL="0" indent="0">
              <a:buNone/>
            </a:pPr>
            <a:r>
              <a:rPr lang="tr-TR" dirty="0" err="1"/>
              <a:t>Enfeksiyöz</a:t>
            </a:r>
            <a:r>
              <a:rPr lang="tr-TR" dirty="0"/>
              <a:t> ya da </a:t>
            </a:r>
            <a:r>
              <a:rPr lang="tr-TR" dirty="0" err="1"/>
              <a:t>kontagiyöz</a:t>
            </a:r>
            <a:r>
              <a:rPr lang="tr-TR" dirty="0"/>
              <a:t> hayvan hastalıklarının yayılma riskini artıran bitkisel ürünler</a:t>
            </a:r>
          </a:p>
          <a:p>
            <a:pPr marL="0" indent="0">
              <a:buNone/>
            </a:pPr>
            <a:r>
              <a:rPr lang="tr-TR" dirty="0"/>
              <a:t>İnsan tüketimi amacıyla kullanılmayan yan ürünler.</a:t>
            </a:r>
            <a:br>
              <a:rPr lang="tr-TR" dirty="0"/>
            </a:br>
            <a:r>
              <a:rPr lang="tr-TR" dirty="0"/>
              <a:t/>
            </a:r>
            <a:br>
              <a:rPr lang="tr-TR" dirty="0"/>
            </a:br>
            <a:r>
              <a:rPr lang="tr-TR" dirty="0"/>
              <a:t>Bu Direktife göre üçüncü ülkelerden gelen tüm ürün sevkiyatları Avrupa Birliği piyasasına girmeden önce veteriner denetimine tabi tutulmalıdır. Bu denetimler sınır kontrol noktalarındaki yetkili otorite tarafından, resmi veteriner hekim sorumluluğunda yürütülür</a:t>
            </a:r>
            <a:r>
              <a:rPr lang="tr-TR" dirty="0" smtClean="0"/>
              <a:t>. Bu </a:t>
            </a:r>
            <a:r>
              <a:rPr lang="tr-TR" dirty="0"/>
              <a:t>denetimler:</a:t>
            </a:r>
          </a:p>
          <a:p>
            <a:pPr marL="0" indent="0">
              <a:buNone/>
            </a:pPr>
            <a:r>
              <a:rPr lang="tr-TR" dirty="0"/>
              <a:t>Belgelerin Kontrolü: Sevkiyata eşlik eden veteriner sertifikaları ve belgelerin doğrulanması.</a:t>
            </a:r>
          </a:p>
          <a:p>
            <a:pPr marL="0" indent="0">
              <a:buNone/>
            </a:pPr>
            <a:r>
              <a:rPr lang="tr-TR" dirty="0"/>
              <a:t>Kimlik Kontrolü: Eşlik eden sertifika ya da belgelerde verilen bilginin ilgili ürüne karşılık geldiğinin doğrulanması.</a:t>
            </a:r>
          </a:p>
          <a:p>
            <a:pPr marL="0" indent="0">
              <a:buNone/>
            </a:pPr>
            <a:r>
              <a:rPr lang="tr-TR" dirty="0"/>
              <a:t>Fiziksel Kontrol: Ürünlerin (paketleme, sıcaklık, örnekleme ve laboratuvar testleri sonucu) AB mevzuatının gerekliliklerini karşıladığının doğrulanması.</a:t>
            </a:r>
            <a:br>
              <a:rPr lang="tr-TR" dirty="0"/>
            </a:br>
            <a:r>
              <a:rPr lang="tr-TR" dirty="0"/>
              <a:t/>
            </a:r>
            <a:br>
              <a:rPr lang="tr-TR" dirty="0"/>
            </a:br>
            <a:r>
              <a:rPr lang="tr-TR" dirty="0"/>
              <a:t>Hayvan sağlığına ya da halk sağlığına karşı ciddi bir tehdit oluşturan durumlarda Komisyon ithalatı askıya alabilir ya da ilgili üçüncü ülkenin bir bölümü veya tümüne ithalat konusunda özel koşullar getirebilir.</a:t>
            </a:r>
            <a:br>
              <a:rPr lang="tr-TR" dirty="0"/>
            </a:br>
            <a:endParaRPr lang="tr-TR" dirty="0"/>
          </a:p>
          <a:p>
            <a:pPr marL="0" indent="0">
              <a:buNone/>
            </a:pPr>
            <a:endParaRPr lang="tr-TR" dirty="0"/>
          </a:p>
        </p:txBody>
      </p:sp>
      <p:sp>
        <p:nvSpPr>
          <p:cNvPr id="4" name="Dikdörtgen 3"/>
          <p:cNvSpPr/>
          <p:nvPr/>
        </p:nvSpPr>
        <p:spPr>
          <a:xfrm>
            <a:off x="838200" y="6104341"/>
            <a:ext cx="10515600" cy="369332"/>
          </a:xfrm>
          <a:prstGeom prst="rect">
            <a:avLst/>
          </a:prstGeom>
        </p:spPr>
        <p:txBody>
          <a:bodyPr wrap="square">
            <a:spAutoFit/>
          </a:bodyPr>
          <a:lstStyle/>
          <a:p>
            <a:r>
              <a:rPr lang="tr-TR" dirty="0"/>
              <a:t>https://www.tarim.gov.tr/ABDGM/Menu/7/Fasil-12-Gida-Guvenilirligi-Veterinerlik-Ve-Bitki-Sagligi</a:t>
            </a:r>
          </a:p>
        </p:txBody>
      </p:sp>
    </p:spTree>
    <p:extLst>
      <p:ext uri="{BB962C8B-B14F-4D97-AF65-F5344CB8AC3E}">
        <p14:creationId xmlns:p14="http://schemas.microsoft.com/office/powerpoint/2010/main" val="1432836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4109" y="355639"/>
            <a:ext cx="10515600" cy="5559023"/>
          </a:xfrm>
        </p:spPr>
        <p:txBody>
          <a:bodyPr>
            <a:normAutofit fontScale="70000" lnSpcReduction="20000"/>
          </a:bodyPr>
          <a:lstStyle/>
          <a:p>
            <a:pPr marL="0" indent="0">
              <a:buNone/>
            </a:pPr>
            <a:r>
              <a:rPr lang="tr-TR" b="1" dirty="0"/>
              <a:t>Canlı Hayvan İthalatında Denetimler (91/496/AET sayılı Konsey Direktifi)</a:t>
            </a:r>
          </a:p>
          <a:p>
            <a:pPr marL="0" indent="0">
              <a:buNone/>
            </a:pPr>
            <a:endParaRPr lang="tr-TR" dirty="0"/>
          </a:p>
          <a:p>
            <a:pPr marL="0" indent="0">
              <a:buNone/>
            </a:pPr>
            <a:r>
              <a:rPr lang="tr-TR" dirty="0"/>
              <a:t>Bu Direktif, dış sınır kontrolleri ve üçüncü ülkelerden gelen canlı hayvanların Topluluk içi hareketleri ile ilgili düzenlemeleri tanımlar.</a:t>
            </a:r>
          </a:p>
          <a:p>
            <a:pPr marL="0" indent="0">
              <a:buNone/>
            </a:pPr>
            <a:endParaRPr lang="tr-TR" dirty="0"/>
          </a:p>
          <a:p>
            <a:pPr marL="0" indent="0">
              <a:buNone/>
            </a:pPr>
            <a:r>
              <a:rPr lang="tr-TR" b="1" dirty="0"/>
              <a:t>Veteriner Kontrolleri</a:t>
            </a:r>
          </a:p>
          <a:p>
            <a:pPr marL="0" indent="0">
              <a:buNone/>
            </a:pPr>
            <a:endParaRPr lang="tr-TR" dirty="0"/>
          </a:p>
          <a:p>
            <a:pPr marL="0" indent="0">
              <a:buNone/>
            </a:pPr>
            <a:r>
              <a:rPr lang="tr-TR" dirty="0"/>
              <a:t>Bu Direktife göre üçüncü ülkelerden gelen tüm canlı hayvan sevkiyatları Avrupa Birliği piyasasına girmeden önce veteriner denetimine tabi tutulmalıdır. Bu denetimler sınır kontrol noktalarındaki yetkili otorite tarafından, resmi veteriner hekim sorumluluğunda yürütülür. </a:t>
            </a:r>
          </a:p>
          <a:p>
            <a:pPr marL="0" indent="0">
              <a:buNone/>
            </a:pPr>
            <a:r>
              <a:rPr lang="tr-TR" dirty="0"/>
              <a:t>Bu denetimler:</a:t>
            </a:r>
          </a:p>
          <a:p>
            <a:pPr marL="0" indent="0">
              <a:buNone/>
            </a:pPr>
            <a:r>
              <a:rPr lang="tr-TR" dirty="0"/>
              <a:t>Belgelerin Kontrolü: Her bir hayvan sevkiyatına eşlik eden sertifikaların ve veteriner belgelerinin doğrulanması.</a:t>
            </a:r>
          </a:p>
          <a:p>
            <a:pPr marL="0" indent="0">
              <a:buNone/>
            </a:pPr>
            <a:r>
              <a:rPr lang="tr-TR" dirty="0"/>
              <a:t>Kimlik Kontrolü: </a:t>
            </a:r>
            <a:r>
              <a:rPr lang="tr-TR" dirty="0" err="1"/>
              <a:t>İnspeksiyon</a:t>
            </a:r>
            <a:r>
              <a:rPr lang="tr-TR" dirty="0"/>
              <a:t> yöntemi ile belge ya da sertifikalardaki bilgilerle hayvanın ve varsa vücut işaretlerinin yerlerinin karşılaştırılarak doğrulanması.</a:t>
            </a:r>
          </a:p>
          <a:p>
            <a:pPr marL="0" indent="0">
              <a:buNone/>
            </a:pPr>
            <a:r>
              <a:rPr lang="tr-TR" dirty="0"/>
              <a:t>Fiziksel Kontrol: Hayvanın kendisinin kontrolü, imkanlar dahilinde örnekleme ve laboratuvar testleri de dahil olmak üzere, uygun olduğunda karantina süresince ek kontrollerin yapılması.</a:t>
            </a:r>
          </a:p>
        </p:txBody>
      </p:sp>
      <p:sp>
        <p:nvSpPr>
          <p:cNvPr id="4" name="Dikdörtgen 3"/>
          <p:cNvSpPr/>
          <p:nvPr/>
        </p:nvSpPr>
        <p:spPr>
          <a:xfrm>
            <a:off x="838200" y="6104341"/>
            <a:ext cx="10515600" cy="369332"/>
          </a:xfrm>
          <a:prstGeom prst="rect">
            <a:avLst/>
          </a:prstGeom>
        </p:spPr>
        <p:txBody>
          <a:bodyPr wrap="square">
            <a:spAutoFit/>
          </a:bodyPr>
          <a:lstStyle/>
          <a:p>
            <a:r>
              <a:rPr lang="tr-TR" dirty="0"/>
              <a:t>https://www.tarim.gov.tr/ABDGM/Menu/7/Fasil-12-Gida-Guvenilirligi-Veterinerlik-Ve-Bitki-Sagligi</a:t>
            </a:r>
          </a:p>
        </p:txBody>
      </p:sp>
    </p:spTree>
    <p:extLst>
      <p:ext uri="{BB962C8B-B14F-4D97-AF65-F5344CB8AC3E}">
        <p14:creationId xmlns:p14="http://schemas.microsoft.com/office/powerpoint/2010/main" val="389548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0326" y="471387"/>
            <a:ext cx="10515600" cy="4910841"/>
          </a:xfrm>
        </p:spPr>
        <p:txBody>
          <a:bodyPr>
            <a:normAutofit fontScale="70000" lnSpcReduction="20000"/>
          </a:bodyPr>
          <a:lstStyle/>
          <a:p>
            <a:pPr marL="0" indent="0">
              <a:buNone/>
            </a:pPr>
            <a:r>
              <a:rPr lang="tr-TR" b="1" dirty="0"/>
              <a:t>Üçüncü Ülkelerden Gelen Hayvanların Transit Geçişi</a:t>
            </a:r>
          </a:p>
          <a:p>
            <a:pPr marL="0" indent="0">
              <a:buNone/>
            </a:pPr>
            <a:endParaRPr lang="tr-TR" dirty="0"/>
          </a:p>
          <a:p>
            <a:pPr marL="0" indent="0">
              <a:buNone/>
            </a:pPr>
            <a:r>
              <a:rPr lang="tr-TR" dirty="0"/>
              <a:t>91/496/AET sayılı Konsey Direktifi üçüncü bir ülkeden bir diğer üçüncü ülkeye hayvan naklinin koşullarını ortaya koyar. Gerektiğinde yetkili otorite hayvanları karantinaya almaya, yeniden ihraç etmeye ya da mezbahaya göndermeye karar verebilir.</a:t>
            </a:r>
          </a:p>
          <a:p>
            <a:pPr marL="0" indent="0">
              <a:buNone/>
            </a:pPr>
            <a:endParaRPr lang="tr-TR" dirty="0"/>
          </a:p>
          <a:p>
            <a:pPr marL="0" indent="0">
              <a:buNone/>
            </a:pPr>
            <a:r>
              <a:rPr lang="tr-TR" b="1" dirty="0"/>
              <a:t>Belirli Hayvanların ve Bunlara Ait Semen, Ova ve Embriyolarının Topluluk İçi Ticareti ve İthalatı (92/65/AET sayılı Konsey Direktifi)</a:t>
            </a:r>
          </a:p>
          <a:p>
            <a:pPr marL="0" indent="0">
              <a:buNone/>
            </a:pPr>
            <a:endParaRPr lang="tr-TR" dirty="0"/>
          </a:p>
          <a:p>
            <a:pPr marL="0" indent="0">
              <a:buNone/>
            </a:pPr>
            <a:r>
              <a:rPr lang="tr-TR" dirty="0"/>
              <a:t>92/65/AET sayılı Konsey Direktifi özel bir Topluluk mevzuatında belirtilmeyen canlı hayvan, sperm, ova ve embriyoların ticareti ve ithalatı için gereken hayvan sağlığı koşullarını ortaya koyar.</a:t>
            </a:r>
          </a:p>
          <a:p>
            <a:pPr marL="0" indent="0">
              <a:buNone/>
            </a:pPr>
            <a:endParaRPr lang="tr-TR" dirty="0"/>
          </a:p>
          <a:p>
            <a:pPr marL="0" indent="0">
              <a:buNone/>
            </a:pPr>
            <a:r>
              <a:rPr lang="tr-TR" dirty="0"/>
              <a:t>Direktif, hayvanat bahçesi hayvanları, toynaklılar (</a:t>
            </a:r>
            <a:r>
              <a:rPr lang="tr-TR" dirty="0" err="1"/>
              <a:t>ungulatlar</a:t>
            </a:r>
            <a:r>
              <a:rPr lang="tr-TR" dirty="0"/>
              <a:t>) ve özel direktiflerin kapsamadığı kuşlar, develer, arılar, tavşanlar (</a:t>
            </a:r>
            <a:r>
              <a:rPr lang="tr-TR" dirty="0" err="1"/>
              <a:t>lagomorflar</a:t>
            </a:r>
            <a:r>
              <a:rPr lang="tr-TR" dirty="0"/>
              <a:t>), minkler, tilkiler vb. ve pet hayvanları olan kedi, köpek ve dağ gelinciğinin ticaretinde gerekli olan hayvan sağlığı koşullarını ortaya koyar.</a:t>
            </a:r>
          </a:p>
        </p:txBody>
      </p:sp>
      <p:sp>
        <p:nvSpPr>
          <p:cNvPr id="4" name="Dikdörtgen 3"/>
          <p:cNvSpPr/>
          <p:nvPr/>
        </p:nvSpPr>
        <p:spPr>
          <a:xfrm>
            <a:off x="838200" y="6104341"/>
            <a:ext cx="10515600" cy="369332"/>
          </a:xfrm>
          <a:prstGeom prst="rect">
            <a:avLst/>
          </a:prstGeom>
        </p:spPr>
        <p:txBody>
          <a:bodyPr wrap="square">
            <a:spAutoFit/>
          </a:bodyPr>
          <a:lstStyle/>
          <a:p>
            <a:r>
              <a:rPr lang="tr-TR" dirty="0"/>
              <a:t>https://www.tarim.gov.tr/ABDGM/Menu/7/Fasil-12-Gida-Guvenilirligi-Veterinerlik-Ve-Bitki-Sagligi</a:t>
            </a:r>
          </a:p>
        </p:txBody>
      </p:sp>
    </p:spTree>
    <p:extLst>
      <p:ext uri="{BB962C8B-B14F-4D97-AF65-F5344CB8AC3E}">
        <p14:creationId xmlns:p14="http://schemas.microsoft.com/office/powerpoint/2010/main" val="386787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1414" y="540835"/>
            <a:ext cx="11331614" cy="5871540"/>
          </a:xfrm>
        </p:spPr>
        <p:txBody>
          <a:bodyPr>
            <a:normAutofit fontScale="62500" lnSpcReduction="20000"/>
          </a:bodyPr>
          <a:lstStyle/>
          <a:p>
            <a:pPr marL="0" indent="0">
              <a:buNone/>
            </a:pPr>
            <a:r>
              <a:rPr lang="tr-TR" b="1" dirty="0"/>
              <a:t>TRACES Sistemi (2003/623/AT sayılı Komisyon Kararı)</a:t>
            </a:r>
          </a:p>
          <a:p>
            <a:pPr marL="0" indent="0">
              <a:buNone/>
            </a:pPr>
            <a:endParaRPr lang="tr-TR" dirty="0"/>
          </a:p>
          <a:p>
            <a:pPr marL="0" indent="0">
              <a:buNone/>
            </a:pPr>
            <a:r>
              <a:rPr lang="tr-TR" dirty="0"/>
              <a:t>Ticaret Kontrol ve Uzmanlık Sistemi (TRACES),AB içindeki ve AB dışından gelen hayvanların ve hayvansal kökenli ürünlerin hareketlerini izlemek için tek ve merkezi bir veri tabanı oluşturmuştur.</a:t>
            </a:r>
          </a:p>
          <a:p>
            <a:pPr marL="0" indent="0">
              <a:buNone/>
            </a:pPr>
            <a:r>
              <a:rPr lang="tr-TR" b="1" dirty="0" smtClean="0"/>
              <a:t>Özellikleri</a:t>
            </a:r>
            <a:r>
              <a:rPr lang="tr-TR" b="1" dirty="0"/>
              <a:t>:</a:t>
            </a:r>
          </a:p>
          <a:p>
            <a:pPr marL="0" indent="0">
              <a:buNone/>
            </a:pPr>
            <a:r>
              <a:rPr lang="tr-TR" dirty="0" smtClean="0"/>
              <a:t>Bilginin </a:t>
            </a:r>
            <a:r>
              <a:rPr lang="tr-TR" dirty="0"/>
              <a:t>elektronik ortamda iletimi,</a:t>
            </a:r>
          </a:p>
          <a:p>
            <a:pPr marL="0" indent="0">
              <a:buNone/>
            </a:pPr>
            <a:r>
              <a:rPr lang="tr-TR" dirty="0"/>
              <a:t>Yasal referans verilerin merkezi yönetimi,</a:t>
            </a:r>
          </a:p>
          <a:p>
            <a:pPr marL="0" indent="0">
              <a:buNone/>
            </a:pPr>
            <a:r>
              <a:rPr lang="tr-TR" dirty="0"/>
              <a:t>Diğer bilgi sistemleri ile birlikte çalışabilme,</a:t>
            </a:r>
          </a:p>
          <a:p>
            <a:pPr marL="0" indent="0">
              <a:buNone/>
            </a:pPr>
            <a:r>
              <a:rPr lang="tr-TR" dirty="0"/>
              <a:t>Çok dilliliktir.</a:t>
            </a:r>
          </a:p>
          <a:p>
            <a:pPr marL="0" indent="0">
              <a:buNone/>
            </a:pPr>
            <a:r>
              <a:rPr lang="tr-TR" dirty="0" smtClean="0"/>
              <a:t>İşletmeler </a:t>
            </a:r>
            <a:r>
              <a:rPr lang="tr-TR" dirty="0"/>
              <a:t>TRACES sistemine dâhil olarak bağlı oldukları yetkili otorite tarafından kayıt altına alınabilirler. </a:t>
            </a:r>
          </a:p>
          <a:p>
            <a:pPr marL="0" indent="0">
              <a:buNone/>
            </a:pPr>
            <a:endParaRPr lang="tr-TR" dirty="0"/>
          </a:p>
          <a:p>
            <a:pPr marL="0" indent="0">
              <a:buNone/>
            </a:pPr>
            <a:r>
              <a:rPr lang="tr-TR" b="1" dirty="0"/>
              <a:t>Hayvan sağlığı ve Halk Sağlığı: Diğer Hayvansal Kökenli Ürünler (92/118/AET)</a:t>
            </a:r>
          </a:p>
          <a:p>
            <a:pPr marL="0" indent="0">
              <a:buNone/>
            </a:pPr>
            <a:endParaRPr lang="tr-TR" dirty="0"/>
          </a:p>
          <a:p>
            <a:pPr marL="0" indent="0">
              <a:buNone/>
            </a:pPr>
            <a:r>
              <a:rPr lang="tr-TR" dirty="0"/>
              <a:t>Bu Direktif, hayvansal kökenli belirli ürünler, özellikle insan tüketimi amacıyla kullanılan hayvan bağırsakları, insan tüketimi amacıyla kullanılan işlenmiş hayvan proteinleri, toynaklı hayvanların ve kanatlıların kan ve kan ürünleri, kanatlı eti ve çiftlik av hayvanlarını kapsar. Hayvansal kökenli herhangi bir yeni ürünün ticareti veya ithalatı için Konsey tarafından yetki verilmeli, bunu takiben Komisyon tarafından değerlendirilmeli ve uygun bulunursa Avrupa Gıda Güvenliği Otoritesi'nin (EFSA) görüşü alınmalıdır. Bu değerlendirme ciddi bulaşıcı hastalıkların, sadece ürünün köken aldığı hayvan türü için değil, hastalığı taşıyabilecek, hastalık odağı olabilecek ya da insan sağlığına karşı risk oluşturabilecek diğer türler için de yapılmaktadır.</a:t>
            </a:r>
          </a:p>
          <a:p>
            <a:pPr marL="0" indent="0">
              <a:buNone/>
            </a:pPr>
            <a:endParaRPr lang="tr-TR" dirty="0"/>
          </a:p>
        </p:txBody>
      </p:sp>
      <p:sp>
        <p:nvSpPr>
          <p:cNvPr id="4" name="Dikdörtgen 3"/>
          <p:cNvSpPr/>
          <p:nvPr/>
        </p:nvSpPr>
        <p:spPr>
          <a:xfrm>
            <a:off x="838200" y="6104341"/>
            <a:ext cx="10515600" cy="369332"/>
          </a:xfrm>
          <a:prstGeom prst="rect">
            <a:avLst/>
          </a:prstGeom>
        </p:spPr>
        <p:txBody>
          <a:bodyPr wrap="square">
            <a:spAutoFit/>
          </a:bodyPr>
          <a:lstStyle/>
          <a:p>
            <a:r>
              <a:rPr lang="tr-TR" dirty="0"/>
              <a:t>https://www.tarim.gov.tr/ABDGM/Menu/7/Fasil-12-Gida-Guvenilirligi-Veterinerlik-Ve-Bitki-Sagligi</a:t>
            </a:r>
          </a:p>
        </p:txBody>
      </p:sp>
    </p:spTree>
    <p:extLst>
      <p:ext uri="{BB962C8B-B14F-4D97-AF65-F5344CB8AC3E}">
        <p14:creationId xmlns:p14="http://schemas.microsoft.com/office/powerpoint/2010/main" val="63510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9223" y="726030"/>
            <a:ext cx="10515600" cy="4351338"/>
          </a:xfrm>
        </p:spPr>
        <p:txBody>
          <a:bodyPr>
            <a:normAutofit fontScale="85000" lnSpcReduction="10000"/>
          </a:bodyPr>
          <a:lstStyle/>
          <a:p>
            <a:pPr marL="0" indent="0">
              <a:buNone/>
            </a:pPr>
            <a:r>
              <a:rPr lang="tr-TR" b="1" dirty="0"/>
              <a:t>Safkan Hayvanların Pazarlanması (92/65/AET)</a:t>
            </a:r>
          </a:p>
          <a:p>
            <a:pPr marL="0" indent="0">
              <a:buNone/>
            </a:pPr>
            <a:endParaRPr lang="tr-TR" dirty="0"/>
          </a:p>
          <a:p>
            <a:pPr marL="0" indent="0">
              <a:buNone/>
            </a:pPr>
            <a:r>
              <a:rPr lang="tr-TR" dirty="0"/>
              <a:t>Bu Konsey Direktifi sığır, domuz, koyun, keçi ve at dışındaki safkan hayvanların ve bunlara ait semen, ova ve embriyoların pazarlanması ile ilgili kuralları ortaya koyar.</a:t>
            </a:r>
          </a:p>
          <a:p>
            <a:pPr marL="0" indent="0">
              <a:buNone/>
            </a:pPr>
            <a:endParaRPr lang="tr-TR" dirty="0"/>
          </a:p>
          <a:p>
            <a:pPr marL="0" indent="0">
              <a:buNone/>
            </a:pPr>
            <a:r>
              <a:rPr lang="tr-TR" dirty="0"/>
              <a:t>Pazarlama için aşağıdaki koşullar sağlanmalıdır:</a:t>
            </a:r>
          </a:p>
          <a:p>
            <a:pPr marL="0" indent="0">
              <a:buNone/>
            </a:pPr>
            <a:r>
              <a:rPr lang="tr-TR" dirty="0"/>
              <a:t>Üretici organizasyonları ya da derneklerinin onaylanması için gereken kriterler,</a:t>
            </a:r>
          </a:p>
          <a:p>
            <a:pPr marL="0" indent="0">
              <a:buNone/>
            </a:pPr>
            <a:r>
              <a:rPr lang="tr-TR" dirty="0" err="1"/>
              <a:t>Pedigri</a:t>
            </a:r>
            <a:r>
              <a:rPr lang="tr-TR" dirty="0"/>
              <a:t> kayıtlarının yapılması için gereken kriterler,</a:t>
            </a:r>
          </a:p>
          <a:p>
            <a:pPr marL="0" indent="0">
              <a:buNone/>
            </a:pPr>
            <a:r>
              <a:rPr lang="tr-TR" dirty="0"/>
              <a:t>Safkan hayvanların yeniden üretilmesi ya da semen, ova ve embriyolarının kullanımı için gereken kriterler,</a:t>
            </a:r>
          </a:p>
          <a:p>
            <a:pPr marL="0" indent="0">
              <a:buNone/>
            </a:pPr>
            <a:r>
              <a:rPr lang="tr-TR" dirty="0"/>
              <a:t>Pazarlanmaları için gereken sertifika.</a:t>
            </a:r>
          </a:p>
          <a:p>
            <a:pPr marL="0" indent="0">
              <a:buNone/>
            </a:pPr>
            <a:endParaRPr lang="tr-TR" dirty="0"/>
          </a:p>
        </p:txBody>
      </p:sp>
      <p:sp>
        <p:nvSpPr>
          <p:cNvPr id="4" name="Dikdörtgen 3"/>
          <p:cNvSpPr/>
          <p:nvPr/>
        </p:nvSpPr>
        <p:spPr>
          <a:xfrm>
            <a:off x="838200" y="6104341"/>
            <a:ext cx="10515600" cy="369332"/>
          </a:xfrm>
          <a:prstGeom prst="rect">
            <a:avLst/>
          </a:prstGeom>
        </p:spPr>
        <p:txBody>
          <a:bodyPr wrap="square">
            <a:spAutoFit/>
          </a:bodyPr>
          <a:lstStyle/>
          <a:p>
            <a:r>
              <a:rPr lang="tr-TR" dirty="0"/>
              <a:t>https://www.tarim.gov.tr/ABDGM/Menu/7/Fasil-12-Gida-Guvenilirligi-Veterinerlik-Ve-Bitki-Sagligi</a:t>
            </a:r>
          </a:p>
        </p:txBody>
      </p:sp>
    </p:spTree>
    <p:extLst>
      <p:ext uri="{BB962C8B-B14F-4D97-AF65-F5344CB8AC3E}">
        <p14:creationId xmlns:p14="http://schemas.microsoft.com/office/powerpoint/2010/main" val="343209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KANUNUN AMACI</a:t>
            </a:r>
            <a:r>
              <a:rPr lang="tr-TR" dirty="0" smtClean="0">
                <a:sym typeface="Wingdings" panose="05000000000000000000" pitchFamily="2" charset="2"/>
              </a:rPr>
              <a:t>  </a:t>
            </a:r>
          </a:p>
          <a:p>
            <a:pPr marL="0" indent="0">
              <a:buNone/>
            </a:pPr>
            <a:endParaRPr lang="tr-TR" dirty="0" smtClean="0">
              <a:sym typeface="Wingdings" panose="05000000000000000000" pitchFamily="2" charset="2"/>
            </a:endParaRPr>
          </a:p>
          <a:p>
            <a:pPr lvl="3">
              <a:buFont typeface="Wingdings" panose="05000000000000000000" pitchFamily="2" charset="2"/>
              <a:buChar char="v"/>
            </a:pPr>
            <a:r>
              <a:rPr lang="tr-TR" sz="2800" dirty="0" smtClean="0"/>
              <a:t>gıda </a:t>
            </a:r>
            <a:r>
              <a:rPr lang="tr-TR" sz="2800" dirty="0"/>
              <a:t>ve yem güvenilirliğini, </a:t>
            </a:r>
            <a:endParaRPr lang="tr-TR" sz="2800" dirty="0" smtClean="0"/>
          </a:p>
          <a:p>
            <a:pPr lvl="3">
              <a:buFont typeface="Wingdings" panose="05000000000000000000" pitchFamily="2" charset="2"/>
              <a:buChar char="v"/>
            </a:pPr>
            <a:r>
              <a:rPr lang="tr-TR" sz="2800" dirty="0" smtClean="0"/>
              <a:t>halk </a:t>
            </a:r>
            <a:r>
              <a:rPr lang="tr-TR" sz="2800" dirty="0"/>
              <a:t>sağlığı, bitki ve hayvan sağlığı </a:t>
            </a:r>
            <a:r>
              <a:rPr lang="tr-TR" sz="2800" dirty="0" smtClean="0"/>
              <a:t>ile</a:t>
            </a:r>
          </a:p>
          <a:p>
            <a:pPr lvl="3">
              <a:buFont typeface="Wingdings" panose="05000000000000000000" pitchFamily="2" charset="2"/>
              <a:buChar char="v"/>
            </a:pPr>
            <a:r>
              <a:rPr lang="tr-TR" sz="2800" dirty="0" smtClean="0"/>
              <a:t> </a:t>
            </a:r>
            <a:r>
              <a:rPr lang="tr-TR" sz="2800" dirty="0"/>
              <a:t>hayvan ıslahı ve refahını, </a:t>
            </a:r>
            <a:endParaRPr lang="tr-TR" sz="2800" dirty="0" smtClean="0"/>
          </a:p>
          <a:p>
            <a:pPr lvl="3">
              <a:buFont typeface="Wingdings" panose="05000000000000000000" pitchFamily="2" charset="2"/>
              <a:buChar char="v"/>
            </a:pPr>
            <a:r>
              <a:rPr lang="tr-TR" sz="2800" dirty="0" smtClean="0"/>
              <a:t>tüketici </a:t>
            </a:r>
            <a:r>
              <a:rPr lang="tr-TR" sz="2800" dirty="0"/>
              <a:t>menfaatleri </a:t>
            </a:r>
            <a:r>
              <a:rPr lang="tr-TR" sz="2800" dirty="0" smtClean="0"/>
              <a:t>ile</a:t>
            </a:r>
          </a:p>
          <a:p>
            <a:pPr lvl="3">
              <a:buFont typeface="Wingdings" panose="05000000000000000000" pitchFamily="2" charset="2"/>
              <a:buChar char="v"/>
            </a:pPr>
            <a:r>
              <a:rPr lang="tr-TR" sz="2800" dirty="0" smtClean="0"/>
              <a:t> </a:t>
            </a:r>
            <a:r>
              <a:rPr lang="tr-TR" sz="2800" dirty="0"/>
              <a:t>çevrenin korunması da dikkate alınarak korumak ve sağlamaktır.</a:t>
            </a:r>
          </a:p>
        </p:txBody>
      </p:sp>
    </p:spTree>
    <p:extLst>
      <p:ext uri="{BB962C8B-B14F-4D97-AF65-F5344CB8AC3E}">
        <p14:creationId xmlns:p14="http://schemas.microsoft.com/office/powerpoint/2010/main" val="410455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89547"/>
            <a:ext cx="10515600" cy="5587416"/>
          </a:xfrm>
        </p:spPr>
        <p:txBody>
          <a:bodyPr>
            <a:normAutofit fontScale="85000" lnSpcReduction="20000"/>
          </a:bodyPr>
          <a:lstStyle/>
          <a:p>
            <a:pPr marL="0" indent="0">
              <a:buNone/>
            </a:pPr>
            <a:r>
              <a:rPr lang="tr-TR" sz="5100" b="1" dirty="0" smtClean="0">
                <a:effectLst>
                  <a:outerShdw blurRad="38100" dist="38100" dir="2700000" algn="tl">
                    <a:srgbClr val="000000">
                      <a:alpha val="43137"/>
                    </a:srgbClr>
                  </a:outerShdw>
                </a:effectLst>
              </a:rPr>
              <a:t>KAPSAM</a:t>
            </a:r>
            <a:r>
              <a:rPr lang="tr-TR" sz="5100" b="1" dirty="0" smtClean="0">
                <a:effectLst>
                  <a:outerShdw blurRad="38100" dist="38100" dir="2700000" algn="tl">
                    <a:srgbClr val="000000">
                      <a:alpha val="43137"/>
                    </a:srgbClr>
                  </a:outerShdw>
                </a:effectLst>
                <a:sym typeface="Wingdings" panose="05000000000000000000" pitchFamily="2" charset="2"/>
              </a:rPr>
              <a:t></a:t>
            </a:r>
          </a:p>
          <a:p>
            <a:pPr>
              <a:buFont typeface="Wingdings" panose="05000000000000000000" pitchFamily="2" charset="2"/>
              <a:buChar char="Ø"/>
            </a:pPr>
            <a:r>
              <a:rPr lang="tr-TR" dirty="0"/>
              <a:t>gıda, </a:t>
            </a:r>
            <a:r>
              <a:rPr lang="tr-TR" dirty="0" smtClean="0"/>
              <a:t>	</a:t>
            </a:r>
          </a:p>
          <a:p>
            <a:pPr>
              <a:buFont typeface="Wingdings" panose="05000000000000000000" pitchFamily="2" charset="2"/>
              <a:buChar char="Ø"/>
            </a:pPr>
            <a:r>
              <a:rPr lang="tr-TR" dirty="0" smtClean="0"/>
              <a:t>gıda </a:t>
            </a:r>
            <a:r>
              <a:rPr lang="tr-TR" dirty="0"/>
              <a:t>ile temas eden madde ve malzeme </a:t>
            </a:r>
            <a:r>
              <a:rPr lang="tr-TR" dirty="0" smtClean="0"/>
              <a:t>ile</a:t>
            </a:r>
          </a:p>
          <a:p>
            <a:pPr>
              <a:buFont typeface="Wingdings" panose="05000000000000000000" pitchFamily="2" charset="2"/>
              <a:buChar char="Ø"/>
            </a:pPr>
            <a:r>
              <a:rPr lang="tr-TR" dirty="0" smtClean="0"/>
              <a:t>yemlerin </a:t>
            </a:r>
            <a:r>
              <a:rPr lang="tr-TR" dirty="0"/>
              <a:t>üretim, işleme ve dağıtımının tüm aşamalarını</a:t>
            </a:r>
            <a:r>
              <a:rPr lang="tr-TR" dirty="0" smtClean="0"/>
              <a:t>,</a:t>
            </a:r>
          </a:p>
          <a:p>
            <a:pPr>
              <a:buFont typeface="Wingdings" panose="05000000000000000000" pitchFamily="2" charset="2"/>
              <a:buChar char="Ø"/>
            </a:pPr>
            <a:r>
              <a:rPr lang="tr-TR" dirty="0" smtClean="0"/>
              <a:t>bitki </a:t>
            </a:r>
            <a:r>
              <a:rPr lang="tr-TR" dirty="0"/>
              <a:t>koruma ürünü ve veteriner tıbbî ürün kalıntıları ile diğer kalıntılar ve bulaşanların kontrollerini</a:t>
            </a:r>
            <a:r>
              <a:rPr lang="tr-TR" dirty="0" smtClean="0"/>
              <a:t>,</a:t>
            </a:r>
          </a:p>
          <a:p>
            <a:pPr>
              <a:buFont typeface="Wingdings" panose="05000000000000000000" pitchFamily="2" charset="2"/>
              <a:buChar char="Ø"/>
            </a:pPr>
            <a:r>
              <a:rPr lang="tr-TR" dirty="0" smtClean="0"/>
              <a:t>salgın </a:t>
            </a:r>
            <a:r>
              <a:rPr lang="tr-TR" dirty="0"/>
              <a:t>veya bulaşıcı hayvan hastalıkları, bitki ve bitkisel ürünlerdeki zararlı organizmalar ile mücadeleyi, </a:t>
            </a:r>
            <a:endParaRPr lang="tr-TR" dirty="0" smtClean="0"/>
          </a:p>
          <a:p>
            <a:pPr>
              <a:buFont typeface="Wingdings" panose="05000000000000000000" pitchFamily="2" charset="2"/>
              <a:buChar char="Ø"/>
            </a:pPr>
            <a:r>
              <a:rPr lang="tr-TR" dirty="0" smtClean="0"/>
              <a:t>çiftlik </a:t>
            </a:r>
            <a:r>
              <a:rPr lang="tr-TR" dirty="0"/>
              <a:t>ve deney hayvanları ile ev ve süs hayvanlarının refahını</a:t>
            </a:r>
            <a:r>
              <a:rPr lang="tr-TR" dirty="0" smtClean="0"/>
              <a:t>,</a:t>
            </a:r>
          </a:p>
          <a:p>
            <a:pPr>
              <a:buFont typeface="Wingdings" panose="05000000000000000000" pitchFamily="2" charset="2"/>
              <a:buChar char="Ø"/>
            </a:pPr>
            <a:r>
              <a:rPr lang="tr-TR" dirty="0" smtClean="0"/>
              <a:t>zootekni </a:t>
            </a:r>
            <a:r>
              <a:rPr lang="tr-TR" dirty="0"/>
              <a:t>konularını, </a:t>
            </a:r>
            <a:endParaRPr lang="tr-TR" dirty="0" smtClean="0"/>
          </a:p>
          <a:p>
            <a:pPr>
              <a:buFont typeface="Wingdings" panose="05000000000000000000" pitchFamily="2" charset="2"/>
              <a:buChar char="Ø"/>
            </a:pPr>
            <a:r>
              <a:rPr lang="tr-TR" dirty="0" smtClean="0"/>
              <a:t>veteriner </a:t>
            </a:r>
            <a:r>
              <a:rPr lang="tr-TR" dirty="0"/>
              <a:t>sağlık ve bitki koruma ürünlerini, </a:t>
            </a:r>
            <a:endParaRPr lang="tr-TR" dirty="0" smtClean="0"/>
          </a:p>
          <a:p>
            <a:pPr>
              <a:buFont typeface="Wingdings" panose="05000000000000000000" pitchFamily="2" charset="2"/>
              <a:buChar char="Ø"/>
            </a:pPr>
            <a:r>
              <a:rPr lang="tr-TR" dirty="0" smtClean="0"/>
              <a:t>veteriner </a:t>
            </a:r>
            <a:r>
              <a:rPr lang="tr-TR" dirty="0"/>
              <a:t>ve bitki sağlığı hizmetlerini, </a:t>
            </a:r>
            <a:endParaRPr lang="tr-TR" dirty="0" smtClean="0"/>
          </a:p>
          <a:p>
            <a:pPr>
              <a:buFont typeface="Wingdings" panose="05000000000000000000" pitchFamily="2" charset="2"/>
              <a:buChar char="Ø"/>
            </a:pPr>
            <a:r>
              <a:rPr lang="tr-TR" dirty="0" smtClean="0"/>
              <a:t>canlı </a:t>
            </a:r>
            <a:r>
              <a:rPr lang="tr-TR" dirty="0"/>
              <a:t>hayvan ve ürünlerin ülkeye giriş ve çıkış işlemlerini ve bu konulara ilişkin resmî kontrolleri ve yaptırımları kapsar.</a:t>
            </a:r>
            <a:endParaRPr lang="tr-TR" dirty="0" smtClean="0">
              <a:sym typeface="Wingdings" panose="05000000000000000000" pitchFamily="2" charset="2"/>
            </a:endParaRP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183911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979272" y="787601"/>
            <a:ext cx="8391646" cy="604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Dikdörtgen 5"/>
          <p:cNvSpPr/>
          <p:nvPr/>
        </p:nvSpPr>
        <p:spPr>
          <a:xfrm>
            <a:off x="960700" y="123379"/>
            <a:ext cx="10243594" cy="584775"/>
          </a:xfrm>
          <a:prstGeom prst="rect">
            <a:avLst/>
          </a:prstGeom>
        </p:spPr>
        <p:txBody>
          <a:bodyPr wrap="square">
            <a:spAutoFit/>
          </a:bodyPr>
          <a:lstStyle/>
          <a:p>
            <a:pPr algn="ctr"/>
            <a:r>
              <a:rPr lang="tr-TR" sz="1600" dirty="0" smtClean="0"/>
              <a:t>GIDA VE YEM İŞLETMELERİNDEN ÜRETİMİN NEVİNE GÖRE PERSONEL ÇALIŞTIRMAK ZORUNDA OLAN İŞLETMELER VE BU İŞLETMELERDE ÇALIŞABİLECEK MESLEK MENSUPLARI</a:t>
            </a:r>
            <a:endParaRPr lang="tr-TR" sz="1600" dirty="0"/>
          </a:p>
        </p:txBody>
      </p:sp>
      <p:sp>
        <p:nvSpPr>
          <p:cNvPr id="2" name="5-Nokta Yıldız 1"/>
          <p:cNvSpPr/>
          <p:nvPr/>
        </p:nvSpPr>
        <p:spPr>
          <a:xfrm>
            <a:off x="6724893" y="2696902"/>
            <a:ext cx="347240" cy="312516"/>
          </a:xfrm>
          <a:prstGeom prst="star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5-Nokta Yıldız 7"/>
          <p:cNvSpPr/>
          <p:nvPr/>
        </p:nvSpPr>
        <p:spPr>
          <a:xfrm>
            <a:off x="6325566" y="3840167"/>
            <a:ext cx="283579" cy="222547"/>
          </a:xfrm>
          <a:prstGeom prst="star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5-Nokta Yıldız 8"/>
          <p:cNvSpPr/>
          <p:nvPr/>
        </p:nvSpPr>
        <p:spPr>
          <a:xfrm>
            <a:off x="5511480" y="4874871"/>
            <a:ext cx="347240" cy="312516"/>
          </a:xfrm>
          <a:prstGeom prst="star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5-Nokta Yıldız 9"/>
          <p:cNvSpPr/>
          <p:nvPr/>
        </p:nvSpPr>
        <p:spPr>
          <a:xfrm>
            <a:off x="6960245" y="6266726"/>
            <a:ext cx="291296" cy="414759"/>
          </a:xfrm>
          <a:prstGeom prst="star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5-Nokta Yıldız 10"/>
          <p:cNvSpPr/>
          <p:nvPr/>
        </p:nvSpPr>
        <p:spPr>
          <a:xfrm>
            <a:off x="9877064" y="6059347"/>
            <a:ext cx="291296" cy="414759"/>
          </a:xfrm>
          <a:prstGeom prst="star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5-Nokta Yıldız 11"/>
          <p:cNvSpPr/>
          <p:nvPr/>
        </p:nvSpPr>
        <p:spPr>
          <a:xfrm>
            <a:off x="7286264" y="4317357"/>
            <a:ext cx="291296" cy="272005"/>
          </a:xfrm>
          <a:prstGeom prst="star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0710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708476" y="300942"/>
            <a:ext cx="7338349" cy="6134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Metin kutusu 4"/>
          <p:cNvSpPr txBox="1"/>
          <p:nvPr/>
        </p:nvSpPr>
        <p:spPr>
          <a:xfrm>
            <a:off x="393539" y="2129742"/>
            <a:ext cx="1458410" cy="923330"/>
          </a:xfrm>
          <a:prstGeom prst="rect">
            <a:avLst/>
          </a:prstGeom>
          <a:noFill/>
        </p:spPr>
        <p:txBody>
          <a:bodyPr wrap="square" rtlCol="0">
            <a:spAutoFit/>
          </a:bodyPr>
          <a:lstStyle/>
          <a:p>
            <a:pPr algn="ctr"/>
            <a:r>
              <a:rPr lang="tr-TR" b="1" dirty="0" smtClean="0"/>
              <a:t>Gıda Üreten İşletmeler Devam . . .</a:t>
            </a:r>
            <a:endParaRPr lang="tr-TR" b="1" dirty="0"/>
          </a:p>
        </p:txBody>
      </p:sp>
      <p:sp>
        <p:nvSpPr>
          <p:cNvPr id="6" name="5-Nokta Yıldız 5"/>
          <p:cNvSpPr/>
          <p:nvPr/>
        </p:nvSpPr>
        <p:spPr>
          <a:xfrm>
            <a:off x="9618562" y="2953474"/>
            <a:ext cx="291296" cy="414759"/>
          </a:xfrm>
          <a:prstGeom prst="star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5-Nokta Yıldız 6"/>
          <p:cNvSpPr/>
          <p:nvPr/>
        </p:nvSpPr>
        <p:spPr>
          <a:xfrm>
            <a:off x="8560443" y="6020765"/>
            <a:ext cx="291296" cy="414759"/>
          </a:xfrm>
          <a:prstGeom prst="star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5-Nokta Yıldız 7"/>
          <p:cNvSpPr/>
          <p:nvPr/>
        </p:nvSpPr>
        <p:spPr>
          <a:xfrm>
            <a:off x="8879711" y="5455535"/>
            <a:ext cx="291296" cy="414759"/>
          </a:xfrm>
          <a:prstGeom prst="star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657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048176" y="1331872"/>
            <a:ext cx="8947773" cy="4594365"/>
          </a:xfrm>
          <a:prstGeom prst="rect">
            <a:avLst/>
          </a:prstGeom>
          <a:ln w="88900" cap="sq" cmpd="thickThin">
            <a:solidFill>
              <a:srgbClr val="000000"/>
            </a:solidFill>
            <a:prstDash val="solid"/>
            <a:miter lim="800000"/>
          </a:ln>
          <a:effectLst>
            <a:innerShdw blurRad="76200">
              <a:srgbClr val="000000"/>
            </a:innerShdw>
          </a:effectLst>
        </p:spPr>
      </p:pic>
      <p:sp>
        <p:nvSpPr>
          <p:cNvPr id="3" name="Oval 2"/>
          <p:cNvSpPr/>
          <p:nvPr/>
        </p:nvSpPr>
        <p:spPr>
          <a:xfrm>
            <a:off x="5301205" y="4004840"/>
            <a:ext cx="1713053"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7118431" y="5081286"/>
            <a:ext cx="1423685"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7118431" y="2754774"/>
            <a:ext cx="1423685"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5405378" y="3345084"/>
            <a:ext cx="1215341"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7268901" y="4421530"/>
            <a:ext cx="1273215"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5767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525564592"/>
              </p:ext>
            </p:extLst>
          </p:nvPr>
        </p:nvGraphicFramePr>
        <p:xfrm>
          <a:off x="838200" y="2612703"/>
          <a:ext cx="10515600" cy="1999551"/>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4224133323"/>
                    </a:ext>
                  </a:extLst>
                </a:gridCol>
                <a:gridCol w="3505200">
                  <a:extLst>
                    <a:ext uri="{9D8B030D-6E8A-4147-A177-3AD203B41FA5}">
                      <a16:colId xmlns:a16="http://schemas.microsoft.com/office/drawing/2014/main" val="4059028540"/>
                    </a:ext>
                  </a:extLst>
                </a:gridCol>
                <a:gridCol w="3505200">
                  <a:extLst>
                    <a:ext uri="{9D8B030D-6E8A-4147-A177-3AD203B41FA5}">
                      <a16:colId xmlns:a16="http://schemas.microsoft.com/office/drawing/2014/main" val="1426021316"/>
                    </a:ext>
                  </a:extLst>
                </a:gridCol>
              </a:tblGrid>
              <a:tr h="1287965">
                <a:tc rowSpan="2">
                  <a:txBody>
                    <a:bodyPr/>
                    <a:lstStyle/>
                    <a:p>
                      <a:pPr lvl="1" algn="ctr">
                        <a:lnSpc>
                          <a:spcPct val="150000"/>
                        </a:lnSpc>
                      </a:pPr>
                      <a:r>
                        <a:rPr lang="tr-TR" sz="2400" b="1" dirty="0" smtClean="0">
                          <a:effectLst>
                            <a:outerShdw blurRad="38100" dist="38100" dir="2700000" algn="tl">
                              <a:srgbClr val="000000">
                                <a:alpha val="43137"/>
                              </a:srgbClr>
                            </a:outerShdw>
                          </a:effectLst>
                        </a:rPr>
                        <a:t>A.BİRİNCİL</a:t>
                      </a:r>
                      <a:r>
                        <a:rPr lang="tr-TR" sz="2400" b="1" baseline="0" dirty="0" smtClean="0">
                          <a:effectLst>
                            <a:outerShdw blurRad="38100" dist="38100" dir="2700000" algn="tl">
                              <a:srgbClr val="000000">
                                <a:alpha val="43137"/>
                              </a:srgbClr>
                            </a:outerShdw>
                          </a:effectLst>
                        </a:rPr>
                        <a:t> ÜRETİM</a:t>
                      </a:r>
                      <a:endParaRPr lang="tr-TR" sz="2400" b="1" dirty="0">
                        <a:effectLst>
                          <a:outerShdw blurRad="38100" dist="38100" dir="2700000" algn="tl">
                            <a:srgbClr val="000000">
                              <a:alpha val="43137"/>
                            </a:srgbClr>
                          </a:outerShdw>
                        </a:effectLst>
                      </a:endParaRPr>
                    </a:p>
                  </a:txBody>
                  <a:tcPr anchor="ctr"/>
                </a:tc>
                <a:tc>
                  <a:txBody>
                    <a:bodyPr/>
                    <a:lstStyle/>
                    <a:p>
                      <a:pPr algn="ctr"/>
                      <a:r>
                        <a:rPr lang="tr-TR" sz="1800" b="0" i="0" kern="1200" dirty="0" smtClean="0">
                          <a:solidFill>
                            <a:schemeClr val="tx1"/>
                          </a:solidFill>
                          <a:effectLst/>
                          <a:latin typeface="+mn-lt"/>
                          <a:ea typeface="+mn-ea"/>
                          <a:cs typeface="+mn-cs"/>
                        </a:rPr>
                        <a:t>Hayvansal üretim</a:t>
                      </a:r>
                      <a:endParaRPr lang="tr-TR" dirty="0"/>
                    </a:p>
                  </a:txBody>
                  <a:tcPr anchor="ctr"/>
                </a:tc>
                <a:tc>
                  <a:txBody>
                    <a:bodyPr/>
                    <a:lstStyle/>
                    <a:p>
                      <a:pPr algn="ctr"/>
                      <a:r>
                        <a:rPr lang="tr-TR" sz="1800" b="1" i="0" kern="1200" dirty="0" smtClean="0">
                          <a:solidFill>
                            <a:srgbClr val="FF0000"/>
                          </a:solidFill>
                          <a:effectLst/>
                          <a:latin typeface="+mn-lt"/>
                          <a:ea typeface="+mn-ea"/>
                          <a:cs typeface="+mn-cs"/>
                        </a:rPr>
                        <a:t>Veteriner hekim,</a:t>
                      </a:r>
                      <a:r>
                        <a:rPr lang="tr-TR" sz="1800" b="0" i="0" kern="1200" dirty="0" smtClean="0">
                          <a:solidFill>
                            <a:schemeClr val="tx1"/>
                          </a:solidFill>
                          <a:effectLst/>
                          <a:latin typeface="+mn-lt"/>
                          <a:ea typeface="+mn-ea"/>
                          <a:cs typeface="+mn-cs"/>
                        </a:rPr>
                        <a:t>  ziraat mühendisi (</a:t>
                      </a:r>
                      <a:r>
                        <a:rPr lang="tr-TR" sz="1800" b="0" i="0" kern="1200" dirty="0" err="1" smtClean="0">
                          <a:solidFill>
                            <a:schemeClr val="tx1"/>
                          </a:solidFill>
                          <a:effectLst/>
                          <a:latin typeface="+mn-lt"/>
                          <a:ea typeface="+mn-ea"/>
                          <a:cs typeface="+mn-cs"/>
                        </a:rPr>
                        <a:t>zooteknist</a:t>
                      </a:r>
                      <a:r>
                        <a:rPr lang="tr-TR" sz="1800" b="0" i="0" kern="1200" dirty="0" smtClean="0">
                          <a:solidFill>
                            <a:schemeClr val="tx1"/>
                          </a:solidFill>
                          <a:effectLst/>
                          <a:latin typeface="+mn-lt"/>
                          <a:ea typeface="+mn-ea"/>
                          <a:cs typeface="+mn-cs"/>
                        </a:rPr>
                        <a:t>),  su ürünleri mühendisi ile su ürünleri ve balıkçılık teknolojileri mühendisi</a:t>
                      </a:r>
                      <a:endParaRPr lang="tr-TR" dirty="0"/>
                    </a:p>
                  </a:txBody>
                  <a:tcPr/>
                </a:tc>
                <a:extLst>
                  <a:ext uri="{0D108BD9-81ED-4DB2-BD59-A6C34878D82A}">
                    <a16:rowId xmlns:a16="http://schemas.microsoft.com/office/drawing/2014/main" val="1169280253"/>
                  </a:ext>
                </a:extLst>
              </a:tr>
              <a:tr h="711586">
                <a:tc vMerge="1">
                  <a:txBody>
                    <a:bodyPr/>
                    <a:lstStyle/>
                    <a:p>
                      <a:endParaRPr lang="tr-TR"/>
                    </a:p>
                  </a:txBody>
                  <a:tcPr/>
                </a:tc>
                <a:tc>
                  <a:txBody>
                    <a:bodyPr/>
                    <a:lstStyle/>
                    <a:p>
                      <a:pPr algn="ctr"/>
                      <a:r>
                        <a:rPr lang="tr-TR" sz="1800" b="0" i="0" kern="1200" dirty="0" smtClean="0">
                          <a:solidFill>
                            <a:schemeClr val="tx1"/>
                          </a:solidFill>
                          <a:effectLst/>
                          <a:latin typeface="+mn-lt"/>
                          <a:ea typeface="+mn-ea"/>
                          <a:cs typeface="+mn-cs"/>
                        </a:rPr>
                        <a:t>Bitki ve bitkisel üretim</a:t>
                      </a:r>
                      <a:endParaRPr lang="tr-TR" dirty="0"/>
                    </a:p>
                  </a:txBody>
                  <a:tcPr anchor="ctr"/>
                </a:tc>
                <a:tc>
                  <a:txBody>
                    <a:bodyPr/>
                    <a:lstStyle/>
                    <a:p>
                      <a:pPr algn="ctr"/>
                      <a:r>
                        <a:rPr lang="tr-TR" sz="1800" b="0" i="0" kern="1200" dirty="0" smtClean="0">
                          <a:solidFill>
                            <a:schemeClr val="tx1"/>
                          </a:solidFill>
                          <a:effectLst/>
                          <a:latin typeface="+mn-lt"/>
                          <a:ea typeface="+mn-ea"/>
                          <a:cs typeface="+mn-cs"/>
                        </a:rPr>
                        <a:t>Ziraat mühendisi</a:t>
                      </a:r>
                      <a:endParaRPr lang="tr-TR" dirty="0"/>
                    </a:p>
                  </a:txBody>
                  <a:tcPr/>
                </a:tc>
                <a:extLst>
                  <a:ext uri="{0D108BD9-81ED-4DB2-BD59-A6C34878D82A}">
                    <a16:rowId xmlns:a16="http://schemas.microsoft.com/office/drawing/2014/main" val="1833177631"/>
                  </a:ext>
                </a:extLst>
              </a:tr>
            </a:tbl>
          </a:graphicData>
        </a:graphic>
      </p:graphicFrame>
      <p:sp>
        <p:nvSpPr>
          <p:cNvPr id="4" name="Dikdörtgen 3"/>
          <p:cNvSpPr/>
          <p:nvPr/>
        </p:nvSpPr>
        <p:spPr>
          <a:xfrm>
            <a:off x="2307702" y="501928"/>
            <a:ext cx="7576595" cy="1815882"/>
          </a:xfrm>
          <a:prstGeom prst="rect">
            <a:avLst/>
          </a:prstGeom>
        </p:spPr>
        <p:txBody>
          <a:bodyPr wrap="square">
            <a:spAutoFit/>
          </a:bodyPr>
          <a:lstStyle/>
          <a:p>
            <a:pPr algn="ctr"/>
            <a:r>
              <a:rPr lang="tr-TR" sz="2800" b="1" dirty="0">
                <a:solidFill>
                  <a:srgbClr val="010101"/>
                </a:solidFill>
                <a:latin typeface="Times New Roman" panose="02020603050405020304" pitchFamily="18" charset="0"/>
              </a:rPr>
              <a:t>ÜRETİM, İŞLEME VE DAĞITIM AŞAMALARINDA RESMİ KONTROLLERDEN SORUMLU MESLEK MENSUPLARI</a:t>
            </a:r>
            <a:endParaRPr lang="tr-TR" sz="2800" dirty="0"/>
          </a:p>
        </p:txBody>
      </p:sp>
    </p:spTree>
    <p:extLst>
      <p:ext uri="{BB962C8B-B14F-4D97-AF65-F5344CB8AC3E}">
        <p14:creationId xmlns:p14="http://schemas.microsoft.com/office/powerpoint/2010/main" val="334110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265402904"/>
              </p:ext>
            </p:extLst>
          </p:nvPr>
        </p:nvGraphicFramePr>
        <p:xfrm>
          <a:off x="699303" y="347236"/>
          <a:ext cx="10515601" cy="6342929"/>
        </p:xfrm>
        <a:graphic>
          <a:graphicData uri="http://schemas.openxmlformats.org/drawingml/2006/table">
            <a:tbl>
              <a:tblPr firstRow="1" bandRow="1">
                <a:tableStyleId>{616DA210-FB5B-4158-B5E0-FEB733F419BA}</a:tableStyleId>
              </a:tblPr>
              <a:tblGrid>
                <a:gridCol w="2628900">
                  <a:extLst>
                    <a:ext uri="{9D8B030D-6E8A-4147-A177-3AD203B41FA5}">
                      <a16:colId xmlns:a16="http://schemas.microsoft.com/office/drawing/2014/main" val="3432594435"/>
                    </a:ext>
                  </a:extLst>
                </a:gridCol>
                <a:gridCol w="1437914">
                  <a:extLst>
                    <a:ext uri="{9D8B030D-6E8A-4147-A177-3AD203B41FA5}">
                      <a16:colId xmlns:a16="http://schemas.microsoft.com/office/drawing/2014/main" val="3660298247"/>
                    </a:ext>
                  </a:extLst>
                </a:gridCol>
                <a:gridCol w="1333741">
                  <a:extLst>
                    <a:ext uri="{9D8B030D-6E8A-4147-A177-3AD203B41FA5}">
                      <a16:colId xmlns:a16="http://schemas.microsoft.com/office/drawing/2014/main" val="285421693"/>
                    </a:ext>
                  </a:extLst>
                </a:gridCol>
                <a:gridCol w="2486146">
                  <a:extLst>
                    <a:ext uri="{9D8B030D-6E8A-4147-A177-3AD203B41FA5}">
                      <a16:colId xmlns:a16="http://schemas.microsoft.com/office/drawing/2014/main" val="2523024"/>
                    </a:ext>
                  </a:extLst>
                </a:gridCol>
                <a:gridCol w="2628900">
                  <a:extLst>
                    <a:ext uri="{9D8B030D-6E8A-4147-A177-3AD203B41FA5}">
                      <a16:colId xmlns:a16="http://schemas.microsoft.com/office/drawing/2014/main" val="3980842357"/>
                    </a:ext>
                  </a:extLst>
                </a:gridCol>
              </a:tblGrid>
              <a:tr h="570651">
                <a:tc rowSpan="14">
                  <a:txBody>
                    <a:bodyPr/>
                    <a:lstStyle/>
                    <a:p>
                      <a:pPr algn="ctr"/>
                      <a:r>
                        <a:rPr lang="tr-TR" sz="1200" b="1" i="0" kern="1200" dirty="0" smtClean="0">
                          <a:solidFill>
                            <a:schemeClr val="tx1"/>
                          </a:solidFill>
                          <a:effectLst/>
                          <a:latin typeface="+mn-lt"/>
                          <a:ea typeface="+mn-ea"/>
                          <a:cs typeface="+mn-cs"/>
                        </a:rPr>
                        <a:t>B. ÜRETİM VE İŞLEME</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gridSpan="2">
                  <a:txBody>
                    <a:bodyPr/>
                    <a:lstStyle/>
                    <a:p>
                      <a:pPr algn="ctr"/>
                      <a:r>
                        <a:rPr lang="tr-TR" sz="1200" b="0" i="0" kern="1200" dirty="0" smtClean="0">
                          <a:solidFill>
                            <a:schemeClr val="tx1"/>
                          </a:solidFill>
                          <a:effectLst/>
                          <a:latin typeface="+mn-lt"/>
                          <a:ea typeface="+mn-ea"/>
                          <a:cs typeface="+mn-cs"/>
                        </a:rPr>
                        <a:t>Hayvan kökenli gıda ve yemler</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hMerge="1">
                  <a:txBody>
                    <a:bodyPr/>
                    <a:lstStyle/>
                    <a:p>
                      <a:endParaRPr lang="tr-TR"/>
                    </a:p>
                  </a:txBody>
                  <a:tcPr/>
                </a:tc>
                <a:tc>
                  <a:txBody>
                    <a:bodyPr/>
                    <a:lstStyle/>
                    <a:p>
                      <a:pPr algn="just">
                        <a:lnSpc>
                          <a:spcPts val="1200"/>
                        </a:lnSpc>
                        <a:spcAft>
                          <a:spcPts val="0"/>
                        </a:spcAft>
                      </a:pPr>
                      <a:r>
                        <a:rPr lang="tr-TR" sz="1200" b="0" dirty="0">
                          <a:solidFill>
                            <a:srgbClr val="010101"/>
                          </a:solidFill>
                          <a:effectLst/>
                          <a:latin typeface="Times New Roman" panose="02020603050405020304" pitchFamily="18" charset="0"/>
                        </a:rPr>
                        <a:t>Kesimhane, kombina ve parçalama işlemi yapılan yerler</a:t>
                      </a:r>
                      <a:endParaRPr lang="tr-TR" sz="1200" b="0" dirty="0">
                        <a:solidFill>
                          <a:srgbClr val="010101"/>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200"/>
                        </a:lnSpc>
                        <a:spcAft>
                          <a:spcPts val="0"/>
                        </a:spcAft>
                      </a:pPr>
                      <a:r>
                        <a:rPr lang="tr-TR" sz="1200" b="0" dirty="0">
                          <a:solidFill>
                            <a:srgbClr val="010101"/>
                          </a:solidFill>
                          <a:effectLst/>
                          <a:latin typeface="Times New Roman" panose="02020603050405020304" pitchFamily="18" charset="0"/>
                        </a:rPr>
                        <a:t>Veteriner hekim</a:t>
                      </a:r>
                      <a:endParaRPr lang="tr-TR" sz="1200" b="0" dirty="0">
                        <a:solidFill>
                          <a:srgbClr val="010101"/>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3182122"/>
                  </a:ext>
                </a:extLst>
              </a:tr>
              <a:tr h="311759">
                <a:tc vMerge="1">
                  <a:txBody>
                    <a:bodyPr/>
                    <a:lstStyle/>
                    <a:p>
                      <a:endParaRPr lang="tr-TR"/>
                    </a:p>
                  </a:txBody>
                  <a:tcPr/>
                </a:tc>
                <a:tc gridSpan="2" vMerge="1">
                  <a:txBody>
                    <a:bodyPr/>
                    <a:lstStyle/>
                    <a:p>
                      <a:endParaRPr lang="tr-TR" dirty="0"/>
                    </a:p>
                  </a:txBody>
                  <a:tcPr/>
                </a:tc>
                <a:tc hMerge="1" vMerge="1">
                  <a:txBody>
                    <a:bodyPr/>
                    <a:lstStyle/>
                    <a:p>
                      <a:endParaRPr lang="tr-TR"/>
                    </a:p>
                  </a:txBody>
                  <a:tcPr/>
                </a:tc>
                <a:tc>
                  <a:txBody>
                    <a:bodyPr/>
                    <a:lstStyle/>
                    <a:p>
                      <a:pPr algn="just">
                        <a:lnSpc>
                          <a:spcPts val="1200"/>
                        </a:lnSpc>
                        <a:spcAft>
                          <a:spcPts val="0"/>
                        </a:spcAft>
                      </a:pPr>
                      <a:r>
                        <a:rPr lang="tr-TR" sz="1200" b="0" dirty="0">
                          <a:solidFill>
                            <a:srgbClr val="010101"/>
                          </a:solidFill>
                          <a:effectLst/>
                          <a:latin typeface="Times New Roman" panose="02020603050405020304" pitchFamily="18" charset="0"/>
                        </a:rPr>
                        <a:t>Et ve et ürünleri işleyen işyerleri</a:t>
                      </a:r>
                      <a:endParaRPr lang="tr-TR" sz="12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tr-TR" sz="1200" b="0">
                          <a:solidFill>
                            <a:srgbClr val="010101"/>
                          </a:solidFill>
                          <a:effectLst/>
                          <a:latin typeface="Times New Roman" panose="02020603050405020304" pitchFamily="18" charset="0"/>
                        </a:rPr>
                        <a:t>Veteriner hekim, gıda mühendisi, ziraat mühendisi (gıda bölümü)</a:t>
                      </a:r>
                      <a:endParaRPr lang="tr-TR" sz="12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633241"/>
                  </a:ext>
                </a:extLst>
              </a:tr>
              <a:tr h="779396">
                <a:tc vMerge="1">
                  <a:txBody>
                    <a:bodyPr/>
                    <a:lstStyle/>
                    <a:p>
                      <a:endParaRPr lang="tr-TR"/>
                    </a:p>
                  </a:txBody>
                  <a:tcPr>
                    <a:noFill/>
                  </a:tcPr>
                </a:tc>
                <a:tc gridSpan="2" vMerge="1">
                  <a:txBody>
                    <a:bodyPr/>
                    <a:lstStyle/>
                    <a:p>
                      <a:endParaRPr lang="tr-TR" dirty="0"/>
                    </a:p>
                  </a:txBody>
                  <a:tcPr>
                    <a:noFill/>
                  </a:tcPr>
                </a:tc>
                <a:tc hMerge="1" vMerge="1">
                  <a:txBody>
                    <a:bodyPr/>
                    <a:lstStyle/>
                    <a:p>
                      <a:endParaRPr lang="tr-TR"/>
                    </a:p>
                  </a:txBody>
                  <a:tcPr/>
                </a:tc>
                <a:tc>
                  <a:txBody>
                    <a:bodyPr/>
                    <a:lstStyle/>
                    <a:p>
                      <a:pPr algn="just">
                        <a:lnSpc>
                          <a:spcPts val="1200"/>
                        </a:lnSpc>
                        <a:spcAft>
                          <a:spcPts val="0"/>
                        </a:spcAft>
                      </a:pPr>
                      <a:r>
                        <a:rPr lang="tr-TR" sz="1200" b="0" dirty="0">
                          <a:solidFill>
                            <a:srgbClr val="010101"/>
                          </a:solidFill>
                          <a:effectLst/>
                          <a:latin typeface="Times New Roman" panose="02020603050405020304" pitchFamily="18" charset="0"/>
                        </a:rPr>
                        <a:t>Su ürünleri işleyen iş yerleri</a:t>
                      </a:r>
                      <a:endParaRPr lang="tr-TR" sz="12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tr-TR" sz="1200" b="0">
                          <a:solidFill>
                            <a:srgbClr val="010101"/>
                          </a:solidFill>
                          <a:effectLst/>
                          <a:latin typeface="Times New Roman" panose="02020603050405020304" pitchFamily="18" charset="0"/>
                        </a:rPr>
                        <a:t>Veteriner hekim, su ürünleri mühendisi, su ürünleri ve balıkçılık teknolojileri mühendisi,</a:t>
                      </a:r>
                      <a:endParaRPr lang="tr-TR" sz="1200" b="0">
                        <a:solidFill>
                          <a:srgbClr val="010101"/>
                        </a:solidFill>
                        <a:effectLst/>
                        <a:latin typeface="Arial" panose="020B0604020202020204" pitchFamily="34" charset="0"/>
                      </a:endParaRPr>
                    </a:p>
                    <a:p>
                      <a:pPr algn="just">
                        <a:lnSpc>
                          <a:spcPts val="1200"/>
                        </a:lnSpc>
                        <a:spcAft>
                          <a:spcPts val="0"/>
                        </a:spcAft>
                      </a:pPr>
                      <a:r>
                        <a:rPr lang="tr-TR" sz="1200" b="0">
                          <a:solidFill>
                            <a:srgbClr val="010101"/>
                          </a:solidFill>
                          <a:effectLst/>
                          <a:latin typeface="Times New Roman" panose="02020603050405020304" pitchFamily="18" charset="0"/>
                        </a:rPr>
                        <a:t>gıda mühendisi, ziraat mühendisi (gıda ve su ürünleri bölümü)</a:t>
                      </a:r>
                      <a:endParaRPr lang="tr-TR" sz="12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8728735"/>
                  </a:ext>
                </a:extLst>
              </a:tr>
              <a:tr h="311759">
                <a:tc vMerge="1">
                  <a:txBody>
                    <a:bodyPr/>
                    <a:lstStyle/>
                    <a:p>
                      <a:endParaRPr lang="tr-TR"/>
                    </a:p>
                  </a:txBody>
                  <a:tcPr/>
                </a:tc>
                <a:tc gridSpan="2" vMerge="1">
                  <a:txBody>
                    <a:bodyPr/>
                    <a:lstStyle/>
                    <a:p>
                      <a:endParaRPr lang="tr-TR" dirty="0"/>
                    </a:p>
                  </a:txBody>
                  <a:tcPr/>
                </a:tc>
                <a:tc hMerge="1" vMerge="1">
                  <a:txBody>
                    <a:bodyPr/>
                    <a:lstStyle/>
                    <a:p>
                      <a:endParaRPr lang="tr-TR"/>
                    </a:p>
                  </a:txBody>
                  <a:tcPr/>
                </a:tc>
                <a:tc>
                  <a:txBody>
                    <a:bodyPr/>
                    <a:lstStyle/>
                    <a:p>
                      <a:pPr algn="just">
                        <a:lnSpc>
                          <a:spcPts val="1200"/>
                        </a:lnSpc>
                        <a:spcAft>
                          <a:spcPts val="0"/>
                        </a:spcAft>
                      </a:pPr>
                      <a:r>
                        <a:rPr lang="tr-TR" sz="1200" b="0" dirty="0">
                          <a:solidFill>
                            <a:srgbClr val="010101"/>
                          </a:solidFill>
                          <a:effectLst/>
                          <a:latin typeface="Times New Roman" panose="02020603050405020304" pitchFamily="18" charset="0"/>
                        </a:rPr>
                        <a:t>Süt ve süt ürünleri işleyen iş yerleri</a:t>
                      </a:r>
                      <a:endParaRPr lang="tr-TR" sz="12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tr-TR" sz="1200" b="0">
                          <a:solidFill>
                            <a:srgbClr val="010101"/>
                          </a:solidFill>
                          <a:effectLst/>
                          <a:latin typeface="Times New Roman" panose="02020603050405020304" pitchFamily="18" charset="0"/>
                        </a:rPr>
                        <a:t>Veteriner hekim, gıda mühendisi, ziraat mühendisi (gıda ve süt bölümü)</a:t>
                      </a:r>
                      <a:endParaRPr lang="tr-TR" sz="12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8096335"/>
                  </a:ext>
                </a:extLst>
              </a:tr>
              <a:tr h="311759">
                <a:tc vMerge="1">
                  <a:txBody>
                    <a:bodyPr/>
                    <a:lstStyle/>
                    <a:p>
                      <a:endParaRPr lang="tr-TR"/>
                    </a:p>
                  </a:txBody>
                  <a:tcPr>
                    <a:noFill/>
                  </a:tcPr>
                </a:tc>
                <a:tc gridSpan="2" vMerge="1">
                  <a:txBody>
                    <a:bodyPr/>
                    <a:lstStyle/>
                    <a:p>
                      <a:endParaRPr lang="tr-TR" dirty="0"/>
                    </a:p>
                  </a:txBody>
                  <a:tcPr>
                    <a:noFill/>
                  </a:tcPr>
                </a:tc>
                <a:tc hMerge="1" vMerge="1">
                  <a:txBody>
                    <a:bodyPr/>
                    <a:lstStyle/>
                    <a:p>
                      <a:endParaRPr lang="tr-TR"/>
                    </a:p>
                  </a:txBody>
                  <a:tcPr/>
                </a:tc>
                <a:tc>
                  <a:txBody>
                    <a:bodyPr/>
                    <a:lstStyle/>
                    <a:p>
                      <a:pPr algn="just">
                        <a:lnSpc>
                          <a:spcPts val="1200"/>
                        </a:lnSpc>
                        <a:spcAft>
                          <a:spcPts val="0"/>
                        </a:spcAft>
                      </a:pPr>
                      <a:r>
                        <a:rPr lang="tr-TR" sz="1200" b="0" dirty="0">
                          <a:solidFill>
                            <a:srgbClr val="010101"/>
                          </a:solidFill>
                          <a:effectLst/>
                          <a:latin typeface="Times New Roman" panose="02020603050405020304" pitchFamily="18" charset="0"/>
                        </a:rPr>
                        <a:t>Yumurta işleyen, depolayan veya ambalajlayan işyerleri</a:t>
                      </a:r>
                      <a:endParaRPr lang="tr-TR" sz="12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tr-TR" sz="1200" b="0">
                          <a:solidFill>
                            <a:srgbClr val="010101"/>
                          </a:solidFill>
                          <a:effectLst/>
                          <a:latin typeface="Times New Roman" panose="02020603050405020304" pitchFamily="18" charset="0"/>
                        </a:rPr>
                        <a:t>Veteriner hekim, gıda mühendisi, ziraat mühendisi (gıda bölümü)</a:t>
                      </a:r>
                      <a:endParaRPr lang="tr-TR" sz="12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7280901"/>
                  </a:ext>
                </a:extLst>
              </a:tr>
              <a:tr h="311759">
                <a:tc vMerge="1">
                  <a:txBody>
                    <a:bodyPr/>
                    <a:lstStyle/>
                    <a:p>
                      <a:endParaRPr lang="tr-TR"/>
                    </a:p>
                  </a:txBody>
                  <a:tcPr/>
                </a:tc>
                <a:tc gridSpan="2" vMerge="1">
                  <a:txBody>
                    <a:bodyPr/>
                    <a:lstStyle/>
                    <a:p>
                      <a:endParaRPr lang="tr-TR" dirty="0"/>
                    </a:p>
                  </a:txBody>
                  <a:tcPr/>
                </a:tc>
                <a:tc hMerge="1" vMerge="1">
                  <a:txBody>
                    <a:bodyPr/>
                    <a:lstStyle/>
                    <a:p>
                      <a:endParaRPr lang="tr-TR"/>
                    </a:p>
                  </a:txBody>
                  <a:tcPr/>
                </a:tc>
                <a:tc>
                  <a:txBody>
                    <a:bodyPr/>
                    <a:lstStyle/>
                    <a:p>
                      <a:pPr algn="just">
                        <a:lnSpc>
                          <a:spcPts val="1200"/>
                        </a:lnSpc>
                        <a:spcAft>
                          <a:spcPts val="0"/>
                        </a:spcAft>
                      </a:pPr>
                      <a:r>
                        <a:rPr lang="tr-TR" sz="1200" b="0" dirty="0">
                          <a:solidFill>
                            <a:srgbClr val="010101"/>
                          </a:solidFill>
                          <a:effectLst/>
                          <a:latin typeface="Times New Roman" panose="02020603050405020304" pitchFamily="18" charset="0"/>
                        </a:rPr>
                        <a:t>Bal, polen, arı sütü, temel petek üreten iş yerleri</a:t>
                      </a:r>
                      <a:endParaRPr lang="tr-TR" sz="12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tr-TR" sz="1200" b="0" dirty="0">
                          <a:solidFill>
                            <a:srgbClr val="010101"/>
                          </a:solidFill>
                          <a:effectLst/>
                          <a:latin typeface="Times New Roman" panose="02020603050405020304" pitchFamily="18" charset="0"/>
                        </a:rPr>
                        <a:t>Veteriner hekim, gıda mühendisi, ziraat mühendisi (gıda bölümü)</a:t>
                      </a:r>
                      <a:endParaRPr lang="tr-TR" sz="12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009597"/>
                  </a:ext>
                </a:extLst>
              </a:tr>
              <a:tr h="311759">
                <a:tc vMerge="1">
                  <a:txBody>
                    <a:bodyPr/>
                    <a:lstStyle/>
                    <a:p>
                      <a:endParaRPr lang="tr-TR"/>
                    </a:p>
                  </a:txBody>
                  <a:tcPr>
                    <a:noFill/>
                  </a:tcPr>
                </a:tc>
                <a:tc gridSpan="2" vMerge="1">
                  <a:txBody>
                    <a:bodyPr/>
                    <a:lstStyle/>
                    <a:p>
                      <a:endParaRPr lang="tr-TR" dirty="0"/>
                    </a:p>
                  </a:txBody>
                  <a:tcPr>
                    <a:noFill/>
                  </a:tcPr>
                </a:tc>
                <a:tc hMerge="1" vMerge="1">
                  <a:txBody>
                    <a:bodyPr/>
                    <a:lstStyle/>
                    <a:p>
                      <a:endParaRPr lang="tr-TR"/>
                    </a:p>
                  </a:txBody>
                  <a:tcPr/>
                </a:tc>
                <a:tc>
                  <a:txBody>
                    <a:bodyPr/>
                    <a:lstStyle/>
                    <a:p>
                      <a:pPr algn="just">
                        <a:lnSpc>
                          <a:spcPts val="1200"/>
                        </a:lnSpc>
                        <a:spcAft>
                          <a:spcPts val="0"/>
                        </a:spcAft>
                      </a:pPr>
                      <a:r>
                        <a:rPr lang="tr-TR" sz="1200" b="0">
                          <a:solidFill>
                            <a:srgbClr val="010101"/>
                          </a:solidFill>
                          <a:effectLst/>
                          <a:latin typeface="Times New Roman" panose="02020603050405020304" pitchFamily="18" charset="0"/>
                        </a:rPr>
                        <a:t>Hayvansal yan ürünleri işleyen tesisler</a:t>
                      </a:r>
                      <a:endParaRPr lang="tr-TR" sz="12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tr-TR" sz="1200" b="0" dirty="0">
                          <a:solidFill>
                            <a:srgbClr val="010101"/>
                          </a:solidFill>
                          <a:effectLst/>
                          <a:latin typeface="Times New Roman" panose="02020603050405020304" pitchFamily="18" charset="0"/>
                        </a:rPr>
                        <a:t>Veteriner hekim</a:t>
                      </a:r>
                      <a:endParaRPr lang="tr-TR" sz="12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3017067"/>
                  </a:ext>
                </a:extLst>
              </a:tr>
              <a:tr h="623517">
                <a:tc vMerge="1">
                  <a:txBody>
                    <a:bodyPr/>
                    <a:lstStyle/>
                    <a:p>
                      <a:endParaRPr lang="tr-TR"/>
                    </a:p>
                  </a:txBody>
                  <a:tcPr/>
                </a:tc>
                <a:tc gridSpan="2">
                  <a:txBody>
                    <a:bodyPr/>
                    <a:lstStyle/>
                    <a:p>
                      <a:pPr algn="ctr"/>
                      <a:r>
                        <a:rPr lang="tr-TR" sz="1200" b="0" i="0" kern="1200" dirty="0" smtClean="0">
                          <a:solidFill>
                            <a:schemeClr val="tx1"/>
                          </a:solidFill>
                          <a:effectLst/>
                          <a:latin typeface="+mn-lt"/>
                          <a:ea typeface="+mn-ea"/>
                          <a:cs typeface="+mn-cs"/>
                        </a:rPr>
                        <a:t>Yem işletmeleri</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gridSpan="2">
                  <a:txBody>
                    <a:bodyPr/>
                    <a:lstStyle/>
                    <a:p>
                      <a:pPr algn="just">
                        <a:lnSpc>
                          <a:spcPts val="1200"/>
                        </a:lnSpc>
                        <a:spcAft>
                          <a:spcPts val="0"/>
                        </a:spcAft>
                      </a:pPr>
                      <a:r>
                        <a:rPr lang="tr-TR" sz="1200" b="0" dirty="0">
                          <a:solidFill>
                            <a:srgbClr val="010101"/>
                          </a:solidFill>
                          <a:effectLst/>
                          <a:latin typeface="Times New Roman" panose="02020603050405020304" pitchFamily="18" charset="0"/>
                        </a:rPr>
                        <a:t/>
                      </a:r>
                      <a:br>
                        <a:rPr lang="tr-TR" sz="1200" b="0" dirty="0">
                          <a:solidFill>
                            <a:srgbClr val="010101"/>
                          </a:solidFill>
                          <a:effectLst/>
                          <a:latin typeface="Times New Roman" panose="02020603050405020304" pitchFamily="18" charset="0"/>
                        </a:rPr>
                      </a:br>
                      <a:r>
                        <a:rPr lang="tr-TR" sz="1200" b="0" dirty="0">
                          <a:solidFill>
                            <a:srgbClr val="010101"/>
                          </a:solidFill>
                          <a:effectLst/>
                          <a:latin typeface="Times New Roman" panose="02020603050405020304" pitchFamily="18" charset="0"/>
                        </a:rPr>
                        <a:t>Ziraat mühendisi, veteriner hekim, su ürünleri mühendisi (balık yemi üreten işletmeler)</a:t>
                      </a:r>
                      <a:endParaRPr lang="tr-TR" sz="1200" b="0" dirty="0">
                        <a:solidFill>
                          <a:srgbClr val="010101"/>
                        </a:solidFill>
                        <a:effectLst/>
                        <a:latin typeface="Arial" panose="020B0604020202020204" pitchFamily="34" charset="0"/>
                      </a:endParaRPr>
                    </a:p>
                    <a:p>
                      <a:pPr algn="just">
                        <a:lnSpc>
                          <a:spcPts val="1200"/>
                        </a:lnSpc>
                        <a:spcAft>
                          <a:spcPts val="0"/>
                        </a:spcAft>
                      </a:pPr>
                      <a:endParaRPr lang="tr-TR" sz="12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ts val="1200"/>
                        </a:lnSpc>
                        <a:spcAft>
                          <a:spcPts val="0"/>
                        </a:spcAft>
                      </a:pPr>
                      <a:endParaRPr lang="tr-TR" b="0" dirty="0">
                        <a:solidFill>
                          <a:srgbClr val="01010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3578932917"/>
                  </a:ext>
                </a:extLst>
              </a:tr>
              <a:tr h="285325">
                <a:tc vMerge="1">
                  <a:txBody>
                    <a:bodyPr/>
                    <a:lstStyle/>
                    <a:p>
                      <a:endParaRPr lang="tr-TR" dirty="0"/>
                    </a:p>
                  </a:txBody>
                  <a:tcPr>
                    <a:noFill/>
                  </a:tcPr>
                </a:tc>
                <a:tc gridSpan="2">
                  <a:txBody>
                    <a:bodyPr/>
                    <a:lstStyle/>
                    <a:p>
                      <a:pPr algn="ctr"/>
                      <a:r>
                        <a:rPr lang="tr-TR" sz="1200" b="0" i="0" kern="1200" dirty="0" smtClean="0">
                          <a:solidFill>
                            <a:schemeClr val="tx1"/>
                          </a:solidFill>
                          <a:effectLst/>
                          <a:latin typeface="+mn-lt"/>
                          <a:ea typeface="+mn-ea"/>
                          <a:cs typeface="+mn-cs"/>
                        </a:rPr>
                        <a:t>Hayvan kökenli olmayan gıdalar</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gridSpan="2">
                  <a:txBody>
                    <a:bodyPr/>
                    <a:lstStyle/>
                    <a:p>
                      <a:pPr algn="ctr"/>
                      <a:r>
                        <a:rPr lang="tr-TR" sz="1200" b="0" i="0" kern="1200" dirty="0" smtClean="0">
                          <a:solidFill>
                            <a:schemeClr val="tx1"/>
                          </a:solidFill>
                          <a:effectLst/>
                          <a:latin typeface="+mn-lt"/>
                          <a:ea typeface="+mn-ea"/>
                          <a:cs typeface="+mn-cs"/>
                        </a:rPr>
                        <a:t>Gıda mühendisi, ziraat mühendisi</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tr-TR" sz="1400" dirty="0"/>
                    </a:p>
                  </a:txBody>
                  <a:tcPr anchor="ctr">
                    <a:noFill/>
                  </a:tcPr>
                </a:tc>
                <a:extLst>
                  <a:ext uri="{0D108BD9-81ED-4DB2-BD59-A6C34878D82A}">
                    <a16:rowId xmlns:a16="http://schemas.microsoft.com/office/drawing/2014/main" val="1586175828"/>
                  </a:ext>
                </a:extLst>
              </a:tr>
              <a:tr h="467638">
                <a:tc vMerge="1">
                  <a:txBody>
                    <a:bodyPr/>
                    <a:lstStyle/>
                    <a:p>
                      <a:endParaRPr lang="tr-TR"/>
                    </a:p>
                  </a:txBody>
                  <a:tcPr/>
                </a:tc>
                <a:tc gridSpan="2">
                  <a:txBody>
                    <a:bodyPr/>
                    <a:lstStyle/>
                    <a:p>
                      <a:pPr algn="ctr"/>
                      <a:r>
                        <a:rPr lang="tr-TR" sz="1200" b="0" i="0" kern="1200" dirty="0" smtClean="0">
                          <a:solidFill>
                            <a:schemeClr val="tx1"/>
                          </a:solidFill>
                          <a:effectLst/>
                          <a:latin typeface="+mn-lt"/>
                          <a:ea typeface="+mn-ea"/>
                          <a:cs typeface="+mn-cs"/>
                        </a:rPr>
                        <a:t>Hayvan kökenli olan ve olmayan bileşenleri içeren gıdalar</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gridSpan="2">
                  <a:txBody>
                    <a:bodyPr/>
                    <a:lstStyle/>
                    <a:p>
                      <a:pPr algn="ctr"/>
                      <a:r>
                        <a:rPr lang="tr-TR" sz="1200" b="0" i="0" kern="1200" dirty="0" smtClean="0">
                          <a:solidFill>
                            <a:schemeClr val="tx1"/>
                          </a:solidFill>
                          <a:effectLst/>
                          <a:latin typeface="+mn-lt"/>
                          <a:ea typeface="+mn-ea"/>
                          <a:cs typeface="+mn-cs"/>
                        </a:rPr>
                        <a:t>Veteriner hekim, gıda mühendisi, ziraat mühendisi</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tr-TR" sz="1400" dirty="0"/>
                    </a:p>
                  </a:txBody>
                  <a:tcPr anchor="ctr"/>
                </a:tc>
                <a:extLst>
                  <a:ext uri="{0D108BD9-81ED-4DB2-BD59-A6C34878D82A}">
                    <a16:rowId xmlns:a16="http://schemas.microsoft.com/office/drawing/2014/main" val="2304664278"/>
                  </a:ext>
                </a:extLst>
              </a:tr>
              <a:tr h="467638">
                <a:tc vMerge="1">
                  <a:txBody>
                    <a:bodyPr/>
                    <a:lstStyle/>
                    <a:p>
                      <a:endParaRPr lang="tr-TR" dirty="0"/>
                    </a:p>
                  </a:txBody>
                  <a:tcPr>
                    <a:noFill/>
                  </a:tcPr>
                </a:tc>
                <a:tc gridSpan="2">
                  <a:txBody>
                    <a:bodyPr/>
                    <a:lstStyle/>
                    <a:p>
                      <a:pPr algn="ctr"/>
                      <a:r>
                        <a:rPr lang="tr-TR" sz="1200" b="0" i="0" kern="1200" dirty="0" smtClean="0">
                          <a:solidFill>
                            <a:schemeClr val="tx1"/>
                          </a:solidFill>
                          <a:effectLst/>
                          <a:latin typeface="+mn-lt"/>
                          <a:ea typeface="+mn-ea"/>
                          <a:cs typeface="+mn-cs"/>
                        </a:rPr>
                        <a:t>Gıda ile temas eden madde ve malzeme üreten iş yerleri</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gridSpan="2">
                  <a:txBody>
                    <a:bodyPr/>
                    <a:lstStyle/>
                    <a:p>
                      <a:pPr algn="ctr"/>
                      <a:r>
                        <a:rPr lang="tr-TR" sz="1200" b="0" i="0" kern="1200" dirty="0" smtClean="0">
                          <a:solidFill>
                            <a:schemeClr val="tx1"/>
                          </a:solidFill>
                          <a:effectLst/>
                          <a:latin typeface="+mn-lt"/>
                          <a:ea typeface="+mn-ea"/>
                          <a:cs typeface="+mn-cs"/>
                        </a:rPr>
                        <a:t>Gıda mühendisi, ziraat mühendisi (gıda bölümü), kimya mühendisi, kimyager</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tr-TR" sz="1400" dirty="0"/>
                    </a:p>
                  </a:txBody>
                  <a:tcPr anchor="ctr">
                    <a:noFill/>
                  </a:tcPr>
                </a:tc>
                <a:extLst>
                  <a:ext uri="{0D108BD9-81ED-4DB2-BD59-A6C34878D82A}">
                    <a16:rowId xmlns:a16="http://schemas.microsoft.com/office/drawing/2014/main" val="3788423709"/>
                  </a:ext>
                </a:extLst>
              </a:tr>
              <a:tr h="467638">
                <a:tc vMerge="1">
                  <a:txBody>
                    <a:bodyPr/>
                    <a:lstStyle/>
                    <a:p>
                      <a:endParaRPr lang="tr-TR"/>
                    </a:p>
                  </a:txBody>
                  <a:tcPr/>
                </a:tc>
                <a:tc rowSpan="2">
                  <a:txBody>
                    <a:bodyPr/>
                    <a:lstStyle/>
                    <a:p>
                      <a:pPr algn="ctr"/>
                      <a:r>
                        <a:rPr lang="tr-TR" sz="1200" b="0" i="0" kern="1200" dirty="0" smtClean="0">
                          <a:solidFill>
                            <a:schemeClr val="tx1"/>
                          </a:solidFill>
                          <a:effectLst/>
                          <a:latin typeface="+mn-lt"/>
                          <a:ea typeface="+mn-ea"/>
                          <a:cs typeface="+mn-cs"/>
                        </a:rPr>
                        <a:t>Veteriner sağlık ürünleri üreten işyerleri</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200" b="0" i="0" kern="1200" dirty="0" smtClean="0">
                          <a:solidFill>
                            <a:schemeClr val="tx1"/>
                          </a:solidFill>
                          <a:effectLst/>
                          <a:latin typeface="+mn-lt"/>
                          <a:ea typeface="+mn-ea"/>
                          <a:cs typeface="+mn-cs"/>
                        </a:rPr>
                        <a:t>Veteriner biyolojik ürünler</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tr-TR" sz="1200" b="0" i="0" kern="1200" dirty="0" smtClean="0">
                          <a:solidFill>
                            <a:schemeClr val="tx1"/>
                          </a:solidFill>
                          <a:effectLst/>
                          <a:latin typeface="+mn-lt"/>
                          <a:ea typeface="+mn-ea"/>
                          <a:cs typeface="+mn-cs"/>
                        </a:rPr>
                        <a:t>Veteriner hekim</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tr-TR" sz="14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019966"/>
                  </a:ext>
                </a:extLst>
              </a:tr>
              <a:tr h="841748">
                <a:tc vMerge="1">
                  <a:txBody>
                    <a:bodyPr/>
                    <a:lstStyle/>
                    <a:p>
                      <a:endParaRPr lang="tr-TR"/>
                    </a:p>
                  </a:txBody>
                  <a:tcPr/>
                </a:tc>
                <a:tc vMerge="1">
                  <a:txBody>
                    <a:bodyPr/>
                    <a:lstStyle/>
                    <a:p>
                      <a:endParaRPr lang="tr-TR"/>
                    </a:p>
                  </a:txBody>
                  <a:tcPr/>
                </a:tc>
                <a:tc>
                  <a:txBody>
                    <a:bodyPr/>
                    <a:lstStyle/>
                    <a:p>
                      <a:pPr algn="ctr"/>
                      <a:r>
                        <a:rPr lang="tr-TR" sz="1200" b="0" i="0" kern="1200" dirty="0" smtClean="0">
                          <a:solidFill>
                            <a:schemeClr val="tx1"/>
                          </a:solidFill>
                          <a:effectLst/>
                          <a:latin typeface="+mn-lt"/>
                          <a:ea typeface="+mn-ea"/>
                          <a:cs typeface="+mn-cs"/>
                        </a:rPr>
                        <a:t>Veteriner </a:t>
                      </a:r>
                      <a:r>
                        <a:rPr lang="tr-TR" sz="1200" b="0" i="0" kern="1200" dirty="0" err="1" smtClean="0">
                          <a:solidFill>
                            <a:schemeClr val="tx1"/>
                          </a:solidFill>
                          <a:effectLst/>
                          <a:latin typeface="+mn-lt"/>
                          <a:ea typeface="+mn-ea"/>
                          <a:cs typeface="+mn-cs"/>
                        </a:rPr>
                        <a:t>biyolojk</a:t>
                      </a:r>
                      <a:r>
                        <a:rPr lang="tr-TR" sz="1200" b="0" i="0" kern="1200" dirty="0" smtClean="0">
                          <a:solidFill>
                            <a:schemeClr val="tx1"/>
                          </a:solidFill>
                          <a:effectLst/>
                          <a:latin typeface="+mn-lt"/>
                          <a:ea typeface="+mn-ea"/>
                          <a:cs typeface="+mn-cs"/>
                        </a:rPr>
                        <a:t> ürünler dışındaki veteriner sağlık ürünleri</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tr-TR" sz="1200" b="0" i="0" kern="1200" dirty="0" smtClean="0">
                          <a:solidFill>
                            <a:schemeClr val="tx1"/>
                          </a:solidFill>
                          <a:effectLst/>
                          <a:latin typeface="+mn-lt"/>
                          <a:ea typeface="+mn-ea"/>
                          <a:cs typeface="+mn-cs"/>
                        </a:rPr>
                        <a:t>Veteriner hekim, kimyager, kimya mühendisi, eczacı</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tr-TR" sz="14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55260062"/>
                  </a:ext>
                </a:extLst>
              </a:tr>
              <a:tr h="280583">
                <a:tc vMerge="1">
                  <a:txBody>
                    <a:bodyPr/>
                    <a:lstStyle/>
                    <a:p>
                      <a:endParaRPr lang="tr-TR"/>
                    </a:p>
                  </a:txBody>
                  <a:tcPr>
                    <a:noFill/>
                  </a:tcPr>
                </a:tc>
                <a:tc gridSpan="2">
                  <a:txBody>
                    <a:bodyPr/>
                    <a:lstStyle/>
                    <a:p>
                      <a:pPr algn="ctr"/>
                      <a:r>
                        <a:rPr lang="tr-TR" sz="1200" b="0" i="0" kern="1200" dirty="0" smtClean="0">
                          <a:solidFill>
                            <a:schemeClr val="tx1"/>
                          </a:solidFill>
                          <a:effectLst/>
                          <a:latin typeface="+mn-lt"/>
                          <a:ea typeface="+mn-ea"/>
                          <a:cs typeface="+mn-cs"/>
                        </a:rPr>
                        <a:t>Bitki koruma ürünleri üreten işyerleri</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gridSpan="2">
                  <a:txBody>
                    <a:bodyPr/>
                    <a:lstStyle/>
                    <a:p>
                      <a:pPr algn="ctr"/>
                      <a:r>
                        <a:rPr lang="tr-TR" sz="1200" b="0" i="0" kern="1200" dirty="0" smtClean="0">
                          <a:solidFill>
                            <a:schemeClr val="tx1"/>
                          </a:solidFill>
                          <a:effectLst/>
                          <a:latin typeface="+mn-lt"/>
                          <a:ea typeface="+mn-ea"/>
                          <a:cs typeface="+mn-cs"/>
                        </a:rPr>
                        <a:t>Ziraat mühendisi, kimyager, kimya mühendisi</a:t>
                      </a:r>
                      <a:endParaRPr lang="tr-T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tr-TR" sz="1400" dirty="0"/>
                    </a:p>
                  </a:txBody>
                  <a:tcPr anchor="ctr">
                    <a:noFill/>
                  </a:tcPr>
                </a:tc>
                <a:extLst>
                  <a:ext uri="{0D108BD9-81ED-4DB2-BD59-A6C34878D82A}">
                    <a16:rowId xmlns:a16="http://schemas.microsoft.com/office/drawing/2014/main" val="3279172371"/>
                  </a:ext>
                </a:extLst>
              </a:tr>
            </a:tbl>
          </a:graphicData>
        </a:graphic>
      </p:graphicFrame>
      <p:sp>
        <p:nvSpPr>
          <p:cNvPr id="3" name="Oval 2"/>
          <p:cNvSpPr/>
          <p:nvPr/>
        </p:nvSpPr>
        <p:spPr>
          <a:xfrm>
            <a:off x="8484245" y="451412"/>
            <a:ext cx="1273214"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8484245" y="1169043"/>
            <a:ext cx="1006997" cy="2546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8484245" y="1979270"/>
            <a:ext cx="1030146" cy="20834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8484245" y="2326511"/>
            <a:ext cx="1111169" cy="101857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7222602" y="3333506"/>
            <a:ext cx="1122744"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6875362" y="4201610"/>
            <a:ext cx="1192192"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7801338" y="5173885"/>
            <a:ext cx="1713053"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6771192" y="5775770"/>
            <a:ext cx="1446833"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5576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26946553"/>
              </p:ext>
            </p:extLst>
          </p:nvPr>
        </p:nvGraphicFramePr>
        <p:xfrm>
          <a:off x="838200" y="1307939"/>
          <a:ext cx="10515600" cy="4664598"/>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779126154"/>
                    </a:ext>
                  </a:extLst>
                </a:gridCol>
                <a:gridCol w="2628900">
                  <a:extLst>
                    <a:ext uri="{9D8B030D-6E8A-4147-A177-3AD203B41FA5}">
                      <a16:colId xmlns:a16="http://schemas.microsoft.com/office/drawing/2014/main" val="3865687214"/>
                    </a:ext>
                  </a:extLst>
                </a:gridCol>
                <a:gridCol w="2628900">
                  <a:extLst>
                    <a:ext uri="{9D8B030D-6E8A-4147-A177-3AD203B41FA5}">
                      <a16:colId xmlns:a16="http://schemas.microsoft.com/office/drawing/2014/main" val="3049605404"/>
                    </a:ext>
                  </a:extLst>
                </a:gridCol>
                <a:gridCol w="2628900">
                  <a:extLst>
                    <a:ext uri="{9D8B030D-6E8A-4147-A177-3AD203B41FA5}">
                      <a16:colId xmlns:a16="http://schemas.microsoft.com/office/drawing/2014/main" val="3743698632"/>
                    </a:ext>
                  </a:extLst>
                </a:gridCol>
              </a:tblGrid>
              <a:tr h="459399">
                <a:tc rowSpan="10">
                  <a:txBody>
                    <a:bodyPr/>
                    <a:lstStyle/>
                    <a:p>
                      <a:pPr algn="ctr">
                        <a:lnSpc>
                          <a:spcPts val="1200"/>
                        </a:lnSpc>
                        <a:spcAft>
                          <a:spcPts val="0"/>
                        </a:spcAft>
                      </a:pPr>
                      <a:r>
                        <a:rPr lang="tr-TR" sz="1400" b="1" dirty="0">
                          <a:solidFill>
                            <a:srgbClr val="010101"/>
                          </a:solidFill>
                          <a:effectLst/>
                          <a:latin typeface="Times New Roman" panose="02020603050405020304" pitchFamily="18" charset="0"/>
                        </a:rPr>
                        <a:t>C. DAĞITIM</a:t>
                      </a:r>
                      <a:endParaRPr lang="tr-TR" sz="36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29845" indent="-29845" algn="ctr">
                        <a:lnSpc>
                          <a:spcPts val="1200"/>
                        </a:lnSpc>
                        <a:spcAft>
                          <a:spcPts val="0"/>
                        </a:spcAft>
                      </a:pPr>
                      <a:r>
                        <a:rPr lang="tr-TR" sz="1400" b="0" dirty="0">
                          <a:solidFill>
                            <a:srgbClr val="010101"/>
                          </a:solidFill>
                          <a:effectLst/>
                          <a:latin typeface="Times New Roman" panose="02020603050405020304" pitchFamily="18" charset="0"/>
                        </a:rPr>
                        <a:t>Perakende işyerleri</a:t>
                      </a:r>
                      <a:endParaRPr lang="tr-TR" sz="36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indent="-1905" algn="ctr">
                        <a:lnSpc>
                          <a:spcPts val="1200"/>
                        </a:lnSpc>
                        <a:spcAft>
                          <a:spcPts val="0"/>
                        </a:spcAft>
                      </a:pPr>
                      <a:r>
                        <a:rPr lang="tr-TR" sz="1400" b="0">
                          <a:solidFill>
                            <a:srgbClr val="010101"/>
                          </a:solidFill>
                          <a:effectLst/>
                          <a:latin typeface="Times New Roman" panose="02020603050405020304" pitchFamily="18" charset="0"/>
                        </a:rPr>
                        <a:t>Et depolayan ve dağıtan</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Veteriner hekim</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8126614"/>
                  </a:ext>
                </a:extLst>
              </a:tr>
              <a:tr h="459399">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indent="-1905" algn="ctr">
                        <a:lnSpc>
                          <a:spcPts val="1200"/>
                        </a:lnSpc>
                        <a:spcAft>
                          <a:spcPts val="0"/>
                        </a:spcAft>
                      </a:pPr>
                      <a:r>
                        <a:rPr lang="tr-TR" sz="1400" b="0">
                          <a:solidFill>
                            <a:srgbClr val="010101"/>
                          </a:solidFill>
                          <a:effectLst/>
                          <a:latin typeface="Times New Roman" panose="02020603050405020304" pitchFamily="18" charset="0"/>
                        </a:rPr>
                        <a:t>Bitki ve bitkisel ürün</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Ziraat mühendisi</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681526"/>
                  </a:ext>
                </a:extLst>
              </a:tr>
              <a:tr h="459399">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indent="-1905" algn="ctr">
                        <a:lnSpc>
                          <a:spcPts val="1200"/>
                        </a:lnSpc>
                        <a:spcAft>
                          <a:spcPts val="0"/>
                        </a:spcAft>
                      </a:pPr>
                      <a:r>
                        <a:rPr lang="tr-TR" sz="1400" b="0">
                          <a:solidFill>
                            <a:srgbClr val="010101"/>
                          </a:solidFill>
                          <a:effectLst/>
                          <a:latin typeface="Times New Roman" panose="02020603050405020304" pitchFamily="18" charset="0"/>
                        </a:rPr>
                        <a:t>Hayvan kökenli gıda</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Veteriner hekim, gıda mühendisi, ziraat mühendisi</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791021"/>
                  </a:ext>
                </a:extLst>
              </a:tr>
              <a:tr h="459399">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indent="-1905" algn="ctr">
                        <a:lnSpc>
                          <a:spcPts val="1200"/>
                        </a:lnSpc>
                        <a:spcAft>
                          <a:spcPts val="0"/>
                        </a:spcAft>
                      </a:pPr>
                      <a:r>
                        <a:rPr lang="tr-TR" sz="1400" b="0">
                          <a:solidFill>
                            <a:srgbClr val="010101"/>
                          </a:solidFill>
                          <a:effectLst/>
                          <a:latin typeface="Times New Roman" panose="02020603050405020304" pitchFamily="18" charset="0"/>
                        </a:rPr>
                        <a:t>Hayvan kökenli olmayan gıda</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Ziraat mühendisi, gıda mühendisi</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818914"/>
                  </a:ext>
                </a:extLst>
              </a:tr>
              <a:tr h="459399">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indent="-1905" algn="ctr">
                        <a:lnSpc>
                          <a:spcPts val="1200"/>
                        </a:lnSpc>
                        <a:spcAft>
                          <a:spcPts val="0"/>
                        </a:spcAft>
                      </a:pPr>
                      <a:r>
                        <a:rPr lang="tr-TR" sz="1400" b="0">
                          <a:solidFill>
                            <a:srgbClr val="010101"/>
                          </a:solidFill>
                          <a:effectLst/>
                          <a:latin typeface="Times New Roman" panose="02020603050405020304" pitchFamily="18" charset="0"/>
                        </a:rPr>
                        <a:t>Hayvan kökenli olan ve olmayan bileşenleri içeren gıda</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Veteriner hekim, gıda mühendisi, ziraat mühendisi</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917584"/>
                  </a:ext>
                </a:extLst>
              </a:tr>
              <a:tr h="570552">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indent="-1905" algn="ctr">
                        <a:lnSpc>
                          <a:spcPts val="1200"/>
                        </a:lnSpc>
                        <a:spcAft>
                          <a:spcPts val="0"/>
                        </a:spcAft>
                      </a:pPr>
                      <a:r>
                        <a:rPr lang="es-ES" sz="1400" b="0">
                          <a:solidFill>
                            <a:srgbClr val="010101"/>
                          </a:solidFill>
                          <a:effectLst/>
                          <a:latin typeface="Times New Roman" panose="02020603050405020304" pitchFamily="18" charset="0"/>
                        </a:rPr>
                        <a:t>Gıda ile temas eden madde ve malzeme</a:t>
                      </a:r>
                      <a:endParaRPr lang="es-ES"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Gıda mühendisi, ziraat mühendisi (gıda bölümü), kimya mühendisi, kimyager</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1319570"/>
                  </a:ext>
                </a:extLst>
              </a:tr>
              <a:tr h="459399">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200"/>
                        </a:lnSpc>
                        <a:spcAft>
                          <a:spcPts val="0"/>
                        </a:spcAft>
                      </a:pPr>
                      <a:r>
                        <a:rPr lang="tr-TR" sz="1400" b="0" dirty="0">
                          <a:solidFill>
                            <a:srgbClr val="010101"/>
                          </a:solidFill>
                          <a:effectLst/>
                          <a:latin typeface="Times New Roman" panose="02020603050405020304" pitchFamily="18" charset="0"/>
                        </a:rPr>
                        <a:t>Veteriner sağlık ürünleri satış yerleri</a:t>
                      </a:r>
                      <a:endParaRPr lang="tr-TR" sz="36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indent="-1905" algn="ctr">
                        <a:lnSpc>
                          <a:spcPts val="1200"/>
                        </a:lnSpc>
                        <a:spcAft>
                          <a:spcPts val="0"/>
                        </a:spcAft>
                      </a:pPr>
                      <a:r>
                        <a:rPr lang="tr-TR" sz="1400" b="0">
                          <a:solidFill>
                            <a:srgbClr val="010101"/>
                          </a:solidFill>
                          <a:effectLst/>
                          <a:latin typeface="Times New Roman" panose="02020603050405020304" pitchFamily="18" charset="0"/>
                        </a:rPr>
                        <a:t> Veteriner biyolojik ürünler</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Veteriner hekim</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920109"/>
                  </a:ext>
                </a:extLst>
              </a:tr>
              <a:tr h="381758">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indent="-1905" algn="ctr">
                        <a:lnSpc>
                          <a:spcPts val="1200"/>
                        </a:lnSpc>
                        <a:spcAft>
                          <a:spcPts val="0"/>
                        </a:spcAft>
                      </a:pPr>
                      <a:r>
                        <a:rPr lang="tr-TR" sz="1400" b="0">
                          <a:solidFill>
                            <a:srgbClr val="010101"/>
                          </a:solidFill>
                          <a:effectLst/>
                          <a:latin typeface="Times New Roman" panose="02020603050405020304" pitchFamily="18" charset="0"/>
                        </a:rPr>
                        <a:t> Diğer veteriner sağlık ürünleri</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Veteriner hekim, kimyager, kimya mühendisi, eczacı</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4314363"/>
                  </a:ext>
                </a:extLst>
              </a:tr>
              <a:tr h="496495">
                <a:tc vMerge="1">
                  <a:txBody>
                    <a:bodyPr/>
                    <a:lstStyle/>
                    <a:p>
                      <a:endParaRPr lang="tr-TR"/>
                    </a:p>
                  </a:txBody>
                  <a:tcPr/>
                </a:tc>
                <a:tc gridSpan="2">
                  <a:txBody>
                    <a:bodyPr/>
                    <a:lstStyle/>
                    <a:p>
                      <a:pPr algn="ctr">
                        <a:lnSpc>
                          <a:spcPts val="1200"/>
                        </a:lnSpc>
                        <a:spcAft>
                          <a:spcPts val="0"/>
                        </a:spcAft>
                      </a:pPr>
                      <a:r>
                        <a:rPr lang="tr-TR" sz="1400" b="0" dirty="0">
                          <a:solidFill>
                            <a:srgbClr val="010101"/>
                          </a:solidFill>
                          <a:effectLst/>
                          <a:latin typeface="Times New Roman" panose="02020603050405020304" pitchFamily="18" charset="0"/>
                        </a:rPr>
                        <a:t>Bitki koruma ürünleri satış yerleri</a:t>
                      </a:r>
                      <a:endParaRPr lang="tr-TR" sz="36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tr-TR" sz="1400" b="0">
                          <a:solidFill>
                            <a:srgbClr val="010101"/>
                          </a:solidFill>
                          <a:effectLst/>
                          <a:latin typeface="Times New Roman" panose="02020603050405020304" pitchFamily="18" charset="0"/>
                        </a:rPr>
                        <a:t>Ziraat mühendisi, kimyager, kimya mühendisi</a:t>
                      </a:r>
                      <a:endParaRPr lang="tr-TR" sz="3600" b="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583109"/>
                  </a:ext>
                </a:extLst>
              </a:tr>
              <a:tr h="459399">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1200"/>
                        </a:lnSpc>
                        <a:spcAft>
                          <a:spcPts val="0"/>
                        </a:spcAft>
                      </a:pPr>
                      <a:r>
                        <a:rPr lang="tr-TR" sz="1400" b="0" dirty="0">
                          <a:solidFill>
                            <a:srgbClr val="010101"/>
                          </a:solidFill>
                          <a:effectLst/>
                          <a:latin typeface="Times New Roman" panose="02020603050405020304" pitchFamily="18" charset="0"/>
                        </a:rPr>
                        <a:t>Yemler</a:t>
                      </a:r>
                      <a:endParaRPr lang="tr-TR" sz="36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tr-TR" sz="1400" b="0" dirty="0">
                          <a:solidFill>
                            <a:srgbClr val="010101"/>
                          </a:solidFill>
                          <a:effectLst/>
                          <a:latin typeface="Times New Roman" panose="02020603050405020304" pitchFamily="18" charset="0"/>
                        </a:rPr>
                        <a:t>Ziraat mühendisi, veteriner hekim</a:t>
                      </a:r>
                      <a:endParaRPr lang="tr-TR" sz="3600" b="0" dirty="0">
                        <a:solidFill>
                          <a:srgbClr val="010101"/>
                        </a:solidFill>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57693"/>
                  </a:ext>
                </a:extLst>
              </a:tr>
            </a:tbl>
          </a:graphicData>
        </a:graphic>
      </p:graphicFrame>
      <p:sp>
        <p:nvSpPr>
          <p:cNvPr id="3" name="Oval 2"/>
          <p:cNvSpPr/>
          <p:nvPr/>
        </p:nvSpPr>
        <p:spPr>
          <a:xfrm>
            <a:off x="9178725" y="1307939"/>
            <a:ext cx="1608880"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8669439" y="2199190"/>
            <a:ext cx="1458409" cy="3009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8750461" y="3044141"/>
            <a:ext cx="1296364"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9178725" y="4236334"/>
            <a:ext cx="1713053"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8542116" y="4606724"/>
            <a:ext cx="1504709" cy="2430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10046826" y="5538486"/>
            <a:ext cx="1412112" cy="3703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00362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1202</Words>
  <Application>Microsoft Office PowerPoint</Application>
  <PresentationFormat>Geniş ekran</PresentationFormat>
  <Paragraphs>172</Paragraphs>
  <Slides>16</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Calibri</vt:lpstr>
      <vt:lpstr>Calibri Light</vt:lpstr>
      <vt:lpstr>Times New Roman</vt:lpstr>
      <vt:lpstr>Wingdings</vt:lpstr>
      <vt:lpstr>Office Teması</vt:lpstr>
      <vt:lpstr>5996 sayılı Veteriner Hizmetleri, Bitki Sağlığı, Gıda ve Yem Kanunu VETERİNER HİZMETLERİ, BİTKİ SAĞLIĞI, GIDA VE YEM KANUNU    Kanun No. 5996                                                                                           Kabul Tarihi: 11/6/2010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AB Veterinerlik Politikası</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HSE</dc:creator>
  <cp:lastModifiedBy>HSE</cp:lastModifiedBy>
  <cp:revision>19</cp:revision>
  <dcterms:created xsi:type="dcterms:W3CDTF">2017-12-25T06:52:14Z</dcterms:created>
  <dcterms:modified xsi:type="dcterms:W3CDTF">2018-01-19T07:34:33Z</dcterms:modified>
</cp:coreProperties>
</file>