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285" r:id="rId3"/>
    <p:sldId id="282" r:id="rId4"/>
    <p:sldId id="286" r:id="rId5"/>
    <p:sldId id="287" r:id="rId6"/>
    <p:sldId id="288" r:id="rId7"/>
    <p:sldId id="289" r:id="rId8"/>
    <p:sldId id="296" r:id="rId9"/>
    <p:sldId id="290" r:id="rId10"/>
    <p:sldId id="291" r:id="rId11"/>
    <p:sldId id="292" r:id="rId12"/>
    <p:sldId id="297" r:id="rId13"/>
    <p:sldId id="293" r:id="rId14"/>
    <p:sldId id="28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A856-A8E6-4AC4-9ABB-0AD8A200D392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7CEC8-6327-4993-B8B6-861ABDBA31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6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7CEC8-6327-4993-B8B6-861ABDBA3159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519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7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4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4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9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31504" y="1124744"/>
            <a:ext cx="8928992" cy="29523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Atlarında </a:t>
            </a:r>
            <a:b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 Artırıcı Maddelerin Analizleri ve Önemi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95600" y="4437112"/>
            <a:ext cx="6400800" cy="1752600"/>
          </a:xfrm>
        </p:spPr>
        <p:txBody>
          <a:bodyPr/>
          <a:lstStyle/>
          <a:p>
            <a:endParaRPr lang="tr-T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Görevlisi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Efe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Kurtdede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0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GAZ KROMATOGRAFİSİ (GC)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Hareketli faz gaz (örneğin azot veya helyum) olup, basınç altında çelik bir tüpten sağlanır ve aletin enjektör kısmına bir boru ile gelir. </a:t>
            </a:r>
            <a:endParaRPr lang="tr-TR" dirty="0" smtClean="0"/>
          </a:p>
          <a:p>
            <a:r>
              <a:rPr lang="tr-TR" dirty="0" smtClean="0"/>
              <a:t>Numune </a:t>
            </a:r>
            <a:r>
              <a:rPr lang="tr-TR" dirty="0"/>
              <a:t>enjektörle bu kısma verildiği zaman burada buharlaşır ve taşıyıcı gaz ile kolona geçer. Kolonda ayrılma olayı gerçekleşir. </a:t>
            </a:r>
            <a:endParaRPr lang="tr-TR" dirty="0" smtClean="0"/>
          </a:p>
          <a:p>
            <a:r>
              <a:rPr lang="tr-TR" dirty="0" smtClean="0"/>
              <a:t>Ayrılan </a:t>
            </a:r>
            <a:r>
              <a:rPr lang="tr-TR" dirty="0"/>
              <a:t>maddeler yine farklı zamanlarda kolonu terk ederek detektöre ulaşırlar. </a:t>
            </a:r>
          </a:p>
        </p:txBody>
      </p:sp>
    </p:spTree>
    <p:extLst>
      <p:ext uri="{BB962C8B-B14F-4D97-AF65-F5344CB8AC3E}">
        <p14:creationId xmlns:p14="http://schemas.microsoft.com/office/powerpoint/2010/main" val="2499090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GAZ KROMATOGRAFİ-KÜLTE SPEKTROFOTOMETRESİ (GC-MS)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Gaz </a:t>
            </a:r>
            <a:r>
              <a:rPr lang="tr-TR" dirty="0" err="1"/>
              <a:t>kromatografisine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Külte </a:t>
            </a:r>
            <a:r>
              <a:rPr lang="tr-TR" dirty="0" err="1"/>
              <a:t>spektrofotometrisinin</a:t>
            </a:r>
            <a:r>
              <a:rPr lang="tr-TR" dirty="0"/>
              <a:t> bağlanmasıyla numunelerin kütle </a:t>
            </a:r>
            <a:r>
              <a:rPr lang="tr-TR" dirty="0" smtClean="0"/>
              <a:t>spektrumları</a:t>
            </a:r>
          </a:p>
          <a:p>
            <a:r>
              <a:rPr lang="tr-TR" dirty="0" err="1" smtClean="0"/>
              <a:t>GC’den</a:t>
            </a:r>
            <a:r>
              <a:rPr lang="tr-TR" dirty="0" smtClean="0"/>
              <a:t> </a:t>
            </a:r>
            <a:r>
              <a:rPr lang="tr-TR" dirty="0"/>
              <a:t>gelen numune vakum odasına alınarak </a:t>
            </a:r>
            <a:r>
              <a:rPr lang="tr-TR" dirty="0" smtClean="0"/>
              <a:t>elektron yüklenir </a:t>
            </a:r>
          </a:p>
        </p:txBody>
      </p:sp>
    </p:spTree>
    <p:extLst>
      <p:ext uri="{BB962C8B-B14F-4D97-AF65-F5344CB8AC3E}">
        <p14:creationId xmlns:p14="http://schemas.microsoft.com/office/powerpoint/2010/main" val="1630031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GAZ KROMATOGRAFİ-KÜLTE SPEKTROFOTOMETRESİ (GC-MS)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sırada molekülden elektronlar kopar ve sonuçta (+) yüklü iyonlar</a:t>
            </a:r>
          </a:p>
          <a:p>
            <a:pPr algn="just"/>
            <a:r>
              <a:rPr lang="tr-TR" dirty="0"/>
              <a:t>Daha sonra (+) yüklü iyonlar bir </a:t>
            </a:r>
            <a:r>
              <a:rPr lang="tr-TR" dirty="0" err="1"/>
              <a:t>magnetik</a:t>
            </a:r>
            <a:r>
              <a:rPr lang="tr-TR" dirty="0"/>
              <a:t> alan içerisinde hızlandırılırlar </a:t>
            </a:r>
            <a:endParaRPr lang="tr-TR" dirty="0" smtClean="0"/>
          </a:p>
          <a:p>
            <a:pPr algn="just"/>
            <a:r>
              <a:rPr lang="tr-TR" dirty="0" smtClean="0"/>
              <a:t>Yüklü </a:t>
            </a:r>
            <a:r>
              <a:rPr lang="tr-TR" dirty="0"/>
              <a:t>partiküllerin ayrılmalarına göre ölçüm değerlendirilir.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1853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Ayrılan iyonlar detektörde kaydedilir. </a:t>
            </a:r>
            <a:endParaRPr lang="tr-TR" dirty="0"/>
          </a:p>
          <a:p>
            <a:r>
              <a:rPr lang="tr-TR" dirty="0" smtClean="0"/>
              <a:t>Kütle </a:t>
            </a:r>
            <a:r>
              <a:rPr lang="tr-TR" dirty="0"/>
              <a:t>spektrumları bilinen benzer yapıdaki madde spektrumları ile </a:t>
            </a:r>
            <a:r>
              <a:rPr lang="tr-TR" dirty="0" smtClean="0"/>
              <a:t>karşılaştırılır</a:t>
            </a:r>
          </a:p>
          <a:p>
            <a:r>
              <a:rPr lang="tr-TR" dirty="0" smtClean="0"/>
              <a:t>Sonuç </a:t>
            </a:r>
            <a:r>
              <a:rPr lang="tr-TR" dirty="0"/>
              <a:t>hesaplanır.</a:t>
            </a:r>
          </a:p>
        </p:txBody>
      </p:sp>
    </p:spTree>
    <p:extLst>
      <p:ext uri="{BB962C8B-B14F-4D97-AF65-F5344CB8AC3E}">
        <p14:creationId xmlns:p14="http://schemas.microsoft.com/office/powerpoint/2010/main" val="3937700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96" y="4925020"/>
            <a:ext cx="3312368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413656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644" y="740229"/>
            <a:ext cx="10956985" cy="557184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Spor </a:t>
            </a:r>
            <a:r>
              <a:rPr lang="tr-TR" dirty="0"/>
              <a:t>Atları, At Yarışları ve Atlarda Yarış Performansını Etkileyen </a:t>
            </a:r>
            <a:r>
              <a:rPr lang="tr-TR" dirty="0" smtClean="0"/>
              <a:t>Faktörler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Atlarda Egzersiz ile Enerji  Üretimi ve Performans </a:t>
            </a:r>
            <a:r>
              <a:rPr lang="tr-TR" dirty="0" smtClean="0"/>
              <a:t>İlişkisi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Amacı ile Kullanılan Maddelerin Sınıflandırılması, Kullanım Amaçları ve Uygulanma </a:t>
            </a:r>
            <a:r>
              <a:rPr lang="tr-TR" dirty="0" smtClean="0"/>
              <a:t>Yolları ve Metabolizması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Merkezi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Otonom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/>
              <a:t>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Hormonlar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İdrar </a:t>
            </a:r>
            <a:r>
              <a:rPr lang="tr-TR" dirty="0"/>
              <a:t>Söktürücüler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Kan </a:t>
            </a:r>
            <a:r>
              <a:rPr lang="tr-TR" dirty="0"/>
              <a:t>ve Kan Yapımını Artıran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 Sınav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Solunum </a:t>
            </a:r>
            <a:r>
              <a:rPr lang="tr-TR" dirty="0"/>
              <a:t>Yollarını Genişleten 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Destek </a:t>
            </a:r>
            <a:r>
              <a:rPr lang="tr-TR" dirty="0" smtClean="0"/>
              <a:t>Maddeleri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Kontrolü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Etkili Maddelerin Analiz </a:t>
            </a:r>
            <a:r>
              <a:rPr lang="tr-TR" dirty="0" smtClean="0"/>
              <a:t>Yöntemleri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7624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idx="1"/>
          </p:nvPr>
        </p:nvSpPr>
        <p:spPr>
          <a:xfrm>
            <a:off x="1807029" y="2198915"/>
            <a:ext cx="8645310" cy="2242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000" dirty="0"/>
              <a:t>Doping Etkili Maddelerin Analiz Yöntemleri</a:t>
            </a:r>
          </a:p>
        </p:txBody>
      </p:sp>
    </p:spTree>
    <p:extLst>
      <p:ext uri="{BB962C8B-B14F-4D97-AF65-F5344CB8AC3E}">
        <p14:creationId xmlns:p14="http://schemas.microsoft.com/office/powerpoint/2010/main" val="273314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Yasakların </a:t>
            </a:r>
            <a:r>
              <a:rPr lang="tr-TR" dirty="0"/>
              <a:t>konulması yaptırımda tam etkili olamamaktadır. </a:t>
            </a:r>
            <a:endParaRPr lang="tr-TR" dirty="0" smtClean="0"/>
          </a:p>
          <a:p>
            <a:r>
              <a:rPr lang="tr-TR" dirty="0" smtClean="0"/>
              <a:t>Yarışlarda </a:t>
            </a:r>
            <a:r>
              <a:rPr lang="tr-TR" dirty="0"/>
              <a:t>eşitliği sağlamak ve doping kullanılmasını önlemek </a:t>
            </a:r>
            <a:endParaRPr lang="tr-TR" dirty="0"/>
          </a:p>
          <a:p>
            <a:pPr lvl="1"/>
            <a:r>
              <a:rPr lang="tr-TR" dirty="0" smtClean="0"/>
              <a:t>Eser </a:t>
            </a:r>
            <a:r>
              <a:rPr lang="tr-TR" dirty="0"/>
              <a:t>miktardaki maddelerin analizlerini </a:t>
            </a:r>
            <a:r>
              <a:rPr lang="tr-TR" dirty="0" smtClean="0"/>
              <a:t>gerçekleştirmek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2075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Günümüzde </a:t>
            </a:r>
            <a:r>
              <a:rPr lang="tr-TR" dirty="0" err="1"/>
              <a:t>Radioimmunoassay</a:t>
            </a:r>
            <a:r>
              <a:rPr lang="tr-TR" dirty="0"/>
              <a:t> (RIA), </a:t>
            </a:r>
            <a:endParaRPr lang="tr-TR" dirty="0" smtClean="0"/>
          </a:p>
          <a:p>
            <a:r>
              <a:rPr lang="tr-TR" dirty="0" smtClean="0"/>
              <a:t>Enzim </a:t>
            </a:r>
            <a:r>
              <a:rPr lang="tr-TR" dirty="0" err="1"/>
              <a:t>Linked</a:t>
            </a:r>
            <a:r>
              <a:rPr lang="tr-TR" dirty="0"/>
              <a:t> </a:t>
            </a:r>
            <a:r>
              <a:rPr lang="tr-TR" dirty="0" err="1"/>
              <a:t>Immunsorbent</a:t>
            </a:r>
            <a:r>
              <a:rPr lang="tr-TR" dirty="0"/>
              <a:t> </a:t>
            </a:r>
            <a:r>
              <a:rPr lang="tr-TR" dirty="0" err="1"/>
              <a:t>Assay</a:t>
            </a:r>
            <a:r>
              <a:rPr lang="tr-TR" dirty="0"/>
              <a:t> (ELISA), </a:t>
            </a:r>
            <a:endParaRPr lang="tr-TR" dirty="0" smtClean="0"/>
          </a:p>
          <a:p>
            <a:r>
              <a:rPr lang="tr-TR" dirty="0" smtClean="0"/>
              <a:t>Yüksek </a:t>
            </a:r>
            <a:r>
              <a:rPr lang="tr-TR" dirty="0"/>
              <a:t>Basınçlı Sıvı </a:t>
            </a:r>
            <a:r>
              <a:rPr lang="tr-TR" dirty="0" err="1"/>
              <a:t>Kromatografisi</a:t>
            </a:r>
            <a:r>
              <a:rPr lang="tr-TR" dirty="0"/>
              <a:t> (HPLC) </a:t>
            </a:r>
            <a:endParaRPr lang="tr-TR" dirty="0"/>
          </a:p>
          <a:p>
            <a:r>
              <a:rPr lang="tr-TR" dirty="0" smtClean="0"/>
              <a:t>Gaz </a:t>
            </a:r>
            <a:r>
              <a:rPr lang="tr-TR" dirty="0" err="1"/>
              <a:t>Kromatografisi</a:t>
            </a:r>
            <a:r>
              <a:rPr lang="tr-TR" dirty="0"/>
              <a:t> Kütle Spektrumu (GC-MS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0848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RADİOİMMUNOASSAY (RIA)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RIA yönteminde, </a:t>
            </a:r>
            <a:endParaRPr lang="tr-TR" dirty="0" smtClean="0"/>
          </a:p>
          <a:p>
            <a:pPr lvl="1"/>
            <a:r>
              <a:rPr lang="tr-TR" dirty="0" smtClean="0"/>
              <a:t>Reaksiyon </a:t>
            </a:r>
            <a:r>
              <a:rPr lang="tr-TR" dirty="0"/>
              <a:t>sırasında antikorun serbest bağlanma yüzeyine bağlanmak üzere işaretli ve işaretsiz antijen molekülleri </a:t>
            </a:r>
            <a:r>
              <a:rPr lang="tr-TR" dirty="0" smtClean="0"/>
              <a:t>yarışır</a:t>
            </a:r>
          </a:p>
          <a:p>
            <a:pPr lvl="1"/>
            <a:r>
              <a:rPr lang="tr-TR" dirty="0"/>
              <a:t>A</a:t>
            </a:r>
            <a:r>
              <a:rPr lang="tr-TR" dirty="0" smtClean="0"/>
              <a:t>ntijen-antikor kompleksi </a:t>
            </a:r>
          </a:p>
        </p:txBody>
      </p:sp>
    </p:spTree>
    <p:extLst>
      <p:ext uri="{BB962C8B-B14F-4D97-AF65-F5344CB8AC3E}">
        <p14:creationId xmlns:p14="http://schemas.microsoft.com/office/powerpoint/2010/main" val="3332950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ENZİM LİNKED IMMUNSORBENT ASSAY (ELISA)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Biyolojik numunede antijen (ilaç) varsa, </a:t>
            </a:r>
            <a:r>
              <a:rPr lang="tr-TR" dirty="0" err="1"/>
              <a:t>pleytteki</a:t>
            </a:r>
            <a:r>
              <a:rPr lang="tr-TR" dirty="0"/>
              <a:t> antikora bağlanır.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durumda sonradan eklenen enzim işaretli antijen antikora bağlanamaz ve ortama </a:t>
            </a:r>
            <a:r>
              <a:rPr lang="tr-TR" dirty="0" err="1"/>
              <a:t>substrat</a:t>
            </a:r>
            <a:r>
              <a:rPr lang="tr-TR" dirty="0"/>
              <a:t> eklenince renk oluşmaz.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989987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ENZİM LİNKED IMMUNSORBENT ASSAY (ELISA)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Numunede antijen olmadığı durumda, enzim işaretli-antijen antikora bağlanır, ortama </a:t>
            </a:r>
            <a:r>
              <a:rPr lang="tr-TR" dirty="0" err="1"/>
              <a:t>substrat</a:t>
            </a:r>
            <a:r>
              <a:rPr lang="tr-TR" dirty="0"/>
              <a:t> ilave edilince renk oluşur. </a:t>
            </a:r>
          </a:p>
          <a:p>
            <a:r>
              <a:rPr lang="tr-TR" dirty="0"/>
              <a:t>Oluşan renk konsantrasyonu ile numunedeki ilaç miktarı ters orantılıdır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5232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YÜKSEK BASINÇ SIVI KROMATOGRAFİSİ (HPLC)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Hareketli faz olarak kullanılan sıvı çözücü, </a:t>
            </a:r>
            <a:endParaRPr lang="tr-TR" dirty="0" smtClean="0"/>
          </a:p>
          <a:p>
            <a:r>
              <a:rPr lang="tr-TR" dirty="0" smtClean="0"/>
              <a:t>Pompa </a:t>
            </a:r>
            <a:r>
              <a:rPr lang="tr-TR" dirty="0"/>
              <a:t>yardımıyla tüm sistemden geçirilir. </a:t>
            </a:r>
            <a:endParaRPr lang="tr-TR" dirty="0" smtClean="0"/>
          </a:p>
          <a:p>
            <a:r>
              <a:rPr lang="tr-TR" dirty="0" smtClean="0"/>
              <a:t>Sonra </a:t>
            </a:r>
            <a:r>
              <a:rPr lang="tr-TR" dirty="0"/>
              <a:t>ilave edilen numune hareketli faz yardımıyla kolona (sabit faz) geçer ve orada ayrılır. </a:t>
            </a:r>
          </a:p>
        </p:txBody>
      </p:sp>
    </p:spTree>
    <p:extLst>
      <p:ext uri="{BB962C8B-B14F-4D97-AF65-F5344CB8AC3E}">
        <p14:creationId xmlns:p14="http://schemas.microsoft.com/office/powerpoint/2010/main" val="2724101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399</Words>
  <Application>Microsoft Office PowerPoint</Application>
  <PresentationFormat>Geniş ekran</PresentationFormat>
  <Paragraphs>56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Spor Atlarında  Performans Artırıcı Maddelerin Analizleri ve Önemi</vt:lpstr>
      <vt:lpstr>PowerPoint Sunusu</vt:lpstr>
      <vt:lpstr>PowerPoint Sunusu</vt:lpstr>
      <vt:lpstr>PowerPoint Sunusu</vt:lpstr>
      <vt:lpstr>PowerPoint Sunusu</vt:lpstr>
      <vt:lpstr>RADİOİMMUNOASSAY (RIA) </vt:lpstr>
      <vt:lpstr>ENZİM LİNKED IMMUNSORBENT ASSAY (ELISA)</vt:lpstr>
      <vt:lpstr>ENZİM LİNKED IMMUNSORBENT ASSAY (ELISA)</vt:lpstr>
      <vt:lpstr>YÜKSEK BASINÇ SIVI KROMATOGRAFİSİ (HPLC) </vt:lpstr>
      <vt:lpstr>GAZ KROMATOGRAFİSİ (GC)</vt:lpstr>
      <vt:lpstr>GAZ KROMATOGRAFİ-KÜLTE SPEKTROFOTOMETRESİ (GC-MS)</vt:lpstr>
      <vt:lpstr>GAZ KROMATOGRAFİ-KÜLTE SPEKTROFOTOMETRESİ (GC-MS)</vt:lpstr>
      <vt:lpstr>PowerPoint Sunusu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efe</dc:creator>
  <cp:lastModifiedBy>user</cp:lastModifiedBy>
  <cp:revision>52</cp:revision>
  <dcterms:created xsi:type="dcterms:W3CDTF">2020-02-09T04:22:59Z</dcterms:created>
  <dcterms:modified xsi:type="dcterms:W3CDTF">2020-03-02T08:12:26Z</dcterms:modified>
</cp:coreProperties>
</file>