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64" r:id="rId3"/>
    <p:sldId id="257" r:id="rId4"/>
    <p:sldId id="258" r:id="rId5"/>
    <p:sldId id="259" r:id="rId6"/>
    <p:sldId id="260" r:id="rId7"/>
    <p:sldId id="261" r:id="rId8"/>
    <p:sldId id="262" r:id="rId9"/>
    <p:sldId id="263"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418D953-4A5C-4A14-A55E-EF6BC227BBC6}" type="datetimeFigureOut">
              <a:rPr lang="tr-TR" smtClean="0"/>
              <a:t>07.12.2017</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E720096-2442-4A2B-9013-D79C8D4E775D}" type="slidenum">
              <a:rPr lang="tr-TR" smtClean="0"/>
              <a:t>‹#›</a:t>
            </a:fld>
            <a:endParaRPr lang="tr-TR"/>
          </a:p>
        </p:txBody>
      </p:sp>
    </p:spTree>
    <p:extLst>
      <p:ext uri="{BB962C8B-B14F-4D97-AF65-F5344CB8AC3E}">
        <p14:creationId xmlns:p14="http://schemas.microsoft.com/office/powerpoint/2010/main" val="28717993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B193D071-9AA9-4314-BB16-4F424F7539C7}" type="slidenum">
              <a:rPr lang="tr-TR" smtClean="0"/>
              <a:pPr/>
              <a:t>3</a:t>
            </a:fld>
            <a:endParaRPr lang="tr-T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B193D071-9AA9-4314-BB16-4F424F7539C7}" type="slidenum">
              <a:rPr lang="tr-TR" smtClean="0"/>
              <a:pPr/>
              <a:t>5</a:t>
            </a:fld>
            <a:endParaRPr lang="tr-T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smtClean="0"/>
              <a:t> </a:t>
            </a:r>
            <a:endParaRPr lang="tr-TR" dirty="0"/>
          </a:p>
        </p:txBody>
      </p:sp>
      <p:sp>
        <p:nvSpPr>
          <p:cNvPr id="4" name="3 Slayt Numarası Yer Tutucusu"/>
          <p:cNvSpPr>
            <a:spLocks noGrp="1"/>
          </p:cNvSpPr>
          <p:nvPr>
            <p:ph type="sldNum" sz="quarter" idx="10"/>
          </p:nvPr>
        </p:nvSpPr>
        <p:spPr/>
        <p:txBody>
          <a:bodyPr/>
          <a:lstStyle/>
          <a:p>
            <a:fld id="{B193D071-9AA9-4314-BB16-4F424F7539C7}" type="slidenum">
              <a:rPr lang="tr-TR" smtClean="0"/>
              <a:pPr/>
              <a:t>6</a:t>
            </a:fld>
            <a:endParaRPr lang="tr-T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B193D071-9AA9-4314-BB16-4F424F7539C7}" type="slidenum">
              <a:rPr lang="tr-TR" smtClean="0"/>
              <a:pPr/>
              <a:t>7</a:t>
            </a:fld>
            <a:endParaRPr lang="tr-T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B193D071-9AA9-4314-BB16-4F424F7539C7}" type="slidenum">
              <a:rPr lang="tr-TR" smtClean="0"/>
              <a:pPr/>
              <a:t>9</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6AFEAD66-5663-4D03-A742-E3D1BB9668BD}" type="datetimeFigureOut">
              <a:rPr lang="tr-TR" smtClean="0"/>
              <a:t>07.12.2017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1143EB5-A3D8-4493-AE62-D835C1895AB1}" type="slidenum">
              <a:rPr lang="tr-TR" smtClean="0"/>
              <a:t>‹#›</a:t>
            </a:fld>
            <a:endParaRPr lang="tr-TR"/>
          </a:p>
        </p:txBody>
      </p:sp>
    </p:spTree>
    <p:extLst>
      <p:ext uri="{BB962C8B-B14F-4D97-AF65-F5344CB8AC3E}">
        <p14:creationId xmlns:p14="http://schemas.microsoft.com/office/powerpoint/2010/main" val="22205132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AFEAD66-5663-4D03-A742-E3D1BB9668BD}" type="datetimeFigureOut">
              <a:rPr lang="tr-TR" smtClean="0"/>
              <a:t>07.12.2017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1143EB5-A3D8-4493-AE62-D835C1895AB1}" type="slidenum">
              <a:rPr lang="tr-TR" smtClean="0"/>
              <a:t>‹#›</a:t>
            </a:fld>
            <a:endParaRPr lang="tr-TR"/>
          </a:p>
        </p:txBody>
      </p:sp>
    </p:spTree>
    <p:extLst>
      <p:ext uri="{BB962C8B-B14F-4D97-AF65-F5344CB8AC3E}">
        <p14:creationId xmlns:p14="http://schemas.microsoft.com/office/powerpoint/2010/main" val="17309648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AFEAD66-5663-4D03-A742-E3D1BB9668BD}" type="datetimeFigureOut">
              <a:rPr lang="tr-TR" smtClean="0"/>
              <a:t>07.12.2017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1143EB5-A3D8-4493-AE62-D835C1895AB1}" type="slidenum">
              <a:rPr lang="tr-TR" smtClean="0"/>
              <a:t>‹#›</a:t>
            </a:fld>
            <a:endParaRPr lang="tr-TR"/>
          </a:p>
        </p:txBody>
      </p:sp>
    </p:spTree>
    <p:extLst>
      <p:ext uri="{BB962C8B-B14F-4D97-AF65-F5344CB8AC3E}">
        <p14:creationId xmlns:p14="http://schemas.microsoft.com/office/powerpoint/2010/main" val="19055351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AFEAD66-5663-4D03-A742-E3D1BB9668BD}" type="datetimeFigureOut">
              <a:rPr lang="tr-TR" smtClean="0"/>
              <a:t>07.12.2017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1143EB5-A3D8-4493-AE62-D835C1895AB1}" type="slidenum">
              <a:rPr lang="tr-TR" smtClean="0"/>
              <a:t>‹#›</a:t>
            </a:fld>
            <a:endParaRPr lang="tr-TR"/>
          </a:p>
        </p:txBody>
      </p:sp>
    </p:spTree>
    <p:extLst>
      <p:ext uri="{BB962C8B-B14F-4D97-AF65-F5344CB8AC3E}">
        <p14:creationId xmlns:p14="http://schemas.microsoft.com/office/powerpoint/2010/main" val="16591116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AFEAD66-5663-4D03-A742-E3D1BB9668BD}" type="datetimeFigureOut">
              <a:rPr lang="tr-TR" smtClean="0"/>
              <a:t>07.12.2017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1143EB5-A3D8-4493-AE62-D835C1895AB1}" type="slidenum">
              <a:rPr lang="tr-TR" smtClean="0"/>
              <a:t>‹#›</a:t>
            </a:fld>
            <a:endParaRPr lang="tr-TR"/>
          </a:p>
        </p:txBody>
      </p:sp>
    </p:spTree>
    <p:extLst>
      <p:ext uri="{BB962C8B-B14F-4D97-AF65-F5344CB8AC3E}">
        <p14:creationId xmlns:p14="http://schemas.microsoft.com/office/powerpoint/2010/main" val="481490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AFEAD66-5663-4D03-A742-E3D1BB9668BD}" type="datetimeFigureOut">
              <a:rPr lang="tr-TR" smtClean="0"/>
              <a:t>07.12.2017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1143EB5-A3D8-4493-AE62-D835C1895AB1}" type="slidenum">
              <a:rPr lang="tr-TR" smtClean="0"/>
              <a:t>‹#›</a:t>
            </a:fld>
            <a:endParaRPr lang="tr-TR"/>
          </a:p>
        </p:txBody>
      </p:sp>
    </p:spTree>
    <p:extLst>
      <p:ext uri="{BB962C8B-B14F-4D97-AF65-F5344CB8AC3E}">
        <p14:creationId xmlns:p14="http://schemas.microsoft.com/office/powerpoint/2010/main" val="40687929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AFEAD66-5663-4D03-A742-E3D1BB9668BD}" type="datetimeFigureOut">
              <a:rPr lang="tr-TR" smtClean="0"/>
              <a:t>07.12.2017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1143EB5-A3D8-4493-AE62-D835C1895AB1}" type="slidenum">
              <a:rPr lang="tr-TR" smtClean="0"/>
              <a:t>‹#›</a:t>
            </a:fld>
            <a:endParaRPr lang="tr-TR"/>
          </a:p>
        </p:txBody>
      </p:sp>
    </p:spTree>
    <p:extLst>
      <p:ext uri="{BB962C8B-B14F-4D97-AF65-F5344CB8AC3E}">
        <p14:creationId xmlns:p14="http://schemas.microsoft.com/office/powerpoint/2010/main" val="42106970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AFEAD66-5663-4D03-A742-E3D1BB9668BD}" type="datetimeFigureOut">
              <a:rPr lang="tr-TR" smtClean="0"/>
              <a:t>07.12.2017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1143EB5-A3D8-4493-AE62-D835C1895AB1}" type="slidenum">
              <a:rPr lang="tr-TR" smtClean="0"/>
              <a:t>‹#›</a:t>
            </a:fld>
            <a:endParaRPr lang="tr-TR"/>
          </a:p>
        </p:txBody>
      </p:sp>
    </p:spTree>
    <p:extLst>
      <p:ext uri="{BB962C8B-B14F-4D97-AF65-F5344CB8AC3E}">
        <p14:creationId xmlns:p14="http://schemas.microsoft.com/office/powerpoint/2010/main" val="33976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AFEAD66-5663-4D03-A742-E3D1BB9668BD}" type="datetimeFigureOut">
              <a:rPr lang="tr-TR" smtClean="0"/>
              <a:t>07.12.2017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1143EB5-A3D8-4493-AE62-D835C1895AB1}" type="slidenum">
              <a:rPr lang="tr-TR" smtClean="0"/>
              <a:t>‹#›</a:t>
            </a:fld>
            <a:endParaRPr lang="tr-TR"/>
          </a:p>
        </p:txBody>
      </p:sp>
    </p:spTree>
    <p:extLst>
      <p:ext uri="{BB962C8B-B14F-4D97-AF65-F5344CB8AC3E}">
        <p14:creationId xmlns:p14="http://schemas.microsoft.com/office/powerpoint/2010/main" val="505374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AFEAD66-5663-4D03-A742-E3D1BB9668BD}" type="datetimeFigureOut">
              <a:rPr lang="tr-TR" smtClean="0"/>
              <a:t>07.12.2017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1143EB5-A3D8-4493-AE62-D835C1895AB1}" type="slidenum">
              <a:rPr lang="tr-TR" smtClean="0"/>
              <a:t>‹#›</a:t>
            </a:fld>
            <a:endParaRPr lang="tr-TR"/>
          </a:p>
        </p:txBody>
      </p:sp>
    </p:spTree>
    <p:extLst>
      <p:ext uri="{BB962C8B-B14F-4D97-AF65-F5344CB8AC3E}">
        <p14:creationId xmlns:p14="http://schemas.microsoft.com/office/powerpoint/2010/main" val="102966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AFEAD66-5663-4D03-A742-E3D1BB9668BD}" type="datetimeFigureOut">
              <a:rPr lang="tr-TR" smtClean="0"/>
              <a:t>07.12.2017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1143EB5-A3D8-4493-AE62-D835C1895AB1}" type="slidenum">
              <a:rPr lang="tr-TR" smtClean="0"/>
              <a:t>‹#›</a:t>
            </a:fld>
            <a:endParaRPr lang="tr-TR"/>
          </a:p>
        </p:txBody>
      </p:sp>
    </p:spTree>
    <p:extLst>
      <p:ext uri="{BB962C8B-B14F-4D97-AF65-F5344CB8AC3E}">
        <p14:creationId xmlns:p14="http://schemas.microsoft.com/office/powerpoint/2010/main" val="23853334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FEAD66-5663-4D03-A742-E3D1BB9668BD}" type="datetimeFigureOut">
              <a:rPr lang="tr-TR" smtClean="0"/>
              <a:t>07.12.2017</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143EB5-A3D8-4493-AE62-D835C1895AB1}" type="slidenum">
              <a:rPr lang="tr-TR" smtClean="0"/>
              <a:t>‹#›</a:t>
            </a:fld>
            <a:endParaRPr lang="tr-TR"/>
          </a:p>
        </p:txBody>
      </p:sp>
    </p:spTree>
    <p:extLst>
      <p:ext uri="{BB962C8B-B14F-4D97-AF65-F5344CB8AC3E}">
        <p14:creationId xmlns:p14="http://schemas.microsoft.com/office/powerpoint/2010/main" val="8329163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ÇİVİ YAZISININ BİÇİMSEL GELİŞİMİ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5180952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İlk dönemlerde, ifade edilmek istenen “</a:t>
            </a:r>
            <a:r>
              <a:rPr lang="tr-TR" dirty="0" err="1"/>
              <a:t>şey”lerin</a:t>
            </a:r>
            <a:r>
              <a:rPr lang="tr-TR" dirty="0"/>
              <a:t> resminin çizilerek yukarıdan aşağıya doğru sıralanmasıyla yazıya geçirildiği sanılmaktadır. Bu resimyazının (</a:t>
            </a:r>
            <a:r>
              <a:rPr lang="tr-TR" dirty="0" err="1"/>
              <a:t>pictogram</a:t>
            </a:r>
            <a:r>
              <a:rPr lang="tr-TR" dirty="0"/>
              <a:t>) doğasından gelen bir durumdur. Örneğin bir insan çizmek istendiğinde, çizen kişi gördüğü gibi çizmek durumundadır. En azında simgeler ilk olarak düzgün şekilde yazılmışlardır.</a:t>
            </a:r>
            <a:endParaRPr lang="tr-TR" dirty="0" smtClean="0"/>
          </a:p>
          <a:p>
            <a:endParaRPr lang="tr-TR" dirty="0"/>
          </a:p>
        </p:txBody>
      </p:sp>
    </p:spTree>
    <p:extLst>
      <p:ext uri="{BB962C8B-B14F-4D97-AF65-F5344CB8AC3E}">
        <p14:creationId xmlns:p14="http://schemas.microsoft.com/office/powerpoint/2010/main" val="30970714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a:xfrm>
            <a:off x="323528" y="1268760"/>
            <a:ext cx="8820472" cy="5256584"/>
          </a:xfrm>
        </p:spPr>
        <p:txBody>
          <a:bodyPr>
            <a:normAutofit/>
          </a:bodyPr>
          <a:lstStyle/>
          <a:p>
            <a:endParaRPr lang="tr-TR" sz="2000" dirty="0" smtClean="0"/>
          </a:p>
          <a:p>
            <a:r>
              <a:rPr lang="tr-TR" sz="2000" dirty="0" smtClean="0"/>
              <a:t>En eski belgelerde fikirleri temsil eden simgeler tabletlerde </a:t>
            </a:r>
          </a:p>
          <a:p>
            <a:pPr marL="0" indent="0">
              <a:buNone/>
            </a:pPr>
            <a:r>
              <a:rPr lang="tr-TR" sz="2000" dirty="0" smtClean="0"/>
              <a:t>sağdan </a:t>
            </a:r>
            <a:r>
              <a:rPr lang="tr-TR" sz="2000" dirty="0" smtClean="0"/>
              <a:t>sola ve yukarıdan </a:t>
            </a:r>
            <a:r>
              <a:rPr lang="tr-TR" sz="2000" dirty="0" smtClean="0"/>
              <a:t>aşağıya </a:t>
            </a:r>
            <a:r>
              <a:rPr lang="tr-TR" sz="2000" dirty="0" smtClean="0"/>
              <a:t>doğru </a:t>
            </a:r>
            <a:r>
              <a:rPr lang="tr-TR" sz="2000" dirty="0" smtClean="0"/>
              <a:t>yazılmıştır</a:t>
            </a:r>
            <a:r>
              <a:rPr lang="tr-TR" sz="2000" dirty="0" smtClean="0"/>
              <a:t>. </a:t>
            </a:r>
            <a:r>
              <a:rPr lang="tr-TR" sz="2000" dirty="0" smtClean="0"/>
              <a:t>Tabletler </a:t>
            </a:r>
          </a:p>
          <a:p>
            <a:pPr marL="0" indent="0">
              <a:buNone/>
            </a:pPr>
            <a:r>
              <a:rPr lang="tr-TR" sz="2000" dirty="0" smtClean="0"/>
              <a:t>kolonlara ve satırlara bölünmüş</a:t>
            </a:r>
            <a:r>
              <a:rPr lang="tr-TR" sz="2000" dirty="0"/>
              <a:t> </a:t>
            </a:r>
            <a:r>
              <a:rPr lang="tr-TR" sz="2000" dirty="0" smtClean="0"/>
              <a:t>ve işaretler</a:t>
            </a:r>
            <a:r>
              <a:rPr lang="tr-TR" sz="2000" dirty="0" smtClean="0"/>
              <a:t> hücre biçimli bu </a:t>
            </a:r>
          </a:p>
          <a:p>
            <a:pPr marL="0" indent="0">
              <a:buNone/>
            </a:pPr>
            <a:r>
              <a:rPr lang="tr-TR" sz="2000" dirty="0" smtClean="0"/>
              <a:t>tabletlere sol köşeden başlayarak yukarıdan aşağıya </a:t>
            </a:r>
            <a:r>
              <a:rPr lang="tr-TR" sz="2000" dirty="0" smtClean="0"/>
              <a:t>doğru </a:t>
            </a:r>
            <a:endParaRPr lang="tr-TR" sz="2000" dirty="0" smtClean="0"/>
          </a:p>
          <a:p>
            <a:pPr marL="0" indent="0">
              <a:buNone/>
            </a:pPr>
            <a:r>
              <a:rPr lang="tr-TR" sz="2000" dirty="0" smtClean="0"/>
              <a:t>kaydedilmiştir. Bu şekilde her bir hücre soldan sağa ve </a:t>
            </a:r>
          </a:p>
          <a:p>
            <a:pPr marL="0" indent="0">
              <a:buNone/>
            </a:pPr>
            <a:r>
              <a:rPr lang="tr-TR" sz="2000" dirty="0" smtClean="0"/>
              <a:t>yukardan aşağıya doğru </a:t>
            </a:r>
            <a:r>
              <a:rPr lang="tr-TR" sz="2000" dirty="0" err="1" smtClean="0"/>
              <a:t>pigtografik</a:t>
            </a:r>
            <a:r>
              <a:rPr lang="tr-TR" sz="2000" dirty="0" smtClean="0"/>
              <a:t> işaretlerle doldurulmuştur. </a:t>
            </a:r>
            <a:endParaRPr lang="tr-TR" sz="2000" dirty="0" smtClean="0"/>
          </a:p>
          <a:p>
            <a:endParaRPr lang="tr-TR" sz="2000" dirty="0" smtClean="0"/>
          </a:p>
          <a:p>
            <a:endParaRPr lang="tr-TR" sz="2000" dirty="0" smtClean="0"/>
          </a:p>
          <a:p>
            <a:endParaRPr lang="tr-TR" sz="2000" dirty="0" smtClean="0"/>
          </a:p>
        </p:txBody>
      </p:sp>
      <p:pic>
        <p:nvPicPr>
          <p:cNvPr id="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54838" y="1299552"/>
            <a:ext cx="2189162" cy="5340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Metin kutusu 4"/>
          <p:cNvSpPr txBox="1"/>
          <p:nvPr/>
        </p:nvSpPr>
        <p:spPr>
          <a:xfrm>
            <a:off x="6365961" y="5392767"/>
            <a:ext cx="606256" cy="369332"/>
          </a:xfrm>
          <a:prstGeom prst="rect">
            <a:avLst/>
          </a:prstGeom>
          <a:noFill/>
        </p:spPr>
        <p:txBody>
          <a:bodyPr wrap="none" rtlCol="0">
            <a:spAutoFit/>
          </a:bodyPr>
          <a:lstStyle/>
          <a:p>
            <a:r>
              <a:rPr lang="tr-TR" dirty="0" smtClean="0"/>
              <a:t>CDLI</a:t>
            </a:r>
            <a:endParaRPr lang="tr-TR" dirty="0"/>
          </a:p>
        </p:txBody>
      </p:sp>
    </p:spTree>
    <p:extLst>
      <p:ext uri="{BB962C8B-B14F-4D97-AF65-F5344CB8AC3E}">
        <p14:creationId xmlns:p14="http://schemas.microsoft.com/office/powerpoint/2010/main" val="7414927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188640"/>
            <a:ext cx="8784976" cy="6480720"/>
          </a:xfrm>
        </p:spPr>
        <p:txBody>
          <a:bodyPr>
            <a:normAutofit/>
          </a:bodyPr>
          <a:lstStyle/>
          <a:p>
            <a:r>
              <a:rPr lang="tr-TR" dirty="0" smtClean="0"/>
              <a:t>Fakat bu gelime de soruna bir </a:t>
            </a:r>
            <a:r>
              <a:rPr lang="tr-TR" dirty="0" smtClean="0"/>
              <a:t>çözüm getirmemiştir çünkü bu hücresel biçim hala karışıklığa neden olmaktadır.</a:t>
            </a:r>
          </a:p>
          <a:p>
            <a:r>
              <a:rPr lang="tr-TR" dirty="0" smtClean="0"/>
              <a:t>Tam olarak ne zaman meydan geldiği bilinmese de muhtemelen tabletin tutuş yönünün değişmesiyle bütün işaretler de 90 derece sola döndürülmüştür. Yani hem çivi yazılı işaretlerinin yönleri itibariyle başlangıçtaki formları değişmiş hem de tabletler soldan sağa ve yukarıdan aşağıya satırlar halinde yazılmaya başlanmıştır. </a:t>
            </a:r>
            <a:endParaRPr lang="tr-TR" dirty="0" smtClean="0"/>
          </a:p>
          <a:p>
            <a:pPr marL="0" indent="0">
              <a:buNone/>
            </a:pPr>
            <a:endParaRPr lang="tr-TR" dirty="0" smtClean="0"/>
          </a:p>
        </p:txBody>
      </p:sp>
    </p:spTree>
    <p:extLst>
      <p:ext uri="{BB962C8B-B14F-4D97-AF65-F5344CB8AC3E}">
        <p14:creationId xmlns:p14="http://schemas.microsoft.com/office/powerpoint/2010/main" val="38853933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İlgili resi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0792"/>
            <a:ext cx="5000625" cy="6705601"/>
          </a:xfrm>
          <a:prstGeom prst="rect">
            <a:avLst/>
          </a:prstGeom>
          <a:noFill/>
          <a:extLst>
            <a:ext uri="{909E8E84-426E-40DD-AFC4-6F175D3DCCD1}">
              <a14:hiddenFill xmlns:a14="http://schemas.microsoft.com/office/drawing/2010/main">
                <a:solidFill>
                  <a:srgbClr val="FFFFFF"/>
                </a:solidFill>
              </a14:hiddenFill>
            </a:ext>
          </a:extLst>
        </p:spPr>
      </p:pic>
      <p:sp>
        <p:nvSpPr>
          <p:cNvPr id="4" name="Dikdörtgen 3"/>
          <p:cNvSpPr/>
          <p:nvPr/>
        </p:nvSpPr>
        <p:spPr>
          <a:xfrm>
            <a:off x="5148064" y="33082"/>
            <a:ext cx="3744416" cy="2862322"/>
          </a:xfrm>
          <a:prstGeom prst="rect">
            <a:avLst/>
          </a:prstGeom>
        </p:spPr>
        <p:txBody>
          <a:bodyPr wrap="square">
            <a:spAutoFit/>
          </a:bodyPr>
          <a:lstStyle/>
          <a:p>
            <a:pPr>
              <a:defRPr/>
            </a:pPr>
            <a:r>
              <a:rPr lang="tr-TR" dirty="0"/>
              <a:t>Bu değişim ile </a:t>
            </a:r>
            <a:r>
              <a:rPr lang="tr-TR" dirty="0" smtClean="0"/>
              <a:t>çivi yazısı soldan </a:t>
            </a:r>
            <a:r>
              <a:rPr lang="tr-TR" dirty="0"/>
              <a:t>sağa doğru yazılan bir yazıya dönüşmüştür. </a:t>
            </a:r>
            <a:r>
              <a:rPr lang="tr-TR" dirty="0" smtClean="0"/>
              <a:t>Başlangıçta işaretler temsil ettikleri nesnelere benzemeleri kaygısıyla yuvarlak  hatlarla çizilmeye çalışılmıştır. Ancak bu şekilde kile çizim yapmak topaklanmaya neden olduğundan, bir </a:t>
            </a:r>
            <a:r>
              <a:rPr lang="tr-TR" dirty="0"/>
              <a:t>süre sonra, </a:t>
            </a:r>
            <a:r>
              <a:rPr lang="tr-TR" dirty="0" smtClean="0"/>
              <a:t>işaretler ucu </a:t>
            </a:r>
            <a:r>
              <a:rPr lang="tr-TR" dirty="0"/>
              <a:t>sivriltilmiş kamışlarla bastırma yoluyla yazılmaya başlanmıştır. </a:t>
            </a:r>
          </a:p>
        </p:txBody>
      </p:sp>
    </p:spTree>
    <p:extLst>
      <p:ext uri="{BB962C8B-B14F-4D97-AF65-F5344CB8AC3E}">
        <p14:creationId xmlns:p14="http://schemas.microsoft.com/office/powerpoint/2010/main" val="10688969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116632"/>
            <a:ext cx="8856984" cy="6552728"/>
          </a:xfrm>
        </p:spPr>
        <p:txBody>
          <a:bodyPr>
            <a:normAutofit/>
          </a:bodyPr>
          <a:lstStyle/>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pPr marL="0" indent="0">
              <a:spcBef>
                <a:spcPts val="0"/>
              </a:spcBef>
              <a:buNone/>
              <a:defRPr/>
            </a:pPr>
            <a:endParaRPr lang="tr-TR" i="1" dirty="0" smtClean="0"/>
          </a:p>
          <a:p>
            <a:pPr marL="0" indent="0">
              <a:spcBef>
                <a:spcPts val="0"/>
              </a:spcBef>
              <a:buNone/>
              <a:defRPr/>
            </a:pPr>
            <a:endParaRPr lang="tr-TR" i="1" dirty="0"/>
          </a:p>
          <a:p>
            <a:pPr marL="0" indent="0">
              <a:spcBef>
                <a:spcPts val="0"/>
              </a:spcBef>
              <a:buNone/>
              <a:defRPr/>
            </a:pPr>
            <a:endParaRPr lang="tr-TR" i="1" dirty="0" smtClean="0"/>
          </a:p>
          <a:p>
            <a:pPr marL="0" indent="0">
              <a:spcBef>
                <a:spcPts val="0"/>
              </a:spcBef>
              <a:buNone/>
              <a:defRPr/>
            </a:pPr>
            <a:endParaRPr lang="tr-TR" i="1" dirty="0"/>
          </a:p>
          <a:p>
            <a:pPr marL="0" indent="0">
              <a:spcBef>
                <a:spcPts val="0"/>
              </a:spcBef>
              <a:buNone/>
              <a:defRPr/>
            </a:pPr>
            <a:endParaRPr lang="tr-TR" i="1" dirty="0" smtClean="0"/>
          </a:p>
          <a:p>
            <a:pPr marL="0" indent="0">
              <a:spcBef>
                <a:spcPts val="0"/>
              </a:spcBef>
              <a:buNone/>
              <a:defRPr/>
            </a:pPr>
            <a:endParaRPr lang="tr-TR" dirty="0"/>
          </a:p>
          <a:p>
            <a:pPr marL="0" indent="0">
              <a:spcBef>
                <a:spcPts val="0"/>
              </a:spcBef>
              <a:buNone/>
              <a:defRPr/>
            </a:pPr>
            <a:endParaRPr lang="tr-TR" dirty="0"/>
          </a:p>
          <a:p>
            <a:endParaRPr lang="tr-TR" dirty="0" smtClean="0"/>
          </a:p>
          <a:p>
            <a:endParaRPr lang="tr-TR" dirty="0" smtClean="0"/>
          </a:p>
          <a:p>
            <a:endParaRPr lang="tr-TR" dirty="0" smtClean="0"/>
          </a:p>
          <a:p>
            <a:pPr>
              <a:buNone/>
            </a:pPr>
            <a:endParaRPr lang="tr-TR" dirty="0" smtClean="0"/>
          </a:p>
        </p:txBody>
      </p:sp>
      <p:sp>
        <p:nvSpPr>
          <p:cNvPr id="5122" name="AutoShape 2" descr="cuneiform stylus ile ilgili görsel sonucu"/>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5124" name="AutoShape 4" descr="cuneiform stylus ile ilgili görsel sonucu"/>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5126" name="AutoShape 6" descr="cuneiform stylus ile ilgili görsel sonucu"/>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5128" name="AutoShape 8" descr="cuneiform stylus ile ilgili görsel sonucu"/>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pic>
        <p:nvPicPr>
          <p:cNvPr id="5130" name="Picture 10" descr="cuneiform stylus ile ilgili görsel sonucu"/>
          <p:cNvPicPr>
            <a:picLocks noChangeAspect="1" noChangeArrowheads="1"/>
          </p:cNvPicPr>
          <p:nvPr/>
        </p:nvPicPr>
        <p:blipFill>
          <a:blip r:embed="rId3" cstate="print"/>
          <a:srcRect/>
          <a:stretch>
            <a:fillRect/>
          </a:stretch>
        </p:blipFill>
        <p:spPr bwMode="auto">
          <a:xfrm>
            <a:off x="307975" y="1556792"/>
            <a:ext cx="4868654" cy="3240360"/>
          </a:xfrm>
          <a:prstGeom prst="rect">
            <a:avLst/>
          </a:prstGeom>
          <a:noFill/>
        </p:spPr>
      </p:pic>
      <p:sp>
        <p:nvSpPr>
          <p:cNvPr id="5132" name="AutoShape 12" descr="cuneiform scribes ile ilgili görsel sonucu"/>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pic>
        <p:nvPicPr>
          <p:cNvPr id="5134" name="Picture 14" descr="http://www.ancientfigurines.com/wp-content/uploads/2014/06/scribes.jpg"/>
          <p:cNvPicPr>
            <a:picLocks noChangeAspect="1" noChangeArrowheads="1"/>
          </p:cNvPicPr>
          <p:nvPr/>
        </p:nvPicPr>
        <p:blipFill>
          <a:blip r:embed="rId4" cstate="print"/>
          <a:srcRect/>
          <a:stretch>
            <a:fillRect/>
          </a:stretch>
        </p:blipFill>
        <p:spPr bwMode="auto">
          <a:xfrm>
            <a:off x="5652120" y="1556792"/>
            <a:ext cx="3024336" cy="3816424"/>
          </a:xfrm>
          <a:prstGeom prst="rect">
            <a:avLst/>
          </a:prstGeom>
          <a:noFill/>
        </p:spPr>
      </p:pic>
    </p:spTree>
    <p:extLst>
      <p:ext uri="{BB962C8B-B14F-4D97-AF65-F5344CB8AC3E}">
        <p14:creationId xmlns:p14="http://schemas.microsoft.com/office/powerpoint/2010/main" val="32898767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4" name="Picture 6" descr="http://psd.museum.upenn.edu/epsd/psl/img/popup/Odyb.png"/>
          <p:cNvPicPr>
            <a:picLocks noGrp="1" noChangeAspect="1" noChangeArrowheads="1"/>
          </p:cNvPicPr>
          <p:nvPr>
            <p:ph idx="1"/>
          </p:nvPr>
        </p:nvPicPr>
        <p:blipFill>
          <a:blip r:embed="rId3" cstate="print"/>
          <a:srcRect/>
          <a:stretch>
            <a:fillRect/>
          </a:stretch>
        </p:blipFill>
        <p:spPr bwMode="auto">
          <a:xfrm>
            <a:off x="971600" y="2780928"/>
            <a:ext cx="771525" cy="1038225"/>
          </a:xfrm>
          <a:prstGeom prst="rect">
            <a:avLst/>
          </a:prstGeom>
          <a:noFill/>
        </p:spPr>
      </p:pic>
      <p:pic>
        <p:nvPicPr>
          <p:cNvPr id="5" name="Picture 8" descr="http://psd.museum.upenn.edu/epsd/psl/img/popup/Okcp.png"/>
          <p:cNvPicPr>
            <a:picLocks noChangeAspect="1" noChangeArrowheads="1"/>
          </p:cNvPicPr>
          <p:nvPr/>
        </p:nvPicPr>
        <p:blipFill>
          <a:blip r:embed="rId4" cstate="print"/>
          <a:srcRect/>
          <a:stretch>
            <a:fillRect/>
          </a:stretch>
        </p:blipFill>
        <p:spPr bwMode="auto">
          <a:xfrm>
            <a:off x="3275856" y="2780928"/>
            <a:ext cx="288032" cy="1082605"/>
          </a:xfrm>
          <a:prstGeom prst="rect">
            <a:avLst/>
          </a:prstGeom>
          <a:noFill/>
        </p:spPr>
      </p:pic>
      <p:pic>
        <p:nvPicPr>
          <p:cNvPr id="6" name="Picture 2" descr="http://psd.museum.upenn.edu/epsd/psl/img/popup/Oiuc.png"/>
          <p:cNvPicPr>
            <a:picLocks noChangeAspect="1" noChangeArrowheads="1"/>
          </p:cNvPicPr>
          <p:nvPr/>
        </p:nvPicPr>
        <p:blipFill>
          <a:blip r:embed="rId5" cstate="print"/>
          <a:srcRect/>
          <a:stretch>
            <a:fillRect/>
          </a:stretch>
        </p:blipFill>
        <p:spPr bwMode="auto">
          <a:xfrm>
            <a:off x="5292080" y="2708920"/>
            <a:ext cx="792088" cy="1216020"/>
          </a:xfrm>
          <a:prstGeom prst="rect">
            <a:avLst/>
          </a:prstGeom>
          <a:noFill/>
        </p:spPr>
      </p:pic>
      <p:pic>
        <p:nvPicPr>
          <p:cNvPr id="7" name="Picture 4" descr="http://psd.museum.upenn.edu/epsd/psl/img/popup/Oifs.png"/>
          <p:cNvPicPr>
            <a:picLocks noChangeAspect="1" noChangeArrowheads="1"/>
          </p:cNvPicPr>
          <p:nvPr/>
        </p:nvPicPr>
        <p:blipFill>
          <a:blip r:embed="rId6" cstate="print"/>
          <a:srcRect/>
          <a:stretch>
            <a:fillRect/>
          </a:stretch>
        </p:blipFill>
        <p:spPr bwMode="auto">
          <a:xfrm>
            <a:off x="7668344" y="2780928"/>
            <a:ext cx="356190" cy="1052736"/>
          </a:xfrm>
          <a:prstGeom prst="rect">
            <a:avLst/>
          </a:prstGeom>
          <a:noFill/>
        </p:spPr>
      </p:pic>
      <p:sp>
        <p:nvSpPr>
          <p:cNvPr id="3" name="Dikdörtgen 2"/>
          <p:cNvSpPr/>
          <p:nvPr/>
        </p:nvSpPr>
        <p:spPr>
          <a:xfrm>
            <a:off x="755576" y="1582341"/>
            <a:ext cx="7488832" cy="4524315"/>
          </a:xfrm>
          <a:prstGeom prst="rect">
            <a:avLst/>
          </a:prstGeom>
        </p:spPr>
        <p:txBody>
          <a:bodyPr wrap="square">
            <a:spAutoFit/>
          </a:bodyPr>
          <a:lstStyle/>
          <a:p>
            <a:endParaRPr lang="tr-TR" dirty="0" smtClean="0"/>
          </a:p>
          <a:p>
            <a:endParaRPr lang="tr-TR" dirty="0"/>
          </a:p>
          <a:p>
            <a:endParaRPr lang="tr-TR" dirty="0" smtClean="0"/>
          </a:p>
          <a:p>
            <a:endParaRPr lang="tr-TR" dirty="0"/>
          </a:p>
          <a:p>
            <a:endParaRPr lang="tr-TR" dirty="0" smtClean="0"/>
          </a:p>
          <a:p>
            <a:endParaRPr lang="tr-TR" dirty="0"/>
          </a:p>
          <a:p>
            <a:endParaRPr lang="tr-TR" dirty="0" smtClean="0"/>
          </a:p>
          <a:p>
            <a:endParaRPr lang="tr-TR" dirty="0"/>
          </a:p>
          <a:p>
            <a:r>
              <a:rPr lang="tr-TR" dirty="0" smtClean="0"/>
              <a:t>İlk dönemlerde katipler </a:t>
            </a:r>
            <a:r>
              <a:rPr lang="tr-TR" dirty="0" err="1" smtClean="0"/>
              <a:t>sytilus</a:t>
            </a:r>
            <a:r>
              <a:rPr lang="tr-TR" dirty="0" smtClean="0"/>
              <a:t> adı verilen kalemi kullanarak çizdikleri işaretleri onların temsil ettikleri nesnelere benzetmek amacıyla kalemlerini kil üzerine farklı yönlerde bastırmışlardır.  Bu durum her katibin kendi yazı sitilini doğurmasına neden olduğundan ve yazı sisteminin en öneml</a:t>
            </a:r>
            <a:r>
              <a:rPr lang="tr-TR" dirty="0" smtClean="0"/>
              <a:t>i özelliği olan yeknesaklığı ortadan kaldıracağından</a:t>
            </a:r>
            <a:r>
              <a:rPr lang="tr-TR" dirty="0" smtClean="0"/>
              <a:t>, kalemle yapılacak bastırmaların yönü de bir kurala bağlanmıştır. Dolayısıyla yazıda sadece yatay, dikey, eğik çivi şekilleri ile köşe çengeli denen bir şekil kullanılmaya başlanmış ve bu dört farklı baskı şekli yazının kullanıldığı son belgeye kadar devam etmiştir.</a:t>
            </a:r>
            <a:endParaRPr lang="tr-TR" dirty="0"/>
          </a:p>
        </p:txBody>
      </p:sp>
    </p:spTree>
    <p:extLst>
      <p:ext uri="{BB962C8B-B14F-4D97-AF65-F5344CB8AC3E}">
        <p14:creationId xmlns:p14="http://schemas.microsoft.com/office/powerpoint/2010/main" val="18209237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Sumercede</a:t>
            </a:r>
            <a:r>
              <a:rPr lang="tr-TR" dirty="0" smtClean="0"/>
              <a:t> Çivi Yazısı</a:t>
            </a:r>
            <a:endParaRPr lang="tr-TR" dirty="0"/>
          </a:p>
        </p:txBody>
      </p:sp>
      <p:sp>
        <p:nvSpPr>
          <p:cNvPr id="3" name="2 İçerik Yer Tutucusu"/>
          <p:cNvSpPr>
            <a:spLocks noGrp="1"/>
          </p:cNvSpPr>
          <p:nvPr>
            <p:ph idx="1"/>
          </p:nvPr>
        </p:nvSpPr>
        <p:spPr/>
        <p:txBody>
          <a:bodyPr>
            <a:normAutofit fontScale="85000" lnSpcReduction="20000"/>
          </a:bodyPr>
          <a:lstStyle/>
          <a:p>
            <a:pPr algn="just"/>
            <a:r>
              <a:rPr lang="tr-TR" dirty="0" err="1" smtClean="0"/>
              <a:t>Sumerliler</a:t>
            </a:r>
            <a:r>
              <a:rPr lang="tr-TR" dirty="0" smtClean="0"/>
              <a:t> çivi yazısında </a:t>
            </a:r>
            <a:r>
              <a:rPr lang="tr-TR" dirty="0" err="1" smtClean="0"/>
              <a:t>fonotizasyonu</a:t>
            </a:r>
            <a:r>
              <a:rPr lang="tr-TR" dirty="0" smtClean="0"/>
              <a:t> sağlamışlar ve dillerindeki bütün sesleri yazıya aktarabilmeyi başarmışlardır. Ancak muhtemelen aşırı tutuculuk nedeniyle, eşsesli olmakla birlikte farklı işaretleri olan kelimeler kendi işaretleriyle yazılmaya devam etmiştir. Yani tamamen hece veya fonetik değerlere sahip sadeleşmiş bir yazı sistemine geçilememiştir. Örneğin “güç, kuvvet, kol” anlamındaki </a:t>
            </a:r>
            <a:r>
              <a:rPr lang="tr-TR" b="1" dirty="0" smtClean="0"/>
              <a:t>a2</a:t>
            </a:r>
            <a:r>
              <a:rPr lang="tr-TR" dirty="0" smtClean="0"/>
              <a:t>          kelimesini “su” anlamına gelen </a:t>
            </a:r>
            <a:r>
              <a:rPr lang="tr-TR" b="1" i="1" dirty="0" smtClean="0"/>
              <a:t>a    </a:t>
            </a:r>
            <a:r>
              <a:rPr lang="tr-TR" dirty="0" smtClean="0"/>
              <a:t>işareti ile yazmak suretiyle yazılarını sadeleştirme çabası içine neredeyse hiç girmemişler, bütün işaretleri korumaya çalışmışlardır. Dolayısıyla </a:t>
            </a:r>
            <a:r>
              <a:rPr lang="tr-TR" dirty="0" err="1" smtClean="0"/>
              <a:t>Sumercede</a:t>
            </a:r>
            <a:r>
              <a:rPr lang="tr-TR" dirty="0" smtClean="0"/>
              <a:t> eşsesli bir çok kelime farklı işaretlerle aktarılmaya devam etmiştir. </a:t>
            </a:r>
            <a:endParaRPr lang="tr-TR" dirty="0"/>
          </a:p>
        </p:txBody>
      </p:sp>
      <p:pic>
        <p:nvPicPr>
          <p:cNvPr id="51202" name="Picture 2" descr="http://psd.museum.upenn.edu/epsd/psl/img/popup/Oayv.png"/>
          <p:cNvPicPr>
            <a:picLocks noChangeAspect="1" noChangeArrowheads="1"/>
          </p:cNvPicPr>
          <p:nvPr/>
        </p:nvPicPr>
        <p:blipFill>
          <a:blip r:embed="rId2" cstate="print"/>
          <a:srcRect/>
          <a:stretch>
            <a:fillRect/>
          </a:stretch>
        </p:blipFill>
        <p:spPr bwMode="auto">
          <a:xfrm>
            <a:off x="5724128" y="3861048"/>
            <a:ext cx="576064" cy="469387"/>
          </a:xfrm>
          <a:prstGeom prst="rect">
            <a:avLst/>
          </a:prstGeom>
          <a:noFill/>
        </p:spPr>
      </p:pic>
      <p:pic>
        <p:nvPicPr>
          <p:cNvPr id="51204" name="Picture 4" descr="http://psd.museum.upenn.edu/epsd/psl/img/popup/Obhw.png"/>
          <p:cNvPicPr>
            <a:picLocks noChangeAspect="1" noChangeArrowheads="1"/>
          </p:cNvPicPr>
          <p:nvPr/>
        </p:nvPicPr>
        <p:blipFill>
          <a:blip r:embed="rId3" cstate="print"/>
          <a:srcRect/>
          <a:stretch>
            <a:fillRect/>
          </a:stretch>
        </p:blipFill>
        <p:spPr bwMode="auto">
          <a:xfrm>
            <a:off x="3347864" y="4221088"/>
            <a:ext cx="216024" cy="392444"/>
          </a:xfrm>
          <a:prstGeom prst="rect">
            <a:avLst/>
          </a:prstGeom>
          <a:noFill/>
        </p:spPr>
      </p:pic>
    </p:spTree>
    <p:extLst>
      <p:ext uri="{BB962C8B-B14F-4D97-AF65-F5344CB8AC3E}">
        <p14:creationId xmlns:p14="http://schemas.microsoft.com/office/powerpoint/2010/main" val="4283074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Akadcada</a:t>
            </a:r>
            <a:r>
              <a:rPr lang="tr-TR" dirty="0" smtClean="0"/>
              <a:t> Çivi Yazısı</a:t>
            </a:r>
            <a:endParaRPr lang="tr-TR" dirty="0"/>
          </a:p>
        </p:txBody>
      </p:sp>
      <p:sp>
        <p:nvSpPr>
          <p:cNvPr id="3" name="2 İçerik Yer Tutucusu"/>
          <p:cNvSpPr>
            <a:spLocks noGrp="1"/>
          </p:cNvSpPr>
          <p:nvPr>
            <p:ph idx="1"/>
          </p:nvPr>
        </p:nvSpPr>
        <p:spPr/>
        <p:txBody>
          <a:bodyPr>
            <a:normAutofit fontScale="77500" lnSpcReduction="20000"/>
          </a:bodyPr>
          <a:lstStyle/>
          <a:p>
            <a:r>
              <a:rPr lang="tr-TR" dirty="0" err="1" smtClean="0"/>
              <a:t>Sumerlilerin</a:t>
            </a:r>
            <a:r>
              <a:rPr lang="tr-TR" dirty="0" smtClean="0"/>
              <a:t> yazılarında geliştirdikleri bu </a:t>
            </a:r>
            <a:r>
              <a:rPr lang="tr-TR" dirty="0" err="1" smtClean="0"/>
              <a:t>fonotizasyon</a:t>
            </a:r>
            <a:r>
              <a:rPr lang="tr-TR" dirty="0" smtClean="0"/>
              <a:t> yani sesleşme, 90 civarında vokal (a, e, i , u), konson- vokal (</a:t>
            </a:r>
            <a:r>
              <a:rPr lang="tr-TR" dirty="0" err="1" smtClean="0"/>
              <a:t>ba</a:t>
            </a:r>
            <a:r>
              <a:rPr lang="tr-TR" dirty="0" smtClean="0"/>
              <a:t>, bu, </a:t>
            </a:r>
            <a:r>
              <a:rPr lang="tr-TR" dirty="0" err="1" smtClean="0"/>
              <a:t>bi</a:t>
            </a:r>
            <a:r>
              <a:rPr lang="tr-TR" dirty="0" smtClean="0"/>
              <a:t> …) ve vokal-konson (ab, </a:t>
            </a:r>
            <a:r>
              <a:rPr lang="tr-TR" dirty="0" err="1" smtClean="0"/>
              <a:t>ub</a:t>
            </a:r>
            <a:r>
              <a:rPr lang="tr-TR" dirty="0" smtClean="0"/>
              <a:t>, </a:t>
            </a:r>
            <a:r>
              <a:rPr lang="tr-TR" dirty="0" err="1" smtClean="0"/>
              <a:t>ib</a:t>
            </a:r>
            <a:r>
              <a:rPr lang="tr-TR" dirty="0" smtClean="0"/>
              <a:t> …) grubundan oluşan sınırlı hece değerleri Akad yazı sisteminin temelini oluşturmuştur. </a:t>
            </a:r>
          </a:p>
          <a:p>
            <a:r>
              <a:rPr lang="tr-TR" dirty="0" smtClean="0"/>
              <a:t>Ancak </a:t>
            </a:r>
            <a:r>
              <a:rPr lang="tr-TR" dirty="0" err="1" smtClean="0"/>
              <a:t>Akadca</a:t>
            </a:r>
            <a:r>
              <a:rPr lang="tr-TR" dirty="0" smtClean="0"/>
              <a:t> belgelerde kolaylık olması amacıyla, bazı dönemler çok yaygın şekilde, </a:t>
            </a:r>
            <a:r>
              <a:rPr lang="tr-TR" dirty="0" err="1" smtClean="0"/>
              <a:t>Sumerce</a:t>
            </a:r>
            <a:r>
              <a:rPr lang="tr-TR" dirty="0" smtClean="0"/>
              <a:t> kelimeler yani </a:t>
            </a:r>
            <a:r>
              <a:rPr lang="tr-TR" dirty="0" err="1" smtClean="0"/>
              <a:t>ideogramlar</a:t>
            </a:r>
            <a:r>
              <a:rPr lang="tr-TR" dirty="0" smtClean="0"/>
              <a:t>/</a:t>
            </a:r>
            <a:r>
              <a:rPr lang="tr-TR" dirty="0" err="1" smtClean="0"/>
              <a:t>logogramlar</a:t>
            </a:r>
            <a:r>
              <a:rPr lang="tr-TR" dirty="0" smtClean="0"/>
              <a:t>/</a:t>
            </a:r>
            <a:r>
              <a:rPr lang="tr-TR" dirty="0" err="1" smtClean="0"/>
              <a:t>Sumerogramlar</a:t>
            </a:r>
            <a:r>
              <a:rPr lang="tr-TR" dirty="0" smtClean="0"/>
              <a:t> da kullanılmıştır. </a:t>
            </a:r>
          </a:p>
          <a:p>
            <a:r>
              <a:rPr lang="tr-TR" dirty="0" err="1" smtClean="0"/>
              <a:t>Akadlar</a:t>
            </a:r>
            <a:r>
              <a:rPr lang="tr-TR" dirty="0" smtClean="0"/>
              <a:t> yazıyı kendi dillerine uyarladıklarında bazı işaretlere kendi dillerinden değerler de atfetmişlerdir. Örneğin </a:t>
            </a:r>
            <a:r>
              <a:rPr lang="tr-TR" dirty="0" err="1" smtClean="0"/>
              <a:t>Sumerce</a:t>
            </a:r>
            <a:r>
              <a:rPr lang="tr-TR" dirty="0" smtClean="0"/>
              <a:t> “el” anlamına gelen </a:t>
            </a:r>
            <a:r>
              <a:rPr lang="tr-TR" b="1" dirty="0" err="1" smtClean="0"/>
              <a:t>šu</a:t>
            </a:r>
            <a:r>
              <a:rPr lang="tr-TR" dirty="0" smtClean="0"/>
              <a:t> kelimesinin karşılığı olan işarete     </a:t>
            </a:r>
            <a:r>
              <a:rPr lang="tr-TR" dirty="0" err="1" smtClean="0"/>
              <a:t>Akadcada</a:t>
            </a:r>
            <a:r>
              <a:rPr lang="tr-TR" dirty="0" smtClean="0"/>
              <a:t> “el” anlamına gelen </a:t>
            </a:r>
            <a:r>
              <a:rPr lang="tr-TR" b="1" i="1" dirty="0" err="1" smtClean="0"/>
              <a:t>qātum</a:t>
            </a:r>
            <a:r>
              <a:rPr lang="tr-TR" i="1" dirty="0" smtClean="0"/>
              <a:t> </a:t>
            </a:r>
            <a:r>
              <a:rPr lang="tr-TR" dirty="0" smtClean="0"/>
              <a:t>kelimesinin gövdesi olan </a:t>
            </a:r>
            <a:r>
              <a:rPr lang="tr-TR" i="1" dirty="0" err="1" smtClean="0"/>
              <a:t>q</a:t>
            </a:r>
            <a:r>
              <a:rPr lang="tr-TR" dirty="0" err="1" smtClean="0"/>
              <a:t>ā</a:t>
            </a:r>
            <a:r>
              <a:rPr lang="tr-TR" i="1" dirty="0" err="1" smtClean="0"/>
              <a:t>t</a:t>
            </a:r>
            <a:r>
              <a:rPr lang="tr-TR" i="1" dirty="0" smtClean="0"/>
              <a:t>- </a:t>
            </a:r>
            <a:r>
              <a:rPr lang="tr-TR" dirty="0" smtClean="0"/>
              <a:t>ses değeri de kazandırılmıştır.  </a:t>
            </a:r>
          </a:p>
        </p:txBody>
      </p:sp>
      <p:pic>
        <p:nvPicPr>
          <p:cNvPr id="2050" name="Picture 2" descr="http://psd.museum.upenn.edu/epsd/psl/img/popup/Oemn.png"/>
          <p:cNvPicPr>
            <a:picLocks noChangeAspect="1" noChangeArrowheads="1"/>
          </p:cNvPicPr>
          <p:nvPr/>
        </p:nvPicPr>
        <p:blipFill>
          <a:blip r:embed="rId3" cstate="print"/>
          <a:srcRect/>
          <a:stretch>
            <a:fillRect/>
          </a:stretch>
        </p:blipFill>
        <p:spPr bwMode="auto">
          <a:xfrm>
            <a:off x="1763688" y="5085184"/>
            <a:ext cx="324619" cy="410438"/>
          </a:xfrm>
          <a:prstGeom prst="rect">
            <a:avLst/>
          </a:prstGeom>
          <a:noFill/>
        </p:spPr>
      </p:pic>
    </p:spTree>
    <p:extLst>
      <p:ext uri="{BB962C8B-B14F-4D97-AF65-F5344CB8AC3E}">
        <p14:creationId xmlns:p14="http://schemas.microsoft.com/office/powerpoint/2010/main" val="1163195501"/>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TotalTime>
  <Words>512</Words>
  <Application>Microsoft Office PowerPoint</Application>
  <PresentationFormat>Ekran Gösterisi (4:3)</PresentationFormat>
  <Paragraphs>53</Paragraphs>
  <Slides>9</Slides>
  <Notes>5</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ÇİVİ YAZISININ BİÇİMSEL GELİŞİMİ</vt:lpstr>
      <vt:lpstr>PowerPoint Sunusu</vt:lpstr>
      <vt:lpstr>PowerPoint Sunusu</vt:lpstr>
      <vt:lpstr>PowerPoint Sunusu</vt:lpstr>
      <vt:lpstr>PowerPoint Sunusu</vt:lpstr>
      <vt:lpstr>PowerPoint Sunusu</vt:lpstr>
      <vt:lpstr>PowerPoint Sunusu</vt:lpstr>
      <vt:lpstr>Sumercede Çivi Yazısı</vt:lpstr>
      <vt:lpstr>Akadcada Çivi Yazısı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ÇİVİ YAZISININ BİÇİMSEL GELİŞİMİ</dc:title>
  <dc:creator>Pc-Hakan</dc:creator>
  <cp:lastModifiedBy>Pc-Hakan</cp:lastModifiedBy>
  <cp:revision>6</cp:revision>
  <dcterms:created xsi:type="dcterms:W3CDTF">2017-12-07T19:18:03Z</dcterms:created>
  <dcterms:modified xsi:type="dcterms:W3CDTF">2017-12-07T20:09:52Z</dcterms:modified>
</cp:coreProperties>
</file>