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08.06.2018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14282" y="428604"/>
            <a:ext cx="8643998" cy="6000792"/>
          </a:xfrm>
        </p:spPr>
        <p:style>
          <a:lnRef idx="1">
            <a:schemeClr val="accent1"/>
          </a:lnRef>
          <a:fillRef idx="2">
            <a:schemeClr val="accent1"/>
          </a:fillRef>
          <a:effectRef idx="1">
            <a:schemeClr val="accent1"/>
          </a:effectRef>
          <a:fontRef idx="minor">
            <a:schemeClr val="dk1"/>
          </a:fontRef>
        </p:style>
        <p:txBody>
          <a:bodyPr>
            <a:normAutofit fontScale="92500" lnSpcReduction="10000"/>
          </a:bodyPr>
          <a:lstStyle/>
          <a:p>
            <a:pPr lvl="0" algn="ctr">
              <a:buNone/>
            </a:pPr>
            <a:r>
              <a:rPr lang="tr-TR" dirty="0" smtClean="0">
                <a:solidFill>
                  <a:srgbClr val="FF0000"/>
                </a:solidFill>
                <a:latin typeface="Comic Sans MS" pitchFamily="66" charset="0"/>
                <a:cs typeface="Times New Roman" pitchFamily="18" charset="0"/>
              </a:rPr>
              <a:t>B- Arazi </a:t>
            </a:r>
            <a:r>
              <a:rPr lang="tr-TR" dirty="0">
                <a:solidFill>
                  <a:srgbClr val="FF0000"/>
                </a:solidFill>
                <a:latin typeface="Comic Sans MS" pitchFamily="66" charset="0"/>
                <a:cs typeface="Times New Roman" pitchFamily="18" charset="0"/>
              </a:rPr>
              <a:t>çalışması</a:t>
            </a:r>
          </a:p>
          <a:p>
            <a:pPr algn="just"/>
            <a:r>
              <a:rPr lang="tr-TR" dirty="0">
                <a:latin typeface="Times New Roman" pitchFamily="18" charset="0"/>
                <a:cs typeface="Times New Roman" pitchFamily="18" charset="0"/>
              </a:rPr>
              <a:t>Arazi çalışmasının iki büyük önemi vardır:</a:t>
            </a:r>
          </a:p>
          <a:p>
            <a:pPr lvl="0" algn="just"/>
            <a:r>
              <a:rPr lang="tr-TR" dirty="0" err="1">
                <a:latin typeface="Times New Roman" pitchFamily="18" charset="0"/>
                <a:cs typeface="Times New Roman" pitchFamily="18" charset="0"/>
              </a:rPr>
              <a:t>Herbaryum</a:t>
            </a:r>
            <a:r>
              <a:rPr lang="tr-TR" dirty="0">
                <a:latin typeface="Times New Roman" pitchFamily="18" charset="0"/>
                <a:cs typeface="Times New Roman" pitchFamily="18" charset="0"/>
              </a:rPr>
              <a:t> örneği alarak bitkinin tayinini yapmak</a:t>
            </a:r>
          </a:p>
          <a:p>
            <a:pPr lvl="0" algn="just"/>
            <a:r>
              <a:rPr lang="tr-TR" dirty="0">
                <a:latin typeface="Times New Roman" pitchFamily="18" charset="0"/>
                <a:cs typeface="Times New Roman" pitchFamily="18" charset="0"/>
              </a:rPr>
              <a:t>Önemli bir kullanılışa sahipse kimyasal ve biyolojik aktivite çalışmaları için numune sağlamak.</a:t>
            </a:r>
          </a:p>
          <a:p>
            <a:pPr algn="just"/>
            <a:r>
              <a:rPr lang="tr-TR" dirty="0">
                <a:latin typeface="Times New Roman" pitchFamily="18" charset="0"/>
                <a:cs typeface="Times New Roman" pitchFamily="18" charset="0"/>
              </a:rPr>
              <a:t>Bu arazi çalışmasında amaç sadece halk ilacı olarak kullanılan </a:t>
            </a:r>
          </a:p>
          <a:p>
            <a:pPr algn="just"/>
            <a:r>
              <a:rPr lang="tr-TR" dirty="0">
                <a:latin typeface="Times New Roman" pitchFamily="18" charset="0"/>
                <a:cs typeface="Times New Roman" pitchFamily="18" charset="0"/>
              </a:rPr>
              <a:t>bitkileri saptamak olduğu için çevrede yetişen bütün bitkileri toplamaya gerek yoktur. Bitkilerin ileride yapılacak bilimsel çalışmalara yararlı olabilmesi için belli bilgilerin ışığında toplanması, kurutulması ve etiketlenmesi gerekmektedir. </a:t>
            </a:r>
          </a:p>
          <a:p>
            <a:endParaRPr lang="tr-TR" dirty="0"/>
          </a:p>
        </p:txBody>
      </p:sp>
    </p:spTree>
    <p:extLst>
      <p:ext uri="{BB962C8B-B14F-4D97-AF65-F5344CB8AC3E}">
        <p14:creationId xmlns:p14="http://schemas.microsoft.com/office/powerpoint/2010/main" val="12830455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51520" y="0"/>
            <a:ext cx="8640960" cy="836712"/>
          </a:xfrm>
        </p:spPr>
        <p:style>
          <a:lnRef idx="1">
            <a:schemeClr val="accent1"/>
          </a:lnRef>
          <a:fillRef idx="2">
            <a:schemeClr val="accent1"/>
          </a:fillRef>
          <a:effectRef idx="1">
            <a:schemeClr val="accent1"/>
          </a:effectRef>
          <a:fontRef idx="minor">
            <a:schemeClr val="dk1"/>
          </a:fontRef>
        </p:style>
        <p:txBody>
          <a:bodyPr>
            <a:normAutofit/>
          </a:bodyPr>
          <a:lstStyle/>
          <a:p>
            <a:r>
              <a:rPr lang="tr-TR" sz="3600" b="1" dirty="0">
                <a:solidFill>
                  <a:schemeClr val="accent5">
                    <a:lumMod val="75000"/>
                  </a:schemeClr>
                </a:solidFill>
                <a:latin typeface="Comic Sans MS" pitchFamily="66" charset="0"/>
              </a:rPr>
              <a:t>Halk İlaçları Çalışmalarının Önemi</a:t>
            </a:r>
            <a:endParaRPr lang="tr-TR" sz="3600" dirty="0">
              <a:solidFill>
                <a:schemeClr val="accent5">
                  <a:lumMod val="75000"/>
                </a:schemeClr>
              </a:solidFill>
              <a:latin typeface="Comic Sans MS" pitchFamily="66" charset="0"/>
            </a:endParaRPr>
          </a:p>
        </p:txBody>
      </p:sp>
      <p:sp>
        <p:nvSpPr>
          <p:cNvPr id="3" name="2 İçerik Yer Tutucusu"/>
          <p:cNvSpPr>
            <a:spLocks noGrp="1"/>
          </p:cNvSpPr>
          <p:nvPr>
            <p:ph idx="1"/>
          </p:nvPr>
        </p:nvSpPr>
        <p:spPr>
          <a:xfrm>
            <a:off x="251520" y="1052736"/>
            <a:ext cx="8640960" cy="5643008"/>
          </a:xfrm>
        </p:spPr>
        <p:style>
          <a:lnRef idx="1">
            <a:schemeClr val="accent1"/>
          </a:lnRef>
          <a:fillRef idx="2">
            <a:schemeClr val="accent1"/>
          </a:fillRef>
          <a:effectRef idx="1">
            <a:schemeClr val="accent1"/>
          </a:effectRef>
          <a:fontRef idx="minor">
            <a:schemeClr val="dk1"/>
          </a:fontRef>
        </p:style>
        <p:txBody>
          <a:bodyPr>
            <a:noAutofit/>
          </a:bodyPr>
          <a:lstStyle/>
          <a:p>
            <a:pPr algn="just"/>
            <a:r>
              <a:rPr lang="tr-TR" sz="2800" dirty="0">
                <a:latin typeface="Times New Roman" pitchFamily="18" charset="0"/>
                <a:cs typeface="Times New Roman" pitchFamily="18" charset="0"/>
              </a:rPr>
              <a:t>Halk ilacı araştırmaları, son yıllarda ilaca giden yolda en önemli araştırmalardan birisi olarak kabul edilmektedir. Bu konudaki </a:t>
            </a:r>
            <a:r>
              <a:rPr lang="tr-TR" sz="2800" dirty="0" smtClean="0">
                <a:latin typeface="Times New Roman" pitchFamily="18" charset="0"/>
                <a:cs typeface="Times New Roman" pitchFamily="18" charset="0"/>
              </a:rPr>
              <a:t>çalışmalar</a:t>
            </a:r>
            <a:r>
              <a:rPr lang="tr-TR" sz="2800" dirty="0">
                <a:latin typeface="Times New Roman" pitchFamily="18" charset="0"/>
                <a:cs typeface="Times New Roman" pitchFamily="18" charset="0"/>
              </a:rPr>
              <a:t>, halk ilacı olarak kullanılan bitkilerin ve ayrıntılı kullanılış şekillerinin </a:t>
            </a:r>
            <a:r>
              <a:rPr lang="tr-TR" sz="2800" dirty="0" smtClean="0">
                <a:latin typeface="Times New Roman" pitchFamily="18" charset="0"/>
                <a:cs typeface="Times New Roman" pitchFamily="18" charset="0"/>
              </a:rPr>
              <a:t>tespit </a:t>
            </a:r>
            <a:r>
              <a:rPr lang="tr-TR" sz="2800" dirty="0">
                <a:latin typeface="Times New Roman" pitchFamily="18" charset="0"/>
                <a:cs typeface="Times New Roman" pitchFamily="18" charset="0"/>
              </a:rPr>
              <a:t>edilmesi ile başlar. Bu çalışmalar envanter çalışması olarak adlandırılır. Bu çalışmalar daha sonra yapılacak (morfolojik, anatomik, kimyasal ve biyolojik aktivite çalışmaları gibi) araştırmaların bilimsel başlangıcını oluşturabilirlikleri açısından önemli çalışmalardır</a:t>
            </a:r>
            <a:r>
              <a:rPr lang="tr-TR" sz="2000" dirty="0">
                <a:latin typeface="Times New Roman" pitchFamily="18" charset="0"/>
                <a:cs typeface="Times New Roman" pitchFamily="18" charset="0"/>
              </a:rPr>
              <a:t>. </a:t>
            </a:r>
          </a:p>
        </p:txBody>
      </p:sp>
    </p:spTree>
    <p:extLst>
      <p:ext uri="{BB962C8B-B14F-4D97-AF65-F5344CB8AC3E}">
        <p14:creationId xmlns:p14="http://schemas.microsoft.com/office/powerpoint/2010/main" val="9558094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style>
          <a:lnRef idx="1">
            <a:schemeClr val="accent1"/>
          </a:lnRef>
          <a:fillRef idx="2">
            <a:schemeClr val="accent1"/>
          </a:fillRef>
          <a:effectRef idx="1">
            <a:schemeClr val="accent1"/>
          </a:effectRef>
          <a:fontRef idx="minor">
            <a:schemeClr val="dk1"/>
          </a:fontRef>
        </p:style>
        <p:txBody>
          <a:bodyPr>
            <a:normAutofit fontScale="70000" lnSpcReduction="20000"/>
          </a:bodyPr>
          <a:lstStyle/>
          <a:p>
            <a:pPr algn="just"/>
            <a:r>
              <a:rPr lang="tr-TR" dirty="0" smtClean="0">
                <a:latin typeface="Times New Roman" pitchFamily="18" charset="0"/>
                <a:cs typeface="Times New Roman" pitchFamily="18" charset="0"/>
              </a:rPr>
              <a:t>Ayrıca ülkemiz birçok cins ve seksiyonun da farklılaşma merkezi olmasının yanı sıra çok sayıda bitkinin de gen merkezi konumundadır. Günümüzde tahıl, baklagiller, yem bitkileri, taş çekirdekli meyveler gibi tarımı yapılan birçok kültür bitkisinin ve yine ekonomik öneme sahip orman ağaçlarının yabani formları yurdumuzda doğal yayılış göstermekte olup Türkiye florasının zenginliğine etkileri oldukça büyüktür. </a:t>
            </a:r>
            <a:r>
              <a:rPr lang="tr-TR" sz="3400" dirty="0" smtClean="0">
                <a:latin typeface="Comic Sans MS" pitchFamily="66" charset="0"/>
                <a:cs typeface="Times New Roman" pitchFamily="18" charset="0"/>
              </a:rPr>
              <a:t>Türkiye florasındaki bu olağanüstü zenginlik ve çeşitlilik; </a:t>
            </a:r>
          </a:p>
          <a:p>
            <a:pPr algn="just"/>
            <a:r>
              <a:rPr lang="tr-TR" dirty="0" smtClean="0">
                <a:solidFill>
                  <a:srgbClr val="C00000"/>
                </a:solidFill>
                <a:latin typeface="Cooper Black" pitchFamily="18" charset="0"/>
                <a:cs typeface="Times New Roman" pitchFamily="18" charset="0"/>
              </a:rPr>
              <a:t>içerdiği faklı iklim tipleri (karasal, okyanus, Akdeniz iklimi gibi), </a:t>
            </a:r>
          </a:p>
          <a:p>
            <a:pPr algn="just"/>
            <a:r>
              <a:rPr lang="tr-TR" dirty="0" smtClean="0">
                <a:solidFill>
                  <a:srgbClr val="C00000"/>
                </a:solidFill>
                <a:latin typeface="Cooper Black" pitchFamily="18" charset="0"/>
                <a:cs typeface="Times New Roman" pitchFamily="18" charset="0"/>
              </a:rPr>
              <a:t>jeolojik ve jeomorfolojik çeşitlilik, </a:t>
            </a:r>
          </a:p>
          <a:p>
            <a:pPr algn="just"/>
            <a:r>
              <a:rPr lang="tr-TR" dirty="0" smtClean="0">
                <a:solidFill>
                  <a:srgbClr val="C00000"/>
                </a:solidFill>
                <a:latin typeface="Cooper Black" pitchFamily="18" charset="0"/>
                <a:cs typeface="Times New Roman" pitchFamily="18" charset="0"/>
              </a:rPr>
              <a:t>zengin su kaynakları (akarsu, göl ve deniz), </a:t>
            </a:r>
          </a:p>
          <a:p>
            <a:pPr algn="just"/>
            <a:r>
              <a:rPr lang="tr-TR" dirty="0" smtClean="0">
                <a:solidFill>
                  <a:srgbClr val="C00000"/>
                </a:solidFill>
                <a:latin typeface="Cooper Black" pitchFamily="18" charset="0"/>
                <a:cs typeface="Times New Roman" pitchFamily="18" charset="0"/>
              </a:rPr>
              <a:t>büyük yükseklik farkları (deniz seviyesinden 5000 </a:t>
            </a:r>
            <a:r>
              <a:rPr lang="tr-TR" dirty="0" err="1" smtClean="0">
                <a:solidFill>
                  <a:srgbClr val="C00000"/>
                </a:solidFill>
                <a:latin typeface="Cooper Black" pitchFamily="18" charset="0"/>
                <a:cs typeface="Times New Roman" pitchFamily="18" charset="0"/>
              </a:rPr>
              <a:t>m’ye</a:t>
            </a:r>
            <a:r>
              <a:rPr lang="tr-TR" dirty="0" smtClean="0">
                <a:solidFill>
                  <a:srgbClr val="C00000"/>
                </a:solidFill>
                <a:latin typeface="Cooper Black" pitchFamily="18" charset="0"/>
                <a:cs typeface="Times New Roman" pitchFamily="18" charset="0"/>
              </a:rPr>
              <a:t> kadar değişen),</a:t>
            </a:r>
          </a:p>
          <a:p>
            <a:pPr algn="just"/>
            <a:r>
              <a:rPr lang="tr-TR" dirty="0" smtClean="0">
                <a:solidFill>
                  <a:srgbClr val="C00000"/>
                </a:solidFill>
                <a:latin typeface="Cooper Black" pitchFamily="18" charset="0"/>
                <a:cs typeface="Times New Roman" pitchFamily="18" charset="0"/>
              </a:rPr>
              <a:t> çok çeşitli habitat tipleri ve </a:t>
            </a:r>
          </a:p>
          <a:p>
            <a:pPr algn="just"/>
            <a:r>
              <a:rPr lang="tr-TR" dirty="0" smtClean="0">
                <a:solidFill>
                  <a:srgbClr val="C00000"/>
                </a:solidFill>
                <a:latin typeface="Cooper Black" pitchFamily="18" charset="0"/>
                <a:cs typeface="Times New Roman" pitchFamily="18" charset="0"/>
              </a:rPr>
              <a:t>üç </a:t>
            </a:r>
            <a:r>
              <a:rPr lang="tr-TR" dirty="0" err="1" smtClean="0">
                <a:solidFill>
                  <a:srgbClr val="C00000"/>
                </a:solidFill>
                <a:latin typeface="Cooper Black" pitchFamily="18" charset="0"/>
                <a:cs typeface="Times New Roman" pitchFamily="18" charset="0"/>
              </a:rPr>
              <a:t>fitocoğrafik</a:t>
            </a:r>
            <a:r>
              <a:rPr lang="tr-TR" dirty="0" smtClean="0">
                <a:solidFill>
                  <a:srgbClr val="C00000"/>
                </a:solidFill>
                <a:latin typeface="Cooper Black" pitchFamily="18" charset="0"/>
                <a:cs typeface="Times New Roman" pitchFamily="18" charset="0"/>
              </a:rPr>
              <a:t> bölgenin (Avrupa-Sibirya, İran-Turan ve Akdeniz </a:t>
            </a:r>
            <a:r>
              <a:rPr lang="tr-TR" dirty="0" err="1" smtClean="0">
                <a:solidFill>
                  <a:srgbClr val="C00000"/>
                </a:solidFill>
                <a:latin typeface="Cooper Black" pitchFamily="18" charset="0"/>
                <a:cs typeface="Times New Roman" pitchFamily="18" charset="0"/>
              </a:rPr>
              <a:t>fitocoğrafik</a:t>
            </a:r>
            <a:r>
              <a:rPr lang="tr-TR" dirty="0" smtClean="0">
                <a:solidFill>
                  <a:srgbClr val="C00000"/>
                </a:solidFill>
                <a:latin typeface="Cooper Black" pitchFamily="18" charset="0"/>
                <a:cs typeface="Times New Roman" pitchFamily="18" charset="0"/>
              </a:rPr>
              <a:t> bölgeleri) kesiştiği yerde bulunmasından kaynaklanmaktadır.</a:t>
            </a:r>
            <a:r>
              <a:rPr lang="tr-TR" dirty="0" smtClean="0">
                <a:latin typeface="Times New Roman" pitchFamily="18" charset="0"/>
                <a:cs typeface="Times New Roman" pitchFamily="18" charset="0"/>
              </a:rPr>
              <a:t> </a:t>
            </a:r>
          </a:p>
          <a:p>
            <a:pPr algn="just"/>
            <a:r>
              <a:rPr lang="tr-TR" dirty="0" smtClean="0">
                <a:latin typeface="Times New Roman" pitchFamily="18" charset="0"/>
                <a:cs typeface="Times New Roman" pitchFamily="18" charset="0"/>
              </a:rPr>
              <a:t>Bu benzersiz konumuyla Anadolu, milyonlarca yıllık zamanlar içinde Asya, Avrupa ve Afrika kıtaları arasında önemli bir geçiş yolu olmuştur. Anadolu’dan yükselen sıradağlar, çoğu bitkinin yayılışı sırasında bir engel oluştururken; bazı türler için de bir sığınak olmuştur (</a:t>
            </a:r>
            <a:r>
              <a:rPr lang="tr-TR" dirty="0" err="1" smtClean="0">
                <a:latin typeface="Times New Roman" pitchFamily="18" charset="0"/>
                <a:cs typeface="Times New Roman" pitchFamily="18" charset="0"/>
              </a:rPr>
              <a:t>Özhatay</a:t>
            </a:r>
            <a:r>
              <a:rPr lang="tr-TR" dirty="0" smtClean="0">
                <a:latin typeface="Times New Roman" pitchFamily="18" charset="0"/>
                <a:cs typeface="Times New Roman" pitchFamily="18" charset="0"/>
              </a:rPr>
              <a:t> ve ark., 2005). </a:t>
            </a:r>
          </a:p>
          <a:p>
            <a:endParaRPr lang="tr-TR" dirty="0"/>
          </a:p>
        </p:txBody>
      </p:sp>
    </p:spTree>
    <p:extLst>
      <p:ext uri="{BB962C8B-B14F-4D97-AF65-F5344CB8AC3E}">
        <p14:creationId xmlns:p14="http://schemas.microsoft.com/office/powerpoint/2010/main" val="13075789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95536" y="548680"/>
            <a:ext cx="8291264" cy="5577483"/>
          </a:xfrm>
        </p:spPr>
        <p:style>
          <a:lnRef idx="1">
            <a:schemeClr val="accent1"/>
          </a:lnRef>
          <a:fillRef idx="2">
            <a:schemeClr val="accent1"/>
          </a:fillRef>
          <a:effectRef idx="1">
            <a:schemeClr val="accent1"/>
          </a:effectRef>
          <a:fontRef idx="minor">
            <a:schemeClr val="dk1"/>
          </a:fontRef>
        </p:style>
        <p:txBody>
          <a:bodyPr>
            <a:normAutofit fontScale="85000" lnSpcReduction="10000"/>
          </a:bodyPr>
          <a:lstStyle/>
          <a:p>
            <a:pPr algn="just"/>
            <a:r>
              <a:rPr lang="tr-TR" dirty="0" smtClean="0">
                <a:latin typeface="Times New Roman" pitchFamily="18" charset="0"/>
                <a:cs typeface="Times New Roman" pitchFamily="18" charset="0"/>
              </a:rPr>
              <a:t>Dünyada tıbbi amaçla kullanılan bitki türlerinin sayısı hakkında kesin bilgi olmayıp, tahminler 20.000 ile 70.000 arasındadır (31). 1979 yılında Dünya Sağlık Örgütü (WHO) tarafından yapılan araştırma sonuçlarına göre, kullanılan ve ticareti yapılan bitkisel drogların sayısının 1.900 olduğu belirtilmektedir.  WHO’nun tahminlerine göre dünya nüfusunun % 80’i, Afrika nüfusunun ise % 95’i tıbbi bitkilere dayalı tedavi yöntemlerinden yararlanmaktadır. WHO, modern tıbba destek olacak şekilde, gelişmekte olan ülkelerin geleneksel tedavi yöntemlerinin kullanımının yaygınlaşması ve standardizasyonu için “2001–2005 yılı Geleneksel Tıp Stratejileri” programı başlatmıştır.</a:t>
            </a:r>
            <a:endParaRPr lang="tr-TR" dirty="0">
              <a:latin typeface="Times New Roman" pitchFamily="18" charset="0"/>
              <a:cs typeface="Times New Roman" pitchFamily="18" charset="0"/>
            </a:endParaRPr>
          </a:p>
        </p:txBody>
      </p:sp>
    </p:spTree>
    <p:extLst>
      <p:ext uri="{BB962C8B-B14F-4D97-AF65-F5344CB8AC3E}">
        <p14:creationId xmlns:p14="http://schemas.microsoft.com/office/powerpoint/2010/main" val="11515994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95536" y="1089003"/>
            <a:ext cx="8329642" cy="5768997"/>
          </a:xfrm>
        </p:spPr>
        <p:txBody>
          <a:bodyPr>
            <a:normAutofit fontScale="85000" lnSpcReduction="10000"/>
          </a:bodyPr>
          <a:lstStyle/>
          <a:p>
            <a:pPr algn="just"/>
            <a:r>
              <a:rPr lang="tr-TR" dirty="0" smtClean="0">
                <a:latin typeface="Times New Roman" pitchFamily="18" charset="0"/>
                <a:cs typeface="Times New Roman" pitchFamily="18" charset="0"/>
              </a:rPr>
              <a:t>3000-5000 </a:t>
            </a:r>
            <a:r>
              <a:rPr lang="tr-TR" dirty="0">
                <a:latin typeface="Times New Roman" pitchFamily="18" charset="0"/>
                <a:cs typeface="Times New Roman" pitchFamily="18" charset="0"/>
              </a:rPr>
              <a:t>yıllık bir </a:t>
            </a:r>
            <a:r>
              <a:rPr lang="tr-TR" dirty="0" smtClean="0">
                <a:latin typeface="Times New Roman" pitchFamily="18" charset="0"/>
                <a:cs typeface="Times New Roman" pitchFamily="18" charset="0"/>
              </a:rPr>
              <a:t>geçmişe sahip olan </a:t>
            </a:r>
            <a:r>
              <a:rPr lang="tr-TR" dirty="0" err="1" smtClean="0">
                <a:latin typeface="Times New Roman" pitchFamily="18" charset="0"/>
                <a:cs typeface="Times New Roman" pitchFamily="18" charset="0"/>
              </a:rPr>
              <a:t>Ayurveda</a:t>
            </a:r>
            <a:r>
              <a:rPr lang="tr-TR" dirty="0" smtClean="0">
                <a:latin typeface="Times New Roman" pitchFamily="18" charset="0"/>
                <a:cs typeface="Times New Roman" pitchFamily="18" charset="0"/>
              </a:rPr>
              <a:t> tedavi sisteminde </a:t>
            </a:r>
            <a:r>
              <a:rPr lang="tr-TR" dirty="0">
                <a:latin typeface="Times New Roman" pitchFamily="18" charset="0"/>
                <a:cs typeface="Times New Roman" pitchFamily="18" charset="0"/>
              </a:rPr>
              <a:t>bilgi “</a:t>
            </a:r>
            <a:r>
              <a:rPr lang="tr-TR" i="1" dirty="0" err="1">
                <a:latin typeface="Times New Roman" pitchFamily="18" charset="0"/>
                <a:cs typeface="Times New Roman" pitchFamily="18" charset="0"/>
              </a:rPr>
              <a:t>samhita</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larda</a:t>
            </a:r>
            <a:r>
              <a:rPr lang="tr-TR" dirty="0">
                <a:latin typeface="Times New Roman" pitchFamily="18" charset="0"/>
                <a:cs typeface="Times New Roman" pitchFamily="18" charset="0"/>
              </a:rPr>
              <a:t> verilmiştir. “</a:t>
            </a:r>
            <a:r>
              <a:rPr lang="tr-TR" b="1" dirty="0" err="1">
                <a:solidFill>
                  <a:srgbClr val="993366"/>
                </a:solidFill>
                <a:latin typeface="Comic Sans MS" pitchFamily="66" charset="0"/>
                <a:cs typeface="Times New Roman" pitchFamily="18" charset="0"/>
              </a:rPr>
              <a:t>Charak</a:t>
            </a:r>
            <a:r>
              <a:rPr lang="tr-TR" dirty="0">
                <a:latin typeface="Times New Roman" pitchFamily="18" charset="0"/>
                <a:cs typeface="Times New Roman" pitchFamily="18" charset="0"/>
              </a:rPr>
              <a:t>” ve “</a:t>
            </a:r>
            <a:r>
              <a:rPr lang="tr-TR" b="1" dirty="0" err="1">
                <a:solidFill>
                  <a:srgbClr val="008080"/>
                </a:solidFill>
                <a:latin typeface="Comic Sans MS" pitchFamily="66" charset="0"/>
                <a:cs typeface="Times New Roman" pitchFamily="18" charset="0"/>
              </a:rPr>
              <a:t>Sushrut</a:t>
            </a:r>
            <a:r>
              <a:rPr lang="tr-TR" dirty="0">
                <a:latin typeface="Times New Roman" pitchFamily="18" charset="0"/>
                <a:cs typeface="Times New Roman" pitchFamily="18" charset="0"/>
              </a:rPr>
              <a:t>” adıyla bilinen 2 </a:t>
            </a:r>
            <a:r>
              <a:rPr lang="tr-TR" dirty="0" err="1" smtClean="0">
                <a:latin typeface="Times New Roman" pitchFamily="18" charset="0"/>
                <a:cs typeface="Times New Roman" pitchFamily="18" charset="0"/>
              </a:rPr>
              <a:t>samita</a:t>
            </a:r>
            <a:r>
              <a:rPr lang="tr-TR" dirty="0" smtClean="0">
                <a:latin typeface="Times New Roman" pitchFamily="18" charset="0"/>
                <a:cs typeface="Times New Roman" pitchFamily="18" charset="0"/>
              </a:rPr>
              <a:t> </a:t>
            </a:r>
            <a:r>
              <a:rPr lang="tr-TR" dirty="0">
                <a:latin typeface="Times New Roman" pitchFamily="18" charset="0"/>
                <a:cs typeface="Times New Roman" pitchFamily="18" charset="0"/>
              </a:rPr>
              <a:t>vardır ve bunlar </a:t>
            </a:r>
            <a:r>
              <a:rPr lang="tr-TR" dirty="0" err="1">
                <a:latin typeface="Times New Roman" pitchFamily="18" charset="0"/>
                <a:cs typeface="Times New Roman" pitchFamily="18" charset="0"/>
              </a:rPr>
              <a:t>ayurvedanın</a:t>
            </a:r>
            <a:r>
              <a:rPr lang="tr-TR" dirty="0">
                <a:latin typeface="Times New Roman" pitchFamily="18" charset="0"/>
                <a:cs typeface="Times New Roman" pitchFamily="18" charset="0"/>
              </a:rPr>
              <a:t> köşe taşlarıdır. </a:t>
            </a:r>
            <a:r>
              <a:rPr lang="tr-TR" dirty="0" err="1">
                <a:latin typeface="Times New Roman" pitchFamily="18" charset="0"/>
                <a:cs typeface="Times New Roman" pitchFamily="18" charset="0"/>
              </a:rPr>
              <a:t>Charak</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Samhita</a:t>
            </a:r>
            <a:r>
              <a:rPr lang="tr-TR" dirty="0">
                <a:latin typeface="Times New Roman" pitchFamily="18" charset="0"/>
                <a:cs typeface="Times New Roman" pitchFamily="18" charset="0"/>
              </a:rPr>
              <a:t>, 4000 sayfadan daha fazla 120 bölümlü 5 ciltten oluşmuştur. İnsan sağlığı için 8 ana </a:t>
            </a:r>
            <a:r>
              <a:rPr lang="tr-TR" dirty="0" smtClean="0">
                <a:latin typeface="Times New Roman" pitchFamily="18" charset="0"/>
                <a:cs typeface="Times New Roman" pitchFamily="18" charset="0"/>
              </a:rPr>
              <a:t>konu </a:t>
            </a:r>
            <a:r>
              <a:rPr lang="tr-TR" dirty="0">
                <a:latin typeface="Times New Roman" pitchFamily="18" charset="0"/>
                <a:cs typeface="Times New Roman" pitchFamily="18" charset="0"/>
              </a:rPr>
              <a:t>üzerinde yoğunlaşmıştır. Bunlar: dahiliye (</a:t>
            </a:r>
            <a:r>
              <a:rPr lang="tr-TR" dirty="0" err="1">
                <a:latin typeface="Times New Roman" pitchFamily="18" charset="0"/>
                <a:cs typeface="Times New Roman" pitchFamily="18" charset="0"/>
              </a:rPr>
              <a:t>kayachikitsa</a:t>
            </a:r>
            <a:r>
              <a:rPr lang="tr-TR" dirty="0">
                <a:latin typeface="Times New Roman" pitchFamily="18" charset="0"/>
                <a:cs typeface="Times New Roman" pitchFamily="18" charset="0"/>
              </a:rPr>
              <a:t>), cerrahi (</a:t>
            </a:r>
            <a:r>
              <a:rPr lang="tr-TR" dirty="0" err="1">
                <a:latin typeface="Times New Roman" pitchFamily="18" charset="0"/>
                <a:cs typeface="Times New Roman" pitchFamily="18" charset="0"/>
              </a:rPr>
              <a:t>shalya</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tantra</a:t>
            </a:r>
            <a:r>
              <a:rPr lang="tr-TR" dirty="0">
                <a:latin typeface="Times New Roman" pitchFamily="18" charset="0"/>
                <a:cs typeface="Times New Roman" pitchFamily="18" charset="0"/>
              </a:rPr>
              <a:t>), psikoloji (</a:t>
            </a:r>
            <a:r>
              <a:rPr lang="tr-TR" dirty="0" err="1">
                <a:latin typeface="Times New Roman" pitchFamily="18" charset="0"/>
                <a:cs typeface="Times New Roman" pitchFamily="18" charset="0"/>
              </a:rPr>
              <a:t>grahachikitsa</a:t>
            </a:r>
            <a:r>
              <a:rPr lang="tr-TR" dirty="0">
                <a:latin typeface="Times New Roman" pitchFamily="18" charset="0"/>
                <a:cs typeface="Times New Roman" pitchFamily="18" charset="0"/>
              </a:rPr>
              <a:t> ya da </a:t>
            </a:r>
            <a:r>
              <a:rPr lang="tr-TR" dirty="0" err="1">
                <a:latin typeface="Times New Roman" pitchFamily="18" charset="0"/>
                <a:cs typeface="Times New Roman" pitchFamily="18" charset="0"/>
              </a:rPr>
              <a:t>bhut</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vidya</a:t>
            </a:r>
            <a:r>
              <a:rPr lang="tr-TR" dirty="0">
                <a:latin typeface="Times New Roman" pitchFamily="18" charset="0"/>
                <a:cs typeface="Times New Roman" pitchFamily="18" charset="0"/>
              </a:rPr>
              <a:t>), toksikoloji (</a:t>
            </a:r>
            <a:r>
              <a:rPr lang="tr-TR" dirty="0" err="1">
                <a:latin typeface="Times New Roman" pitchFamily="18" charset="0"/>
                <a:cs typeface="Times New Roman" pitchFamily="18" charset="0"/>
              </a:rPr>
              <a:t>agad</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tantra</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otorinolaringo</a:t>
            </a:r>
            <a:r>
              <a:rPr lang="tr-TR" dirty="0">
                <a:latin typeface="Times New Roman" pitchFamily="18" charset="0"/>
                <a:cs typeface="Times New Roman" pitchFamily="18" charset="0"/>
              </a:rPr>
              <a:t>-oftalmoloji (</a:t>
            </a:r>
            <a:r>
              <a:rPr lang="tr-TR" dirty="0" err="1">
                <a:latin typeface="Times New Roman" pitchFamily="18" charset="0"/>
                <a:cs typeface="Times New Roman" pitchFamily="18" charset="0"/>
              </a:rPr>
              <a:t>urdwangchikitsa</a:t>
            </a:r>
            <a:r>
              <a:rPr lang="tr-TR" dirty="0">
                <a:latin typeface="Times New Roman" pitchFamily="18" charset="0"/>
                <a:cs typeface="Times New Roman" pitchFamily="18" charset="0"/>
              </a:rPr>
              <a:t>), pediatri (</a:t>
            </a:r>
            <a:r>
              <a:rPr lang="tr-TR" dirty="0" err="1">
                <a:latin typeface="Times New Roman" pitchFamily="18" charset="0"/>
                <a:cs typeface="Times New Roman" pitchFamily="18" charset="0"/>
              </a:rPr>
              <a:t>balachikitsa</a:t>
            </a:r>
            <a:r>
              <a:rPr lang="tr-TR" dirty="0">
                <a:latin typeface="Times New Roman" pitchFamily="18" charset="0"/>
                <a:cs typeface="Times New Roman" pitchFamily="18" charset="0"/>
              </a:rPr>
              <a:t>), kalıtım ve </a:t>
            </a:r>
            <a:r>
              <a:rPr lang="tr-TR" dirty="0" err="1">
                <a:latin typeface="Times New Roman" pitchFamily="18" charset="0"/>
                <a:cs typeface="Times New Roman" pitchFamily="18" charset="0"/>
              </a:rPr>
              <a:t>afrodiziyaklar</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vajikaran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tantra</a:t>
            </a:r>
            <a:r>
              <a:rPr lang="tr-TR" dirty="0">
                <a:latin typeface="Times New Roman" pitchFamily="18" charset="0"/>
                <a:cs typeface="Times New Roman" pitchFamily="18" charset="0"/>
              </a:rPr>
              <a:t>) ve geriatri (</a:t>
            </a:r>
            <a:r>
              <a:rPr lang="tr-TR" dirty="0" err="1">
                <a:latin typeface="Times New Roman" pitchFamily="18" charset="0"/>
                <a:cs typeface="Times New Roman" pitchFamily="18" charset="0"/>
              </a:rPr>
              <a:t>rasayan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tantra</a:t>
            </a:r>
            <a:r>
              <a:rPr lang="tr-TR" dirty="0">
                <a:latin typeface="Times New Roman" pitchFamily="18" charset="0"/>
                <a:cs typeface="Times New Roman" pitchFamily="18" charset="0"/>
              </a:rPr>
              <a:t>) dır. </a:t>
            </a:r>
            <a:r>
              <a:rPr lang="tr-TR" dirty="0" err="1">
                <a:latin typeface="Times New Roman" pitchFamily="18" charset="0"/>
                <a:cs typeface="Times New Roman" pitchFamily="18" charset="0"/>
              </a:rPr>
              <a:t>Sushrut</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Samhita</a:t>
            </a:r>
            <a:r>
              <a:rPr lang="tr-TR" dirty="0">
                <a:latin typeface="Times New Roman" pitchFamily="18" charset="0"/>
                <a:cs typeface="Times New Roman" pitchFamily="18" charset="0"/>
              </a:rPr>
              <a:t>, 8 </a:t>
            </a:r>
            <a:r>
              <a:rPr lang="tr-TR" dirty="0" err="1" smtClean="0">
                <a:latin typeface="Times New Roman" pitchFamily="18" charset="0"/>
                <a:cs typeface="Times New Roman" pitchFamily="18" charset="0"/>
              </a:rPr>
              <a:t>çeptırlı</a:t>
            </a:r>
            <a:r>
              <a:rPr lang="tr-TR" dirty="0" smtClean="0">
                <a:latin typeface="Times New Roman" pitchFamily="18" charset="0"/>
                <a:cs typeface="Times New Roman" pitchFamily="18" charset="0"/>
              </a:rPr>
              <a:t> </a:t>
            </a:r>
            <a:r>
              <a:rPr lang="tr-TR" dirty="0">
                <a:latin typeface="Times New Roman" pitchFamily="18" charset="0"/>
                <a:cs typeface="Times New Roman" pitchFamily="18" charset="0"/>
              </a:rPr>
              <a:t>ve 186 bölümlü bir başyapıttır. Anatomi detaylı verilmiştir, fizyoloji tartışılmış, cerrahi işlemlerin ayrıntıları ve aletlerin şekilleri verilmiştir.</a:t>
            </a:r>
          </a:p>
          <a:p>
            <a:endParaRPr lang="tr-TR" dirty="0"/>
          </a:p>
        </p:txBody>
      </p:sp>
      <p:sp>
        <p:nvSpPr>
          <p:cNvPr id="4" name="1 Başlık"/>
          <p:cNvSpPr>
            <a:spLocks noGrp="1"/>
          </p:cNvSpPr>
          <p:nvPr>
            <p:ph type="title"/>
          </p:nvPr>
        </p:nvSpPr>
        <p:spPr>
          <a:xfrm>
            <a:off x="539552" y="21162"/>
            <a:ext cx="8229600" cy="1143000"/>
          </a:xfrm>
        </p:spPr>
        <p:txBody>
          <a:bodyPr>
            <a:normAutofit fontScale="90000"/>
          </a:bodyPr>
          <a:lstStyle/>
          <a:p>
            <a:r>
              <a:rPr lang="tr-TR" b="1" dirty="0" smtClean="0"/>
              <a:t/>
            </a:r>
            <a:br>
              <a:rPr lang="tr-TR" b="1" dirty="0" smtClean="0"/>
            </a:br>
            <a:r>
              <a:rPr lang="tr-TR" b="1" dirty="0" smtClean="0">
                <a:solidFill>
                  <a:srgbClr val="7030A0"/>
                </a:solidFill>
                <a:latin typeface="Comic Sans MS" pitchFamily="66" charset="0"/>
              </a:rPr>
              <a:t>AYURVEDA</a:t>
            </a:r>
            <a:r>
              <a:rPr lang="tr-TR" dirty="0">
                <a:solidFill>
                  <a:srgbClr val="7030A0"/>
                </a:solidFill>
                <a:latin typeface="Comic Sans MS" pitchFamily="66" charset="0"/>
              </a:rPr>
              <a:t/>
            </a:r>
            <a:br>
              <a:rPr lang="tr-TR" dirty="0">
                <a:solidFill>
                  <a:srgbClr val="7030A0"/>
                </a:solidFill>
                <a:latin typeface="Comic Sans MS" pitchFamily="66" charset="0"/>
              </a:rPr>
            </a:br>
            <a:endParaRPr lang="tr-TR" dirty="0">
              <a:solidFill>
                <a:srgbClr val="7030A0"/>
              </a:solidFill>
              <a:latin typeface="Comic Sans MS" pitchFamily="66" charset="0"/>
            </a:endParaRPr>
          </a:p>
        </p:txBody>
      </p:sp>
    </p:spTree>
    <p:extLst>
      <p:ext uri="{BB962C8B-B14F-4D97-AF65-F5344CB8AC3E}">
        <p14:creationId xmlns:p14="http://schemas.microsoft.com/office/powerpoint/2010/main" val="17897741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57158" y="357166"/>
            <a:ext cx="8329642" cy="5768997"/>
          </a:xfrm>
        </p:spPr>
        <p:txBody>
          <a:bodyPr>
            <a:normAutofit fontScale="92500" lnSpcReduction="10000"/>
          </a:bodyPr>
          <a:lstStyle/>
          <a:p>
            <a:pPr algn="just"/>
            <a:r>
              <a:rPr lang="tr-TR" dirty="0">
                <a:latin typeface="Times New Roman" pitchFamily="18" charset="0"/>
                <a:cs typeface="Times New Roman" pitchFamily="18" charset="0"/>
              </a:rPr>
              <a:t>Dünyanın küreselleşmesi ve iletişim çağının başlamasıyla birlikte bu bilgiyi sadece bazı ailelerde saklı tutma görüşü de sona ermiştir. Bilgi, ilk defa 1986 yılında açılan büyük bir kursla Batılı hekimlere </a:t>
            </a:r>
            <a:r>
              <a:rPr lang="tr-TR" dirty="0" smtClean="0">
                <a:latin typeface="Times New Roman" pitchFamily="18" charset="0"/>
                <a:cs typeface="Times New Roman" pitchFamily="18" charset="0"/>
              </a:rPr>
              <a:t>tanıtılmıştır. </a:t>
            </a:r>
            <a:r>
              <a:rPr lang="tr-TR" dirty="0">
                <a:latin typeface="Times New Roman" pitchFamily="18" charset="0"/>
                <a:cs typeface="Times New Roman" pitchFamily="18" charset="0"/>
              </a:rPr>
              <a:t>1990-91 yıllarında Avrupa’da popülarite kazanmıştır. Birçok Batı ülkesinde ileri tıp merkezlerinde bu konuyla ilgili ilaçlar ve tedavi yöntemleri, tıbbi araştırmalara tabi tutulmuştur. </a:t>
            </a:r>
            <a:r>
              <a:rPr lang="tr-TR" dirty="0" err="1">
                <a:latin typeface="Times New Roman" pitchFamily="18" charset="0"/>
                <a:cs typeface="Times New Roman" pitchFamily="18" charset="0"/>
              </a:rPr>
              <a:t>Ayruveda</a:t>
            </a:r>
            <a:r>
              <a:rPr lang="tr-TR" dirty="0">
                <a:latin typeface="Times New Roman" pitchFamily="18" charset="0"/>
                <a:cs typeface="Times New Roman" pitchFamily="18" charset="0"/>
              </a:rPr>
              <a:t>, yapılan bu araştırmaların olumlu sonuçlanması, kişilerin kendilerini bu yöntemle daha iyi hissetmeleri, ucuz, basit, evde uygulanabilir, doğal ve yan etkisiz oluşu nedeniyle giderek yaygınlaşmıştır.</a:t>
            </a:r>
          </a:p>
          <a:p>
            <a:endParaRPr lang="tr-TR" dirty="0"/>
          </a:p>
        </p:txBody>
      </p:sp>
    </p:spTree>
    <p:extLst>
      <p:ext uri="{BB962C8B-B14F-4D97-AF65-F5344CB8AC3E}">
        <p14:creationId xmlns:p14="http://schemas.microsoft.com/office/powerpoint/2010/main" val="370347169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628</Words>
  <Application>Microsoft Office PowerPoint</Application>
  <PresentationFormat>Ekran Gösterisi (4:3)</PresentationFormat>
  <Paragraphs>20</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Ofis Teması</vt:lpstr>
      <vt:lpstr>PowerPoint Sunusu</vt:lpstr>
      <vt:lpstr>Halk İlaçları Çalışmalarının Önemi</vt:lpstr>
      <vt:lpstr>PowerPoint Sunusu</vt:lpstr>
      <vt:lpstr>PowerPoint Sunusu</vt:lpstr>
      <vt:lpstr> AYURVEDA </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aysegul</dc:creator>
  <cp:lastModifiedBy>aysegul</cp:lastModifiedBy>
  <cp:revision>1</cp:revision>
  <dcterms:created xsi:type="dcterms:W3CDTF">2018-06-08T12:16:39Z</dcterms:created>
  <dcterms:modified xsi:type="dcterms:W3CDTF">2018-06-08T12:16:56Z</dcterms:modified>
</cp:coreProperties>
</file>