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90" r:id="rId18"/>
    <p:sldId id="285" r:id="rId19"/>
    <p:sldId id="286" r:id="rId20"/>
    <p:sldId id="287" r:id="rId21"/>
    <p:sldId id="288" r:id="rId22"/>
    <p:sldId id="289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5F0D3-1555-42B7-A757-4E6BC626BB5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AA388-24ED-486F-9477-452CF2E7B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247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A388-24ED-486F-9477-452CF2E7B783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3805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57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18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061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3329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0544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7451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457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131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046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41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46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07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566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52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571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935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71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7275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664366" cy="1967310"/>
          </a:xfrm>
        </p:spPr>
        <p:txBody>
          <a:bodyPr/>
          <a:lstStyle/>
          <a:p>
            <a:pPr algn="ctr"/>
            <a:r>
              <a:rPr lang="tr-TR" dirty="0" smtClean="0"/>
              <a:t>Banka ve </a:t>
            </a:r>
            <a:r>
              <a:rPr lang="tr-TR" smtClean="0"/>
              <a:t>Mali Kuruluşlar: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paraya ilişkin kavramlar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071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3200" dirty="0" smtClean="0"/>
              <a:t>Para benzerleri: </a:t>
            </a:r>
          </a:p>
          <a:p>
            <a:r>
              <a:rPr lang="tr-TR" sz="3200" dirty="0" smtClean="0"/>
              <a:t>Para ile tam ikame olmamakla birlikte, likiditesi yüksek ve kolaylıkla paraya dönüştürülebilen araçlar </a:t>
            </a:r>
          </a:p>
          <a:p>
            <a:r>
              <a:rPr lang="tr-TR" sz="3200" dirty="0" smtClean="0"/>
              <a:t>Örnek: </a:t>
            </a:r>
          </a:p>
          <a:p>
            <a:r>
              <a:rPr lang="tr-TR" sz="3200" dirty="0" smtClean="0"/>
              <a:t>Vadeli mevduat</a:t>
            </a:r>
          </a:p>
          <a:p>
            <a:r>
              <a:rPr lang="tr-TR" sz="3200" dirty="0" smtClean="0"/>
              <a:t>Tahvil</a:t>
            </a:r>
          </a:p>
          <a:p>
            <a:r>
              <a:rPr lang="tr-TR" sz="3200" dirty="0" smtClean="0"/>
              <a:t>Ticari senetler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32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Autofit/>
          </a:bodyPr>
          <a:lstStyle/>
          <a:p>
            <a:r>
              <a:rPr lang="tr-TR" sz="2800" dirty="0" smtClean="0"/>
              <a:t>Mal ve hizmet alımında kullanılan </a:t>
            </a:r>
            <a:r>
              <a:rPr lang="tr-TR" sz="2800" u="sng" dirty="0" smtClean="0"/>
              <a:t>herhangi bir araç </a:t>
            </a:r>
            <a:r>
              <a:rPr lang="tr-TR" sz="2800" dirty="0" smtClean="0"/>
              <a:t>paradır.</a:t>
            </a:r>
          </a:p>
          <a:p>
            <a:r>
              <a:rPr lang="tr-TR" sz="2800" dirty="0" smtClean="0"/>
              <a:t>Paranın özellikleri:</a:t>
            </a:r>
          </a:p>
          <a:p>
            <a:r>
              <a:rPr lang="tr-TR" sz="2800" dirty="0" smtClean="0"/>
              <a:t>Taşınabilir</a:t>
            </a:r>
          </a:p>
          <a:p>
            <a:r>
              <a:rPr lang="tr-TR" sz="2800" dirty="0" smtClean="0"/>
              <a:t>Bölünebilir</a:t>
            </a:r>
          </a:p>
          <a:p>
            <a:r>
              <a:rPr lang="tr-TR" sz="2800" dirty="0" smtClean="0"/>
              <a:t>Dayanıklı</a:t>
            </a:r>
          </a:p>
          <a:p>
            <a:r>
              <a:rPr lang="tr-TR" sz="2800" dirty="0" smtClean="0"/>
              <a:t>Standart</a:t>
            </a:r>
          </a:p>
          <a:p>
            <a:r>
              <a:rPr lang="tr-TR" sz="2800" dirty="0" smtClean="0"/>
              <a:t>Homojen</a:t>
            </a:r>
          </a:p>
          <a:p>
            <a:r>
              <a:rPr lang="tr-TR" sz="2800" dirty="0" smtClean="0"/>
              <a:t>Taklit edilmeme</a:t>
            </a:r>
          </a:p>
          <a:p>
            <a:r>
              <a:rPr lang="tr-TR" sz="2800" u="sng" dirty="0" smtClean="0"/>
              <a:t>Genel kabul görme</a:t>
            </a:r>
          </a:p>
          <a:p>
            <a:r>
              <a:rPr lang="tr-TR" sz="2800" dirty="0" smtClean="0"/>
              <a:t>Zaman içinde değerini koruma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6590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</a:t>
            </a:r>
            <a:r>
              <a:rPr lang="tr-TR" cap="none" dirty="0" smtClean="0">
                <a:solidFill>
                  <a:prstClr val="white"/>
                </a:solidFill>
              </a:rPr>
              <a:t>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3200" dirty="0" smtClean="0"/>
              <a:t>Genel kabul görme: Paramız bu!</a:t>
            </a:r>
          </a:p>
          <a:p>
            <a:r>
              <a:rPr lang="tr-TR" sz="3200" dirty="0" smtClean="0"/>
              <a:t>Para, yasa ya da toplumdaki alışkanlıklar sonucu herkes tarafından benimsenmektedir.</a:t>
            </a:r>
          </a:p>
          <a:p>
            <a:r>
              <a:rPr lang="tr-TR" sz="3200" dirty="0" smtClean="0"/>
              <a:t>Para benzerleri, genel olarak değil özel olarak benimsenmesi söz konusu.</a:t>
            </a:r>
          </a:p>
          <a:p>
            <a:r>
              <a:rPr lang="tr-TR" sz="3200" dirty="0" smtClean="0"/>
              <a:t>Bir alacaklı, borçlunun borcu karşısında verdiği ticari senedi ya da tahvili kabul etmek zorunda değildir.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7080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Tarihsel Gelişimi Çerçevesinde Para:</a:t>
            </a:r>
          </a:p>
          <a:p>
            <a:r>
              <a:rPr lang="tr-TR" sz="2800" dirty="0" smtClean="0"/>
              <a:t>Trampa</a:t>
            </a:r>
          </a:p>
          <a:p>
            <a:r>
              <a:rPr lang="tr-TR" sz="2800" dirty="0" smtClean="0"/>
              <a:t>Altın-gümüş; mal para</a:t>
            </a:r>
          </a:p>
          <a:p>
            <a:r>
              <a:rPr lang="tr-TR" sz="2800" dirty="0" smtClean="0"/>
              <a:t>Altın ve gümüşe çevrilebilen kağıt para</a:t>
            </a:r>
          </a:p>
          <a:p>
            <a:r>
              <a:rPr lang="tr-TR" sz="2800" dirty="0" smtClean="0"/>
              <a:t>İşlem sayısı     </a:t>
            </a:r>
            <a:r>
              <a:rPr lang="tr-TR" sz="2800" dirty="0" err="1" smtClean="0"/>
              <a:t>fiat</a:t>
            </a:r>
            <a:r>
              <a:rPr lang="tr-TR" sz="2800" dirty="0" smtClean="0"/>
              <a:t> para</a:t>
            </a:r>
          </a:p>
          <a:p>
            <a:r>
              <a:rPr lang="tr-TR" sz="2800" dirty="0" smtClean="0"/>
              <a:t>Bankacılık sistemindeki gelişmeler        çek/ödeme araçları</a:t>
            </a:r>
          </a:p>
          <a:p>
            <a:r>
              <a:rPr lang="tr-TR" sz="2800" dirty="0" smtClean="0"/>
              <a:t>Elektronik ödemeler          elektronik para</a:t>
            </a:r>
          </a:p>
          <a:p>
            <a:endParaRPr lang="tr-TR" dirty="0" smtClean="0"/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9758" y="3370841"/>
            <a:ext cx="249958" cy="335309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4482904" y="4683025"/>
            <a:ext cx="323557" cy="211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Right Arrow 7"/>
          <p:cNvSpPr/>
          <p:nvPr/>
        </p:nvSpPr>
        <p:spPr>
          <a:xfrm>
            <a:off x="6775937" y="4100046"/>
            <a:ext cx="323557" cy="211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82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3200" dirty="0" smtClean="0"/>
              <a:t>Trampa ekonomisi: </a:t>
            </a:r>
          </a:p>
          <a:p>
            <a:r>
              <a:rPr lang="tr-TR" sz="3200" dirty="0" smtClean="0"/>
              <a:t>mal karşılığında mal ile ödeme!</a:t>
            </a:r>
          </a:p>
          <a:p>
            <a:r>
              <a:rPr lang="tr-TR" sz="3200" dirty="0" smtClean="0"/>
              <a:t>Örnek:</a:t>
            </a:r>
          </a:p>
          <a:p>
            <a:r>
              <a:rPr lang="tr-TR" sz="3200" dirty="0" smtClean="0"/>
              <a:t>Elbise karşılığında ekmek</a:t>
            </a:r>
          </a:p>
          <a:p>
            <a:r>
              <a:rPr lang="tr-TR" sz="3200" dirty="0" smtClean="0"/>
              <a:t>Ders karşılığında yemek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428115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Trampa: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Tek bir değer ölçüsü yoktur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Ticari ilişkilerin 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çeşitlenmesi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İşbölümü                                  </a:t>
            </a: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trampa imkansız hale gelmiştir!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Üretim </a:t>
            </a: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ölçeğinin artması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Sermaye birikiminin artması       değer biriktirme aracı; mal ve hizmet değer ölçüsü: PARA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İhtiyaçtan fazla üretim yapıldığında mal ve hizmet paraya dönüştürülerek biriktirilebilir.</a:t>
            </a:r>
          </a:p>
          <a:p>
            <a:endParaRPr lang="tr-TR" dirty="0"/>
          </a:p>
        </p:txBody>
      </p:sp>
      <p:sp>
        <p:nvSpPr>
          <p:cNvPr id="4" name="Right Brace 3"/>
          <p:cNvSpPr/>
          <p:nvPr/>
        </p:nvSpPr>
        <p:spPr>
          <a:xfrm flipH="1">
            <a:off x="5562012" y="2307102"/>
            <a:ext cx="45719" cy="1434903"/>
          </a:xfrm>
          <a:prstGeom prst="rightBrac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206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607731" y="4055717"/>
            <a:ext cx="323557" cy="211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48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lnSpcReduction="10000"/>
          </a:bodyPr>
          <a:lstStyle/>
          <a:p>
            <a:r>
              <a:rPr lang="tr-TR" sz="2800" dirty="0" smtClean="0"/>
              <a:t>Para, gelir ve servet anlamında da kullanılmaktadır.</a:t>
            </a:r>
          </a:p>
          <a:p>
            <a:r>
              <a:rPr lang="tr-TR" sz="2800" dirty="0" smtClean="0"/>
              <a:t>Gelir: belirli bir zamanda elde edilen kazanç akımı.</a:t>
            </a:r>
          </a:p>
          <a:p>
            <a:r>
              <a:rPr lang="tr-TR" sz="2800" dirty="0" smtClean="0"/>
              <a:t>Örnek:</a:t>
            </a:r>
          </a:p>
          <a:p>
            <a:r>
              <a:rPr lang="tr-TR" sz="2800" dirty="0" smtClean="0"/>
              <a:t>Ayşe çok para kazanıyor.</a:t>
            </a:r>
          </a:p>
          <a:p>
            <a:r>
              <a:rPr lang="tr-TR" sz="2800" dirty="0" smtClean="0"/>
              <a:t>Servet: değer saklama fonksiyonu olan bütün varlıkların toplamı.</a:t>
            </a:r>
          </a:p>
          <a:p>
            <a:r>
              <a:rPr lang="tr-TR" sz="2800" dirty="0" smtClean="0"/>
              <a:t>Örnek:</a:t>
            </a:r>
          </a:p>
          <a:p>
            <a:r>
              <a:rPr lang="tr-TR" sz="2800" dirty="0" smtClean="0"/>
              <a:t>Ayşe’nin çok parası var.</a:t>
            </a:r>
          </a:p>
          <a:p>
            <a:r>
              <a:rPr lang="tr-TR" sz="2800" dirty="0" smtClean="0"/>
              <a:t>Para STOK bir kavramdır. Belli bir zamandaki miktarı gösterir.</a:t>
            </a:r>
          </a:p>
          <a:p>
            <a:r>
              <a:rPr lang="tr-TR" sz="2800" dirty="0" smtClean="0"/>
              <a:t>Mal ve hizmet alımı için kullanılan herhangi bir araç 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2572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Mal ve hizmet alımı için kullanılan herhangi bir 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araç: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Deniz kabuğu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Balık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Tütün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Aynı topraklar üzerinde farklı zamanlarda farklı araçlar ve paralar kullanılmıştır.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Paranın ortaya çıkışı: piyasaya bağımlılık; diğer </a:t>
            </a:r>
            <a:r>
              <a:rPr lang="tr-TR" sz="2800" smtClean="0">
                <a:solidFill>
                  <a:srgbClr val="146194">
                    <a:lumMod val="75000"/>
                  </a:srgbClr>
                </a:solidFill>
              </a:rPr>
              <a:t>taraftan hediye 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zinciri! </a:t>
            </a:r>
          </a:p>
          <a:p>
            <a:pPr lvl="0">
              <a:buClr>
                <a:prstClr val="white"/>
              </a:buClr>
            </a:pPr>
            <a:endParaRPr lang="tr-TR" sz="2800" dirty="0" smtClean="0">
              <a:solidFill>
                <a:srgbClr val="146194">
                  <a:lumMod val="75000"/>
                </a:srgbClr>
              </a:solidFill>
            </a:endParaRPr>
          </a:p>
          <a:p>
            <a:pPr lvl="0">
              <a:buClr>
                <a:prstClr val="white"/>
              </a:buClr>
            </a:pPr>
            <a:endParaRPr lang="tr-TR" sz="2800" dirty="0" smtClean="0">
              <a:solidFill>
                <a:srgbClr val="146194">
                  <a:lumMod val="75000"/>
                </a:srgbClr>
              </a:solidFill>
            </a:endParaRPr>
          </a:p>
          <a:p>
            <a:pPr lvl="0">
              <a:buClr>
                <a:prstClr val="white"/>
              </a:buClr>
            </a:pPr>
            <a:endParaRPr lang="tr-TR" sz="2800" dirty="0">
              <a:solidFill>
                <a:srgbClr val="146194">
                  <a:lumMod val="75000"/>
                </a:srgbClr>
              </a:solidFill>
            </a:endParaRP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8632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695735" cy="5604775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Mal para ile ödeme yapılmasının zorluğu          ağır olması nedeniyle taşınması güç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Altın ve gümüşe çevrilebilen kağıt para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İşlem sayısının artması ile </a:t>
            </a:r>
            <a:r>
              <a:rPr lang="tr-TR" sz="2800" dirty="0" err="1" smtClean="0"/>
              <a:t>fiat</a:t>
            </a:r>
            <a:r>
              <a:rPr lang="tr-TR" sz="2800" dirty="0" smtClean="0"/>
              <a:t> para</a:t>
            </a:r>
          </a:p>
          <a:p>
            <a:r>
              <a:rPr lang="tr-TR" sz="2800" dirty="0" smtClean="0"/>
              <a:t>    Fiat para: Sadece hükümet tarafından basılabilir!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	   (+)Mal paradan daha hafiftir </a:t>
            </a:r>
          </a:p>
          <a:p>
            <a:r>
              <a:rPr lang="tr-TR" sz="2800" dirty="0" smtClean="0"/>
              <a:t>		   (-) Taklit edilebilir / Çalınabilir/ Büyük miktarlarda       													    taşımada zorluk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Ödeme araçları; ÇEK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Elektronik ödeme        elektronik para        e-para</a:t>
            </a:r>
          </a:p>
          <a:p>
            <a:r>
              <a:rPr lang="tr-TR" sz="2800" dirty="0" smtClean="0"/>
              <a:t> </a:t>
            </a:r>
          </a:p>
          <a:p>
            <a:r>
              <a:rPr lang="tr-TR" sz="2800" dirty="0" smtClean="0"/>
              <a:t> </a:t>
            </a:r>
            <a:endParaRPr lang="tr-TR" sz="2800" dirty="0"/>
          </a:p>
        </p:txBody>
      </p:sp>
      <p:sp>
        <p:nvSpPr>
          <p:cNvPr id="4" name="Right Arrow 3"/>
          <p:cNvSpPr/>
          <p:nvPr/>
        </p:nvSpPr>
        <p:spPr>
          <a:xfrm>
            <a:off x="8588424" y="1123805"/>
            <a:ext cx="323557" cy="211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ight Arrow 6"/>
          <p:cNvSpPr/>
          <p:nvPr/>
        </p:nvSpPr>
        <p:spPr>
          <a:xfrm>
            <a:off x="4527138" y="6080503"/>
            <a:ext cx="323557" cy="211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Right Arrow 7"/>
          <p:cNvSpPr/>
          <p:nvPr/>
        </p:nvSpPr>
        <p:spPr>
          <a:xfrm>
            <a:off x="7835499" y="6089424"/>
            <a:ext cx="323557" cy="211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39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E- para:</a:t>
            </a:r>
          </a:p>
          <a:p>
            <a:r>
              <a:rPr lang="tr-TR" sz="2800" dirty="0" smtClean="0"/>
              <a:t>Satın alma gücünün elektronik araca yüklenmesi</a:t>
            </a:r>
          </a:p>
          <a:p>
            <a:r>
              <a:rPr lang="tr-TR" sz="2800" dirty="0" smtClean="0"/>
              <a:t>                                    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/>
              <a:t>			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Kart tabanlı				</a:t>
            </a:r>
            <a:r>
              <a:rPr lang="tr-TR" sz="2800" dirty="0" smtClean="0"/>
              <a:t>İnternet tabanlı</a:t>
            </a:r>
          </a:p>
          <a:p>
            <a:pPr lvl="0">
              <a:buClr>
                <a:prstClr val="white"/>
              </a:buClr>
            </a:pPr>
            <a:r>
              <a:rPr lang="tr-TR" sz="2800" dirty="0"/>
              <a:t>	</a:t>
            </a:r>
            <a:r>
              <a:rPr lang="tr-TR" sz="2800" dirty="0" smtClean="0"/>
              <a:t>borç kartları/						dijital para</a:t>
            </a:r>
          </a:p>
          <a:p>
            <a:pPr lvl="0">
              <a:buClr>
                <a:prstClr val="white"/>
              </a:buClr>
            </a:pPr>
            <a:r>
              <a:rPr lang="tr-TR" sz="2800" dirty="0"/>
              <a:t>	</a:t>
            </a:r>
            <a:r>
              <a:rPr lang="tr-TR" sz="2800" dirty="0" smtClean="0"/>
              <a:t>değer saklayan kartlar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178105" y="2222696"/>
            <a:ext cx="349348" cy="323558"/>
          </a:xfrm>
          <a:prstGeom prst="straightConnector1">
            <a:avLst/>
          </a:prstGeom>
          <a:ln>
            <a:solidFill>
              <a:srgbClr val="00206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627077" y="2222695"/>
            <a:ext cx="422459" cy="323559"/>
          </a:xfrm>
          <a:prstGeom prst="straightConnector1">
            <a:avLst/>
          </a:prstGeom>
          <a:ln>
            <a:solidFill>
              <a:srgbClr val="00206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69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Paraya İlişkin Kavramlar 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smtClean="0"/>
              <a:t>Öğrenme Amaçları: Bu derste, para ve paraya ilişkin kavramlara yer verilecektir. Para, paranın özellikleri, paranın fonksiyonları, tarihsel gelişimi çerçevesinde incelenecek; paranın gelişimi çerçevesinde günümüz teknolojisinin ortaya çıkardığı </a:t>
            </a:r>
            <a:r>
              <a:rPr lang="tr-TR" sz="2800" dirty="0" err="1" smtClean="0"/>
              <a:t>Bitcoin</a:t>
            </a:r>
            <a:r>
              <a:rPr lang="tr-TR" sz="2800" dirty="0" smtClean="0"/>
              <a:t> ve paranın gelecek yönelimine ilişkin tartışmalar değerlendirilecektir.    </a:t>
            </a:r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584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err="1" smtClean="0"/>
              <a:t>Bitcoin</a:t>
            </a:r>
            <a:r>
              <a:rPr lang="tr-TR" sz="2800" dirty="0" smtClean="0"/>
              <a:t>:</a:t>
            </a:r>
          </a:p>
          <a:p>
            <a:r>
              <a:rPr lang="tr-TR" sz="2800" dirty="0" smtClean="0"/>
              <a:t>Teknolojik ilerleme </a:t>
            </a:r>
          </a:p>
          <a:p>
            <a:r>
              <a:rPr lang="tr-TR" sz="2800" dirty="0" smtClean="0"/>
              <a:t>Sanal para birimi/Kripto para birimi</a:t>
            </a:r>
          </a:p>
          <a:p>
            <a:r>
              <a:rPr lang="tr-TR" sz="2800" dirty="0" smtClean="0"/>
              <a:t>Merkezi düzenek/</a:t>
            </a:r>
            <a:r>
              <a:rPr lang="tr-TR" sz="2800" u="sng" dirty="0" smtClean="0"/>
              <a:t>Herhangi bir merkez bankası ile ilişkisi yok</a:t>
            </a:r>
            <a:r>
              <a:rPr lang="tr-TR" sz="2800" dirty="0" smtClean="0"/>
              <a:t>!!!</a:t>
            </a:r>
          </a:p>
          <a:p>
            <a:r>
              <a:rPr lang="tr-TR" sz="2800" dirty="0" smtClean="0"/>
              <a:t>Hem sanal hem gerçek mal satın alınmasında kullanılabilir.</a:t>
            </a:r>
          </a:p>
          <a:p>
            <a:r>
              <a:rPr lang="tr-TR" sz="2800" dirty="0" smtClean="0"/>
              <a:t>Kanuni para birimleriyle rekabet edebilmektedir.</a:t>
            </a:r>
          </a:p>
          <a:p>
            <a:r>
              <a:rPr lang="tr-TR" sz="2800" dirty="0" smtClean="0"/>
              <a:t>Hangi mal ve hizmetlerin alınabileceğine dair çevrimiçi liste</a:t>
            </a:r>
          </a:p>
          <a:p>
            <a:r>
              <a:rPr lang="tr-TR" sz="2800" dirty="0" smtClean="0"/>
              <a:t>ABD, İngiltere, Rusya, Almanya </a:t>
            </a:r>
          </a:p>
          <a:p>
            <a:r>
              <a:rPr lang="tr-TR" sz="2800" dirty="0" smtClean="0"/>
              <a:t>Türkiye; </a:t>
            </a:r>
            <a:r>
              <a:rPr lang="tr-TR" sz="2800" dirty="0" err="1" smtClean="0"/>
              <a:t>TravelersBox</a:t>
            </a:r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1492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u="sng" dirty="0" err="1" smtClean="0"/>
              <a:t>Bitcoin’in</a:t>
            </a:r>
            <a:r>
              <a:rPr lang="tr-TR" sz="2800" u="sng" dirty="0" smtClean="0"/>
              <a:t> Avantajları:</a:t>
            </a:r>
          </a:p>
          <a:p>
            <a:r>
              <a:rPr lang="tr-TR" sz="2800" dirty="0" err="1" smtClean="0"/>
              <a:t>Bitcoin</a:t>
            </a:r>
            <a:r>
              <a:rPr lang="tr-TR" sz="2800" dirty="0" smtClean="0"/>
              <a:t> savunucularına göre; yeni para arzı yaratmak kurallara tabi; teorik olarak enflasyon barındırmamakta</a:t>
            </a:r>
          </a:p>
          <a:p>
            <a:r>
              <a:rPr lang="tr-TR" sz="2800" dirty="0" smtClean="0"/>
              <a:t>Herhangi  bir merkez bankası veya resmi kuruluşla ilişkisi olmadığı için hiçbir ülkenin ekonomisinden etkilenmemekte</a:t>
            </a:r>
          </a:p>
          <a:p>
            <a:r>
              <a:rPr lang="tr-TR" sz="2800" u="sng" dirty="0" err="1" smtClean="0"/>
              <a:t>Bitcoin’in</a:t>
            </a:r>
            <a:r>
              <a:rPr lang="tr-TR" sz="2800" u="sng" dirty="0" smtClean="0"/>
              <a:t> Dezavantajları:</a:t>
            </a:r>
          </a:p>
          <a:p>
            <a:r>
              <a:rPr lang="tr-TR" sz="2800" dirty="0" smtClean="0"/>
              <a:t>İçsel değeri sıfır</a:t>
            </a:r>
          </a:p>
          <a:p>
            <a:r>
              <a:rPr lang="tr-TR" sz="2800" dirty="0" smtClean="0"/>
              <a:t>Arkasında yasal bir kurum/kuruluş yok</a:t>
            </a:r>
          </a:p>
          <a:p>
            <a:r>
              <a:rPr lang="tr-TR" sz="2800" dirty="0" smtClean="0"/>
              <a:t>Toplam değeri ve kabul eden işyeri sayısı sınırlı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795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u="sng" dirty="0" err="1" smtClean="0"/>
              <a:t>Bitcoin’e</a:t>
            </a:r>
            <a:r>
              <a:rPr lang="tr-TR" sz="2800" u="sng" dirty="0" smtClean="0"/>
              <a:t> İlişkin Tartışmalar:</a:t>
            </a:r>
          </a:p>
          <a:p>
            <a:r>
              <a:rPr lang="tr-TR" sz="2800" dirty="0" smtClean="0"/>
              <a:t>Piyasa değeri yüksek</a:t>
            </a:r>
          </a:p>
          <a:p>
            <a:r>
              <a:rPr lang="tr-TR" sz="2800" dirty="0" smtClean="0"/>
              <a:t>Zaman zaman dalgalı</a:t>
            </a:r>
          </a:p>
          <a:p>
            <a:r>
              <a:rPr lang="tr-TR" sz="2800" dirty="0" smtClean="0"/>
              <a:t>Teknik zorluklar, mevzuat değişiklikleri, talepte ani bir düşüş, siyasi nedenlerle tamamen değersiz hale gelebilir.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301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İçerik:</a:t>
            </a:r>
          </a:p>
          <a:p>
            <a:r>
              <a:rPr lang="tr-TR" sz="2800" dirty="0" smtClean="0"/>
              <a:t>Para kavramı</a:t>
            </a:r>
          </a:p>
          <a:p>
            <a:r>
              <a:rPr lang="tr-TR" sz="2800" dirty="0" smtClean="0"/>
              <a:t>Paranın Fonksiyonları</a:t>
            </a:r>
          </a:p>
          <a:p>
            <a:r>
              <a:rPr lang="tr-TR" sz="2800" dirty="0" smtClean="0"/>
              <a:t>Paranın Özellikleri</a:t>
            </a:r>
          </a:p>
          <a:p>
            <a:r>
              <a:rPr lang="tr-TR" sz="2800" dirty="0" smtClean="0"/>
              <a:t>Para Benzerleri</a:t>
            </a:r>
          </a:p>
          <a:p>
            <a:r>
              <a:rPr lang="tr-TR" sz="2800" dirty="0" smtClean="0"/>
              <a:t>Paranın Tarihsel Gelişimi</a:t>
            </a:r>
          </a:p>
          <a:p>
            <a:r>
              <a:rPr lang="tr-TR" sz="2800" dirty="0" err="1" smtClean="0"/>
              <a:t>Bitcoin</a:t>
            </a:r>
            <a:endParaRPr lang="tr-TR" sz="280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77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3200" dirty="0" smtClean="0"/>
              <a:t>Para:</a:t>
            </a:r>
          </a:p>
          <a:p>
            <a:r>
              <a:rPr lang="tr-TR" sz="3200" dirty="0" smtClean="0"/>
              <a:t>«Mal ve hizmetlerin satın alınması için kullanılan araç para olarak tanımlanır.»</a:t>
            </a:r>
          </a:p>
          <a:p>
            <a:endParaRPr lang="tr-TR" sz="3200" dirty="0"/>
          </a:p>
          <a:p>
            <a:r>
              <a:rPr lang="tr-TR" sz="3200" dirty="0" smtClean="0"/>
              <a:t>Paranın Fonksiyonları: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Değişim aracı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Hesap birimi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Değer saklama aracı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401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tr-TR" sz="3200" dirty="0" smtClean="0"/>
              <a:t>Değişim aracı olma fonksiyonu:</a:t>
            </a:r>
          </a:p>
          <a:p>
            <a:r>
              <a:rPr lang="tr-TR" sz="3200" dirty="0" smtClean="0"/>
              <a:t>Mal ve hizmetlere ödeme yapmak için kullanılır.</a:t>
            </a:r>
          </a:p>
          <a:p>
            <a:r>
              <a:rPr lang="tr-TR" sz="3200" dirty="0" smtClean="0"/>
              <a:t>İşlem maliyeti azaltılarak ekonomide verimlilik artırılabilir.</a:t>
            </a:r>
          </a:p>
          <a:p>
            <a:r>
              <a:rPr lang="tr-TR" sz="3200" dirty="0" smtClean="0"/>
              <a:t>İşlem maliyeti         mal ve hizmetlerin değişimi için harcanan zaman </a:t>
            </a:r>
          </a:p>
          <a:p>
            <a:r>
              <a:rPr lang="tr-TR" sz="3200" dirty="0" smtClean="0"/>
              <a:t>İşlem maliyeti     uzmanlaşma ve işbölümü </a:t>
            </a:r>
            <a:endParaRPr lang="tr-TR" sz="3200" dirty="0"/>
          </a:p>
        </p:txBody>
      </p:sp>
      <p:sp>
        <p:nvSpPr>
          <p:cNvPr id="2" name="Right Arrow 1"/>
          <p:cNvSpPr/>
          <p:nvPr/>
        </p:nvSpPr>
        <p:spPr>
          <a:xfrm>
            <a:off x="3868615" y="3618570"/>
            <a:ext cx="323557" cy="211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own Arrow 2"/>
          <p:cNvSpPr/>
          <p:nvPr/>
        </p:nvSpPr>
        <p:spPr>
          <a:xfrm>
            <a:off x="3569674" y="4683138"/>
            <a:ext cx="186399" cy="3101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Up Arrow 3"/>
          <p:cNvSpPr/>
          <p:nvPr/>
        </p:nvSpPr>
        <p:spPr>
          <a:xfrm>
            <a:off x="9031456" y="4683138"/>
            <a:ext cx="196950" cy="3101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62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lnSpcReduction="10000"/>
          </a:bodyPr>
          <a:lstStyle/>
          <a:p>
            <a:r>
              <a:rPr lang="tr-TR" sz="3200" dirty="0" smtClean="0"/>
              <a:t>2. Hesap birimi olma fonksiyonu: </a:t>
            </a:r>
          </a:p>
          <a:p>
            <a:r>
              <a:rPr lang="tr-TR" sz="3200" dirty="0" smtClean="0"/>
              <a:t>Mal ve hizmetlerin değerini belirlemede kullanılır.</a:t>
            </a:r>
          </a:p>
          <a:p>
            <a:r>
              <a:rPr lang="tr-TR" sz="3200" dirty="0" smtClean="0"/>
              <a:t>Mal ve hizmetlerin </a:t>
            </a:r>
            <a:r>
              <a:rPr lang="tr-TR" sz="3200" u="sng" dirty="0" smtClean="0"/>
              <a:t>fiyatını</a:t>
            </a:r>
            <a:r>
              <a:rPr lang="tr-TR" sz="3200" dirty="0" smtClean="0"/>
              <a:t> belirler.  </a:t>
            </a:r>
          </a:p>
          <a:p>
            <a:r>
              <a:rPr lang="tr-TR" sz="3200" dirty="0" smtClean="0"/>
              <a:t>Mal ve hizmetlerin değeri </a:t>
            </a:r>
            <a:r>
              <a:rPr lang="tr-TR" sz="3200" u="sng" dirty="0" smtClean="0"/>
              <a:t>para ile ölçülür</a:t>
            </a:r>
            <a:r>
              <a:rPr lang="tr-TR" sz="3200" dirty="0" smtClean="0"/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N birim mal satılan takas ekonomisinde bilinmesi gereken fiyat sayısı: N.(N-1)/2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Mal ve hizmet sayısı    karşılaştırılacak fiyat sayısı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Para     mal ve hizmetlerin değeri fiyat ile belirtilir.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Fiyat sayısı    işlem maliyeti     alım-satım kolaylaşır.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200" dirty="0" smtClean="0"/>
          </a:p>
          <a:p>
            <a:endParaRPr lang="tr-TR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7876" y="4521948"/>
            <a:ext cx="249958" cy="335309"/>
          </a:xfrm>
          <a:prstGeom prst="rect">
            <a:avLst/>
          </a:prstGeom>
        </p:spPr>
      </p:pic>
      <p:sp>
        <p:nvSpPr>
          <p:cNvPr id="10" name="Up Arrow 9"/>
          <p:cNvSpPr/>
          <p:nvPr/>
        </p:nvSpPr>
        <p:spPr>
          <a:xfrm>
            <a:off x="10564834" y="4534506"/>
            <a:ext cx="196950" cy="3101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Right Arrow 12"/>
          <p:cNvSpPr/>
          <p:nvPr/>
        </p:nvSpPr>
        <p:spPr>
          <a:xfrm>
            <a:off x="2344615" y="5231665"/>
            <a:ext cx="323557" cy="211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Down Arrow 14"/>
          <p:cNvSpPr/>
          <p:nvPr/>
        </p:nvSpPr>
        <p:spPr>
          <a:xfrm>
            <a:off x="6485206" y="5753686"/>
            <a:ext cx="253219" cy="392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own Arrow 15"/>
          <p:cNvSpPr/>
          <p:nvPr/>
        </p:nvSpPr>
        <p:spPr>
          <a:xfrm>
            <a:off x="3374101" y="5753686"/>
            <a:ext cx="253219" cy="392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907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 </a:t>
            </a:r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3200" dirty="0" smtClean="0"/>
              <a:t>3. Değer saklama aracı olma fonksiyonu: </a:t>
            </a:r>
          </a:p>
          <a:p>
            <a:r>
              <a:rPr lang="tr-TR" sz="3200" dirty="0" smtClean="0"/>
              <a:t>Para satın alma gücünü zaman içinde saklama görevi yapar. </a:t>
            </a:r>
            <a:endParaRPr lang="tr-TR" sz="3200" dirty="0"/>
          </a:p>
          <a:p>
            <a:r>
              <a:rPr lang="tr-TR" sz="3200" dirty="0" smtClean="0"/>
              <a:t>Satın alma gücü gelirin sağlandığı zamandan harcama yapılacağı zamana kadar korur. </a:t>
            </a:r>
          </a:p>
          <a:p>
            <a:r>
              <a:rPr lang="tr-TR" sz="3200" u="sng" dirty="0" smtClean="0"/>
              <a:t>Değer saklama aracı fonksiyonu, değişim aracı fonksiyonu  ve </a:t>
            </a:r>
            <a:r>
              <a:rPr lang="tr-TR" sz="3200" u="sng" dirty="0" smtClean="0">
                <a:solidFill>
                  <a:srgbClr val="146194">
                    <a:lumMod val="75000"/>
                  </a:srgbClr>
                </a:solidFill>
              </a:rPr>
              <a:t>hesap </a:t>
            </a:r>
            <a:r>
              <a:rPr lang="tr-TR" sz="3200" u="sng" dirty="0">
                <a:solidFill>
                  <a:srgbClr val="146194">
                    <a:lumMod val="75000"/>
                  </a:srgbClr>
                </a:solidFill>
              </a:rPr>
              <a:t>birimi fonksiyonu </a:t>
            </a:r>
            <a:r>
              <a:rPr lang="tr-TR" sz="3200" u="sng" dirty="0" smtClean="0"/>
              <a:t>sonucu ortaya çıkmıştır. </a:t>
            </a:r>
          </a:p>
          <a:p>
            <a:r>
              <a:rPr lang="tr-TR" sz="3200" dirty="0"/>
              <a:t>	</a:t>
            </a:r>
            <a:r>
              <a:rPr lang="tr-TR" sz="3200" dirty="0" smtClean="0"/>
              <a:t>								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239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/>
              <a:t>Para, satın alma gücünü saklama fonksiyonunu yerine getirir. </a:t>
            </a:r>
            <a:endParaRPr lang="tr-TR" sz="3200" dirty="0"/>
          </a:p>
          <a:p>
            <a:r>
              <a:rPr lang="tr-TR" sz="3200" dirty="0"/>
              <a:t> </a:t>
            </a:r>
            <a:r>
              <a:rPr lang="tr-TR" sz="3200" dirty="0" smtClean="0"/>
              <a:t> Daha sonraki bir tarihte harcama olanağı sağlar.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/>
              <a:t>Para, tasarruf yapmak amacıyla kullanılır.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/>
              <a:t>Para, tasarrufların borç alarak alınıp verilmesini kolaylaştırır.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4531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Paraya İlişkin Kavramlar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3200" dirty="0" smtClean="0"/>
              <a:t>Tek değer saklama aracı para değildir.</a:t>
            </a:r>
          </a:p>
          <a:p>
            <a:r>
              <a:rPr lang="tr-TR" sz="3200" dirty="0" smtClean="0"/>
              <a:t>Tahvil </a:t>
            </a:r>
          </a:p>
          <a:p>
            <a:r>
              <a:rPr lang="tr-TR" sz="3200" dirty="0" smtClean="0"/>
              <a:t>Bono</a:t>
            </a:r>
          </a:p>
          <a:p>
            <a:r>
              <a:rPr lang="tr-TR" sz="3200" dirty="0" smtClean="0"/>
              <a:t>Arsa, ev, mücevherat </a:t>
            </a:r>
          </a:p>
          <a:p>
            <a:r>
              <a:rPr lang="tr-TR" sz="3200" dirty="0" smtClean="0"/>
              <a:t>Likidite kavramı önem kazanmaktadır.</a:t>
            </a:r>
          </a:p>
          <a:p>
            <a:r>
              <a:rPr lang="tr-TR" sz="3200" u="sng" dirty="0" smtClean="0"/>
              <a:t>Likidite: bir varlığın değişim aracına dönüştürülme hızı ve kolaylığı. </a:t>
            </a:r>
            <a:endParaRPr lang="tr-TR" sz="3200" u="sng" dirty="0"/>
          </a:p>
        </p:txBody>
      </p:sp>
    </p:spTree>
    <p:extLst>
      <p:ext uri="{BB962C8B-B14F-4D97-AF65-F5344CB8AC3E}">
        <p14:creationId xmlns:p14="http://schemas.microsoft.com/office/powerpoint/2010/main" val="428007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324</TotalTime>
  <Words>826</Words>
  <Application>Microsoft Office PowerPoint</Application>
  <PresentationFormat>Widescreen</PresentationFormat>
  <Paragraphs>168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Century Gothic</vt:lpstr>
      <vt:lpstr>Wingdings 3</vt:lpstr>
      <vt:lpstr>Dilim</vt:lpstr>
      <vt:lpstr>Banka ve Mali Kuruluşlar: paraya ilişkin kavramlar  </vt:lpstr>
      <vt:lpstr>Paraya İlişkin Kavramlar   </vt:lpstr>
      <vt:lpstr> Paraya İlişkin Kavramlar </vt:lpstr>
      <vt:lpstr>Paraya İlişkin Kavramlar </vt:lpstr>
      <vt:lpstr>Paraya İlişkin Kavramlar </vt:lpstr>
      <vt:lpstr>Paraya İlişkin Kavramlar </vt:lpstr>
      <vt:lpstr>  Paraya İlişkin Kavramlar </vt:lpstr>
      <vt:lpstr>Paraya İlişkin Kavramlar </vt:lpstr>
      <vt:lpstr>Paraya İlişkin Kavramlar </vt:lpstr>
      <vt:lpstr>Paraya İlişkin Kavramlar </vt:lpstr>
      <vt:lpstr>Paraya İlişkin Kavramlar </vt:lpstr>
      <vt:lpstr>Paraya İlişkin Kavramlar </vt:lpstr>
      <vt:lpstr>Paraya İlişkin Kavramlar </vt:lpstr>
      <vt:lpstr>Paraya İlişkin Kavramlar </vt:lpstr>
      <vt:lpstr>Paraya İlişkin Kavramlar </vt:lpstr>
      <vt:lpstr>Paraya İlişkin Kavramlar </vt:lpstr>
      <vt:lpstr>Paraya İlişkin Kavramlar </vt:lpstr>
      <vt:lpstr>Paraya İlişkin Kavramlar </vt:lpstr>
      <vt:lpstr>Paraya İlişkin Kavramlar </vt:lpstr>
      <vt:lpstr>Paraya İlişkin Kavramlar </vt:lpstr>
      <vt:lpstr>Paraya İlişkin Kavramlar </vt:lpstr>
      <vt:lpstr>Paraya İlişkin Kavramlar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  </dc:title>
  <dc:creator>ÖZLEM GENÇ</dc:creator>
  <cp:lastModifiedBy>özlem genç</cp:lastModifiedBy>
  <cp:revision>28</cp:revision>
  <dcterms:created xsi:type="dcterms:W3CDTF">2018-01-25T11:32:33Z</dcterms:created>
  <dcterms:modified xsi:type="dcterms:W3CDTF">2018-02-05T13:03:31Z</dcterms:modified>
</cp:coreProperties>
</file>