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10.02.2020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sz="3200" dirty="0" smtClean="0"/>
              <a:t/>
            </a:r>
            <a:br>
              <a:rPr lang="tr-TR" sz="3200" dirty="0" smtClean="0"/>
            </a:br>
            <a:r>
              <a:rPr lang="tr-TR" dirty="0" smtClean="0"/>
              <a:t>PIC16F877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NBP246 MİKRODENETLEYİCİLER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GENEL ÖZELLİKLER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Peripheral</a:t>
            </a:r>
            <a:r>
              <a:rPr lang="tr-TR" dirty="0" smtClean="0"/>
              <a:t> </a:t>
            </a:r>
            <a:r>
              <a:rPr lang="tr-TR" dirty="0" err="1" smtClean="0"/>
              <a:t>Interface</a:t>
            </a:r>
            <a:r>
              <a:rPr lang="tr-TR" dirty="0" smtClean="0"/>
              <a:t> Controller (PIC)</a:t>
            </a:r>
          </a:p>
          <a:p>
            <a:r>
              <a:rPr lang="tr-TR" dirty="0" smtClean="0"/>
              <a:t>PIC ürünlerinde komut kelime boyu ile veri yolu farklı uzunlukta olabilir.</a:t>
            </a:r>
          </a:p>
          <a:p>
            <a:r>
              <a:rPr lang="tr-TR" dirty="0" smtClean="0"/>
              <a:t>PIC </a:t>
            </a:r>
            <a:r>
              <a:rPr lang="tr-TR" dirty="0" err="1" smtClean="0"/>
              <a:t>mikrodenetleyiciler</a:t>
            </a:r>
            <a:r>
              <a:rPr lang="tr-TR" dirty="0" smtClean="0"/>
              <a:t> denetleyicinin veri </a:t>
            </a:r>
            <a:r>
              <a:rPr lang="tr-TR" dirty="0" err="1" smtClean="0"/>
              <a:t>yolubit</a:t>
            </a:r>
            <a:r>
              <a:rPr lang="tr-TR" dirty="0" smtClean="0"/>
              <a:t> sayısı ve kelime boyuna göre farklı aile isimlerine ayrılmıştır.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295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Mikrodenetleyiciler</a:t>
            </a:r>
            <a:r>
              <a:rPr lang="tr-TR" dirty="0" smtClean="0"/>
              <a:t> (örnek aileler)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0862692"/>
              </p:ext>
            </p:extLst>
          </p:nvPr>
        </p:nvGraphicFramePr>
        <p:xfrm>
          <a:off x="1096963" y="1846263"/>
          <a:ext cx="10234183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5836">
                  <a:extLst>
                    <a:ext uri="{9D8B030D-6E8A-4147-A177-3AD203B41FA5}">
                      <a16:colId xmlns:a16="http://schemas.microsoft.com/office/drawing/2014/main" val="667242483"/>
                    </a:ext>
                  </a:extLst>
                </a:gridCol>
                <a:gridCol w="1445836">
                  <a:extLst>
                    <a:ext uri="{9D8B030D-6E8A-4147-A177-3AD203B41FA5}">
                      <a16:colId xmlns:a16="http://schemas.microsoft.com/office/drawing/2014/main" val="1001273244"/>
                    </a:ext>
                  </a:extLst>
                </a:gridCol>
                <a:gridCol w="1445836">
                  <a:extLst>
                    <a:ext uri="{9D8B030D-6E8A-4147-A177-3AD203B41FA5}">
                      <a16:colId xmlns:a16="http://schemas.microsoft.com/office/drawing/2014/main" val="3816645936"/>
                    </a:ext>
                  </a:extLst>
                </a:gridCol>
                <a:gridCol w="1445836">
                  <a:extLst>
                    <a:ext uri="{9D8B030D-6E8A-4147-A177-3AD203B41FA5}">
                      <a16:colId xmlns:a16="http://schemas.microsoft.com/office/drawing/2014/main" val="217713997"/>
                    </a:ext>
                  </a:extLst>
                </a:gridCol>
                <a:gridCol w="1445836">
                  <a:extLst>
                    <a:ext uri="{9D8B030D-6E8A-4147-A177-3AD203B41FA5}">
                      <a16:colId xmlns:a16="http://schemas.microsoft.com/office/drawing/2014/main" val="4189411576"/>
                    </a:ext>
                  </a:extLst>
                </a:gridCol>
                <a:gridCol w="1445836">
                  <a:extLst>
                    <a:ext uri="{9D8B030D-6E8A-4147-A177-3AD203B41FA5}">
                      <a16:colId xmlns:a16="http://schemas.microsoft.com/office/drawing/2014/main" val="1508334409"/>
                    </a:ext>
                  </a:extLst>
                </a:gridCol>
                <a:gridCol w="1559167">
                  <a:extLst>
                    <a:ext uri="{9D8B030D-6E8A-4147-A177-3AD203B41FA5}">
                      <a16:colId xmlns:a16="http://schemas.microsoft.com/office/drawing/2014/main" val="1223078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/>
                        <a:t>Aile</a:t>
                      </a:r>
                      <a:endParaRPr lang="tr-T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err="1" smtClean="0"/>
                        <a:t>Max</a:t>
                      </a:r>
                      <a:r>
                        <a:rPr lang="tr-TR" b="0" dirty="0" smtClean="0"/>
                        <a:t> Hız</a:t>
                      </a:r>
                      <a:endParaRPr lang="tr-T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/>
                        <a:t>Program Hafızası</a:t>
                      </a:r>
                      <a:endParaRPr lang="tr-T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/>
                        <a:t>Ram (</a:t>
                      </a:r>
                      <a:r>
                        <a:rPr lang="tr-TR" b="0" dirty="0" err="1" smtClean="0"/>
                        <a:t>byte</a:t>
                      </a:r>
                      <a:r>
                        <a:rPr lang="tr-TR" b="0" dirty="0" smtClean="0"/>
                        <a:t>)</a:t>
                      </a:r>
                      <a:endParaRPr lang="tr-T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err="1" smtClean="0"/>
                        <a:t>Pin</a:t>
                      </a:r>
                      <a:r>
                        <a:rPr lang="tr-TR" b="0" dirty="0" smtClean="0"/>
                        <a:t> sayısı</a:t>
                      </a:r>
                      <a:endParaRPr lang="tr-T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/>
                        <a:t>Analog Giriş Sayısı</a:t>
                      </a:r>
                      <a:endParaRPr lang="tr-T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0" dirty="0" smtClean="0"/>
                        <a:t>Zamanlayıcı</a:t>
                      </a:r>
                      <a:endParaRPr lang="tr-TR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208157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pPr algn="l"/>
                      <a:r>
                        <a:rPr lang="tr-TR" b="1" dirty="0" smtClean="0">
                          <a:solidFill>
                            <a:srgbClr val="FF0000"/>
                          </a:solidFill>
                        </a:rPr>
                        <a:t>8-Bit</a:t>
                      </a:r>
                      <a:r>
                        <a:rPr lang="tr-TR" b="1" baseline="0" dirty="0" smtClean="0">
                          <a:solidFill>
                            <a:srgbClr val="FF0000"/>
                          </a:solidFill>
                        </a:rPr>
                        <a:t> Temel </a:t>
                      </a:r>
                      <a:r>
                        <a:rPr lang="tr-TR" b="1" baseline="0" dirty="0" err="1" smtClean="0">
                          <a:solidFill>
                            <a:srgbClr val="FF0000"/>
                          </a:solidFill>
                        </a:rPr>
                        <a:t>Mikrodenetleyici</a:t>
                      </a:r>
                      <a:r>
                        <a:rPr lang="tr-TR" b="1" baseline="0" dirty="0" smtClean="0">
                          <a:solidFill>
                            <a:srgbClr val="FF0000"/>
                          </a:solidFill>
                        </a:rPr>
                        <a:t> Ailesi (12 bit komut kelime boyutu)</a:t>
                      </a:r>
                      <a:endParaRPr lang="tr-T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969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PIC10FXXX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4-8 </a:t>
                      </a:r>
                      <a:r>
                        <a:rPr lang="tr-TR" dirty="0" err="1" smtClean="0"/>
                        <a:t>Mhz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0.375-0.75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16-24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6-8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0-2 (8 bit)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1x8 bit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56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PIC12FXXX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4-8 </a:t>
                      </a:r>
                      <a:r>
                        <a:rPr lang="tr-TR" dirty="0" err="1" smtClean="0"/>
                        <a:t>Mhz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0.75-1.5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25-38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0-3 (8 bit)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1x8 bit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58588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solidFill>
                            <a:srgbClr val="FF0000"/>
                          </a:solidFill>
                        </a:rPr>
                        <a:t>8-Bit</a:t>
                      </a:r>
                      <a:r>
                        <a:rPr lang="tr-TR" b="1" baseline="0" dirty="0" smtClean="0">
                          <a:solidFill>
                            <a:srgbClr val="FF0000"/>
                          </a:solidFill>
                        </a:rPr>
                        <a:t> Orta Düzey </a:t>
                      </a:r>
                      <a:r>
                        <a:rPr lang="tr-TR" b="1" baseline="0" dirty="0" err="1" smtClean="0">
                          <a:solidFill>
                            <a:srgbClr val="FF0000"/>
                          </a:solidFill>
                        </a:rPr>
                        <a:t>Mikrodenetleyici</a:t>
                      </a:r>
                      <a:r>
                        <a:rPr lang="tr-TR" b="1" baseline="0" dirty="0" smtClean="0">
                          <a:solidFill>
                            <a:srgbClr val="FF0000"/>
                          </a:solidFill>
                        </a:rPr>
                        <a:t> Ailesi (14 bit komut kelime boyutu)</a:t>
                      </a:r>
                      <a:endParaRPr lang="tr-TR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3872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PIC12FXXX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 </a:t>
                      </a:r>
                      <a:r>
                        <a:rPr lang="tr-TR" dirty="0" err="1" smtClean="0"/>
                        <a:t>Mhz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1.75-3.5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64-128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0-4 (10 bit)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1x16 bit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6227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PIC12HVXXX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 </a:t>
                      </a:r>
                      <a:r>
                        <a:rPr lang="tr-TR" dirty="0" err="1" smtClean="0"/>
                        <a:t>Mhz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1.75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0-4 (10 bit)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1x16 bit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2261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PIC16FXXX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20 </a:t>
                      </a:r>
                      <a:r>
                        <a:rPr lang="tr-TR" dirty="0" err="1" smtClean="0"/>
                        <a:t>Mhz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1.75-14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64-368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14-64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0-13(8-10 bit)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1x16 bit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488458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>
                          <a:solidFill>
                            <a:srgbClr val="FF0000"/>
                          </a:solidFill>
                        </a:rPr>
                        <a:t>16-Bit</a:t>
                      </a:r>
                      <a:r>
                        <a:rPr lang="tr-TR" b="1" baseline="0" dirty="0" smtClean="0">
                          <a:solidFill>
                            <a:srgbClr val="FF0000"/>
                          </a:solidFill>
                        </a:rPr>
                        <a:t> Genel Amaçlı </a:t>
                      </a:r>
                      <a:r>
                        <a:rPr lang="tr-TR" b="1" baseline="0" dirty="0" err="1" smtClean="0">
                          <a:solidFill>
                            <a:srgbClr val="FF0000"/>
                          </a:solidFill>
                        </a:rPr>
                        <a:t>Mikrodenetleyici</a:t>
                      </a:r>
                      <a:r>
                        <a:rPr lang="tr-TR" b="1" baseline="0" dirty="0" smtClean="0">
                          <a:solidFill>
                            <a:srgbClr val="FF0000"/>
                          </a:solidFill>
                        </a:rPr>
                        <a:t> Ailesi (24 bit komut kelime boyutu)</a:t>
                      </a:r>
                      <a:endParaRPr lang="tr-TR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1300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PIC24FXXX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32 </a:t>
                      </a:r>
                      <a:r>
                        <a:rPr lang="tr-TR" dirty="0" err="1" smtClean="0"/>
                        <a:t>Mhz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16-128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4K-8K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28-100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13-16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5x16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860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PIC24HXXX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80 </a:t>
                      </a:r>
                      <a:r>
                        <a:rPr lang="tr-TR" dirty="0" err="1" smtClean="0"/>
                        <a:t>Mhz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12-256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1K-16K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18-100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6-32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5x16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27235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262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16F877 </a:t>
            </a:r>
            <a:r>
              <a:rPr lang="tr-TR" dirty="0" err="1" smtClean="0"/>
              <a:t>Mikrodenetleyicisi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Mikrodenetleyicisi</a:t>
            </a:r>
            <a:r>
              <a:rPr lang="tr-TR" dirty="0" smtClean="0"/>
              <a:t> ailesinin güçlü bir ürünüdür.</a:t>
            </a:r>
          </a:p>
          <a:p>
            <a:r>
              <a:rPr lang="tr-TR" dirty="0" smtClean="0"/>
              <a:t>Birçok uygulama için yeterli donanıma sahiptir.</a:t>
            </a: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1686" y="2587197"/>
            <a:ext cx="3157544" cy="3208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08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16F877 </a:t>
            </a:r>
            <a:r>
              <a:rPr lang="tr-TR" dirty="0" err="1"/>
              <a:t>Mikrodenetleyicisi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50" y="1827727"/>
            <a:ext cx="3896550" cy="4022725"/>
          </a:xfrm>
        </p:spPr>
      </p:pic>
    </p:spTree>
    <p:extLst>
      <p:ext uri="{BB962C8B-B14F-4D97-AF65-F5344CB8AC3E}">
        <p14:creationId xmlns:p14="http://schemas.microsoft.com/office/powerpoint/2010/main" val="3208067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Özellikler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2735012"/>
              </p:ext>
            </p:extLst>
          </p:nvPr>
        </p:nvGraphicFramePr>
        <p:xfrm>
          <a:off x="1152568" y="1951295"/>
          <a:ext cx="670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70290126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863896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Özellikler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PIC16F877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934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Uygulama Frekansı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DC-20 </a:t>
                      </a:r>
                      <a:r>
                        <a:rPr lang="tr-TR" dirty="0" err="1" smtClean="0"/>
                        <a:t>Mhz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609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Resetler</a:t>
                      </a:r>
                      <a:r>
                        <a:rPr lang="tr-TR" dirty="0" smtClean="0"/>
                        <a:t> ve Gecikme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POR-BOR (PWRT-OST)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630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Flash Program Hafızası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8K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93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Bilgi Hafızası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368 </a:t>
                      </a:r>
                      <a:r>
                        <a:rPr lang="tr-TR" dirty="0" err="1" smtClean="0"/>
                        <a:t>byte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913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EEPROM Hafızası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256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208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Kesme Sayısı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258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Giriş Çıkış Sayıları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Port A,B,C,D,E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946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622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Özellikler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1614676"/>
              </p:ext>
            </p:extLst>
          </p:nvPr>
        </p:nvGraphicFramePr>
        <p:xfrm>
          <a:off x="1158746" y="1957473"/>
          <a:ext cx="670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3702901262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863896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Özellikler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PIC16F877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9340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Zamanlayıcı Sayıları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6092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Yakala/Karşılaştır/PWM Modülü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630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Seri İletişimler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MSSP,USART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493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Paralel İletişimler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PSP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8913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10 bit Analog dijital çevirici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 Kanal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2082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Komut Sayıları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35 Komut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2585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447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</a:t>
            </a:r>
            <a:r>
              <a:rPr lang="tr-TR" dirty="0"/>
              <a:t>1</a:t>
            </a:r>
            <a:r>
              <a:rPr lang="tr-TR" dirty="0" smtClean="0"/>
              <a:t>] </a:t>
            </a:r>
            <a:r>
              <a:rPr lang="tr-TR" dirty="0" smtClean="0"/>
              <a:t>Serdar Çiçek, CCS C ile PIC Programlama, </a:t>
            </a:r>
            <a:r>
              <a:rPr lang="tr-TR" dirty="0"/>
              <a:t>A</a:t>
            </a:r>
            <a:r>
              <a:rPr lang="tr-TR" dirty="0" smtClean="0"/>
              <a:t>ltaş yayıncılık, 2009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1011</TotalTime>
  <Words>272</Words>
  <Application>Microsoft Office PowerPoint</Application>
  <PresentationFormat>Geniş ekran</PresentationFormat>
  <Paragraphs>105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temaacik</vt:lpstr>
      <vt:lpstr> PIC16F877</vt:lpstr>
      <vt:lpstr>GENEL ÖZELLİKLER</vt:lpstr>
      <vt:lpstr>Mikrodenetleyiciler (örnek aileler)</vt:lpstr>
      <vt:lpstr>16F877 Mikrodenetleyicisi</vt:lpstr>
      <vt:lpstr>16F877 Mikrodenetleyicisi</vt:lpstr>
      <vt:lpstr>Özellikler</vt:lpstr>
      <vt:lpstr>Özellikler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33</cp:revision>
  <dcterms:created xsi:type="dcterms:W3CDTF">2017-11-13T19:25:20Z</dcterms:created>
  <dcterms:modified xsi:type="dcterms:W3CDTF">2020-02-10T14:08:44Z</dcterms:modified>
</cp:coreProperties>
</file>