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1A6E0-B579-4533-96D9-4D5FF09F7ACF}" type="datetimeFigureOut">
              <a:rPr lang="tr-TR" smtClean="0"/>
              <a:pPr/>
              <a:t>9.11.2018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31E4A-F2F7-47BF-9F2A-ED4AFC91D1A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9731E4A-F2F7-47BF-9F2A-ED4AFC91D1A1}" type="slidenum">
              <a:rPr lang="tr-TR" smtClean="0"/>
              <a:pPr/>
              <a:t>13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9731E4A-F2F7-47BF-9F2A-ED4AFC91D1A1}" type="slidenum">
              <a:rPr lang="tr-TR" smtClean="0"/>
              <a:pPr/>
              <a:t>26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9731E4A-F2F7-47BF-9F2A-ED4AFC91D1A1}" type="slidenum">
              <a:rPr lang="tr-TR" smtClean="0"/>
              <a:pPr/>
              <a:t>34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16" name="15 Slayt Numarası Yer Tutucusu"/>
          <p:cNvSpPr>
            <a:spLocks noGrp="1"/>
          </p:cNvSpPr>
          <p:nvPr>
            <p:ph type="sldNum" sz="quarter" idx="11"/>
          </p:nvPr>
        </p:nvSpPr>
        <p:spPr/>
        <p:txBody>
          <a:bodyPr/>
          <a:lstStyle/>
          <a:p>
            <a:fld id="{FC3AF365-7F71-467D-9FD4-09F084A96BC0}"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C3AF365-7F71-467D-9FD4-09F084A96BC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C3AF365-7F71-467D-9FD4-09F084A96BC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32375BB2-A50F-443A-B8DC-856BA002CF06}" type="datetimeFigureOut">
              <a:rPr lang="tr-TR" smtClean="0"/>
              <a:pPr/>
              <a:t>9.11.2018</a:t>
            </a:fld>
            <a:endParaRPr lang="tr-TR"/>
          </a:p>
        </p:txBody>
      </p:sp>
      <p:sp>
        <p:nvSpPr>
          <p:cNvPr id="15" name="14 Slayt Numarası Yer Tutucusu"/>
          <p:cNvSpPr>
            <a:spLocks noGrp="1"/>
          </p:cNvSpPr>
          <p:nvPr>
            <p:ph type="sldNum" sz="quarter" idx="15"/>
          </p:nvPr>
        </p:nvSpPr>
        <p:spPr/>
        <p:txBody>
          <a:bodyPr/>
          <a:lstStyle>
            <a:lvl1pPr algn="ctr">
              <a:defRPr/>
            </a:lvl1pPr>
          </a:lstStyle>
          <a:p>
            <a:fld id="{FC3AF365-7F71-467D-9FD4-09F084A96BC0}"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C3AF365-7F71-467D-9FD4-09F084A96BC0}"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C3AF365-7F71-467D-9FD4-09F084A96BC0}"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FC3AF365-7F71-467D-9FD4-09F084A96BC0}"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C3AF365-7F71-467D-9FD4-09F084A96BC0}"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C3AF365-7F71-467D-9FD4-09F084A96BC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32375BB2-A50F-443A-B8DC-856BA002CF06}" type="datetimeFigureOut">
              <a:rPr lang="tr-TR" smtClean="0"/>
              <a:pPr/>
              <a:t>9.11.2018</a:t>
            </a:fld>
            <a:endParaRPr lang="tr-TR"/>
          </a:p>
        </p:txBody>
      </p:sp>
      <p:sp>
        <p:nvSpPr>
          <p:cNvPr id="9" name="8 Slayt Numarası Yer Tutucusu"/>
          <p:cNvSpPr>
            <a:spLocks noGrp="1"/>
          </p:cNvSpPr>
          <p:nvPr>
            <p:ph type="sldNum" sz="quarter" idx="15"/>
          </p:nvPr>
        </p:nvSpPr>
        <p:spPr/>
        <p:txBody>
          <a:bodyPr/>
          <a:lstStyle/>
          <a:p>
            <a:fld id="{FC3AF365-7F71-467D-9FD4-09F084A96BC0}"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32375BB2-A50F-443A-B8DC-856BA002CF06}" type="datetimeFigureOut">
              <a:rPr lang="tr-TR" smtClean="0"/>
              <a:pPr/>
              <a:t>9.11.2018</a:t>
            </a:fld>
            <a:endParaRPr lang="tr-TR"/>
          </a:p>
        </p:txBody>
      </p:sp>
      <p:sp>
        <p:nvSpPr>
          <p:cNvPr id="9" name="8 Slayt Numarası Yer Tutucusu"/>
          <p:cNvSpPr>
            <a:spLocks noGrp="1"/>
          </p:cNvSpPr>
          <p:nvPr>
            <p:ph type="sldNum" sz="quarter" idx="11"/>
          </p:nvPr>
        </p:nvSpPr>
        <p:spPr/>
        <p:txBody>
          <a:bodyPr/>
          <a:lstStyle/>
          <a:p>
            <a:fld id="{FC3AF365-7F71-467D-9FD4-09F084A96BC0}"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2375BB2-A50F-443A-B8DC-856BA002CF06}" type="datetimeFigureOut">
              <a:rPr lang="tr-TR" smtClean="0"/>
              <a:pPr/>
              <a:t>9.11.2018</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C3AF365-7F71-467D-9FD4-09F084A96BC0}"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r>
              <a:rPr lang="tr-TR" dirty="0" smtClean="0"/>
              <a:t>YAŞAMI SİMGELEYEN MOTİFLER</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3074" name="Picture 2" descr="C:\Users\Kullanıcı123\Desktop\desen taslagı1\el,parmakve tarak035.jpg"/>
          <p:cNvPicPr>
            <a:picLocks noGrp="1" noChangeAspect="1" noChangeArrowheads="1"/>
          </p:cNvPicPr>
          <p:nvPr>
            <p:ph idx="1"/>
          </p:nvPr>
        </p:nvPicPr>
        <p:blipFill>
          <a:blip r:embed="rId2" cstate="print"/>
          <a:srcRect/>
          <a:stretch>
            <a:fillRect/>
          </a:stretch>
        </p:blipFill>
        <p:spPr bwMode="auto">
          <a:xfrm>
            <a:off x="1142976" y="2285992"/>
            <a:ext cx="2730583" cy="2524124"/>
          </a:xfrm>
          <a:prstGeom prst="rect">
            <a:avLst/>
          </a:prstGeom>
          <a:noFill/>
        </p:spPr>
      </p:pic>
      <p:pic>
        <p:nvPicPr>
          <p:cNvPr id="3075" name="Picture 3" descr="C:\Users\Kullanıcı123\Desktop\desen taslagı1\el,parmakve tarak073.jpg"/>
          <p:cNvPicPr>
            <a:picLocks noChangeAspect="1" noChangeArrowheads="1"/>
          </p:cNvPicPr>
          <p:nvPr/>
        </p:nvPicPr>
        <p:blipFill>
          <a:blip r:embed="rId3" cstate="print"/>
          <a:srcRect/>
          <a:stretch>
            <a:fillRect/>
          </a:stretch>
        </p:blipFill>
        <p:spPr bwMode="auto">
          <a:xfrm>
            <a:off x="4929190" y="2571744"/>
            <a:ext cx="3199311" cy="195421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Anadolu halk Biliminde “Pençe-i Ali Aba”, “Fatma Ana Eli”, veya “Meryem’in Eli” tanımları vardır. Fatma Ana Hz. Muhammed’in ilk karısı Hatice’den olma 4 kızından en küçüğüdür. Haz. Ali’nin eş,i Hasan ve Hüseyin’in anneleridir. Bir Gün Haz. Muhammed abasını çıkarmış, yarısını kendi üzerine kalan kısmını da Hz. Ali, eşi Fatma ve oğulları Hasan ve Hüseyin’e örtmüştür. Buna göre parmakların her biri birini ifade etmektedir.  Bu nedenle elin ve 5 sayısının uğuru Anadolu uygarlıklarında günümüze anlamını yitirmeden gelen inançlardan biri olmuştur.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098" name="Picture 2" descr="C:\Users\Kullanıcı123\Desktop\desen taslagı1\el,parmakve tarak108.jpg"/>
          <p:cNvPicPr>
            <a:picLocks noGrp="1" noChangeAspect="1" noChangeArrowheads="1"/>
          </p:cNvPicPr>
          <p:nvPr>
            <p:ph idx="1"/>
          </p:nvPr>
        </p:nvPicPr>
        <p:blipFill>
          <a:blip r:embed="rId2" cstate="print"/>
          <a:srcRect/>
          <a:stretch>
            <a:fillRect/>
          </a:stretch>
        </p:blipFill>
        <p:spPr bwMode="auto">
          <a:xfrm>
            <a:off x="1701553" y="1524000"/>
            <a:ext cx="5740893"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Beş sayısı ile birlikte üç, yedi ve on iki </a:t>
            </a:r>
            <a:r>
              <a:rPr lang="tr-TR" dirty="0" err="1" smtClean="0"/>
              <a:t>sayılarıda</a:t>
            </a:r>
            <a:r>
              <a:rPr lang="tr-TR" dirty="0" smtClean="0"/>
              <a:t> kabul edilir. Fatma Ana Eli, Anadolu da bereket ve bolluk anlamına gelir.</a:t>
            </a:r>
          </a:p>
          <a:p>
            <a:endParaRPr lang="tr-TR" dirty="0" smtClean="0"/>
          </a:p>
          <a:p>
            <a:r>
              <a:rPr lang="tr-TR" dirty="0" smtClean="0"/>
              <a:t>Ebelerin Fatma Ana Eli  otunu kullanması gibi nedenlerle de doğurganlığı da ifade eder.</a:t>
            </a:r>
          </a:p>
          <a:p>
            <a:endParaRPr lang="tr-TR" dirty="0" smtClean="0"/>
          </a:p>
          <a:p>
            <a:r>
              <a:rPr lang="tr-TR" dirty="0" smtClean="0"/>
              <a:t>Beş rakamının nazara karşı koruduğu düşünülür.</a:t>
            </a:r>
          </a:p>
          <a:p>
            <a:r>
              <a:rPr lang="tr-TR" dirty="0" smtClean="0"/>
              <a:t>Selçuklularda çift başlı kartal, el ve balık motifleri mutluluk ve gücün sembolüdür.</a:t>
            </a:r>
          </a:p>
          <a:p>
            <a:endParaRPr lang="tr-TR" dirty="0" smtClean="0"/>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t>Nazar, Arapça bir kelime olup; “N-Z-R” kökünden gelen bir mastardır. Yine Türkçede beğenilen bir şeye kıskançlıkla bakmak ve zarar verecek şekilde onu etkilemek manasında “nazar etmek (göz değmesi)”, Arapçada “</a:t>
            </a:r>
            <a:r>
              <a:rPr lang="tr-TR" dirty="0" err="1" smtClean="0"/>
              <a:t>nazra</a:t>
            </a:r>
            <a:r>
              <a:rPr lang="tr-TR" dirty="0" smtClean="0"/>
              <a:t> (</a:t>
            </a:r>
            <a:r>
              <a:rPr lang="tr-TR" dirty="0" err="1" smtClean="0"/>
              <a:t>isabetü’layn</a:t>
            </a:r>
            <a:r>
              <a:rPr lang="tr-TR" dirty="0" smtClean="0"/>
              <a:t>)”, Fransızlarda ‘</a:t>
            </a:r>
            <a:r>
              <a:rPr lang="tr-TR" dirty="0" err="1" smtClean="0"/>
              <a:t>Mauvais</a:t>
            </a:r>
            <a:r>
              <a:rPr lang="tr-TR" dirty="0" smtClean="0"/>
              <a:t> </a:t>
            </a:r>
            <a:r>
              <a:rPr lang="tr-TR" dirty="0" err="1" smtClean="0"/>
              <a:t>oeil</a:t>
            </a:r>
            <a:r>
              <a:rPr lang="tr-TR" dirty="0" smtClean="0"/>
              <a:t>’, Amerikalılarda ve İngilizlerde ‘</a:t>
            </a:r>
            <a:r>
              <a:rPr lang="tr-TR" dirty="0" err="1" smtClean="0"/>
              <a:t>Evil</a:t>
            </a:r>
            <a:r>
              <a:rPr lang="tr-TR" dirty="0" smtClean="0"/>
              <a:t> </a:t>
            </a:r>
            <a:r>
              <a:rPr lang="tr-TR" dirty="0" err="1" smtClean="0"/>
              <a:t>eye</a:t>
            </a:r>
            <a:r>
              <a:rPr lang="tr-TR" dirty="0" smtClean="0"/>
              <a:t>’, Yunanlılarda ‘</a:t>
            </a:r>
            <a:r>
              <a:rPr lang="tr-TR" dirty="0" err="1" smtClean="0"/>
              <a:t>Matisma</a:t>
            </a:r>
            <a:r>
              <a:rPr lang="tr-TR" dirty="0" smtClean="0"/>
              <a:t>’, İranlılarda ‘</a:t>
            </a:r>
            <a:r>
              <a:rPr lang="tr-TR" dirty="0" err="1" smtClean="0"/>
              <a:t>bed</a:t>
            </a:r>
            <a:r>
              <a:rPr lang="tr-TR" dirty="0" smtClean="0"/>
              <a:t> </a:t>
            </a:r>
            <a:r>
              <a:rPr lang="tr-TR" dirty="0" err="1" smtClean="0"/>
              <a:t>nezer</a:t>
            </a:r>
            <a:r>
              <a:rPr lang="tr-TR" dirty="0" smtClean="0"/>
              <a:t>’, Almanlarda ‘Böser </a:t>
            </a:r>
            <a:r>
              <a:rPr lang="tr-TR" dirty="0" err="1" smtClean="0"/>
              <a:t>blick</a:t>
            </a:r>
            <a:r>
              <a:rPr lang="tr-TR" dirty="0" smtClean="0"/>
              <a:t>’ ve Hintlilerde de ‘</a:t>
            </a:r>
            <a:r>
              <a:rPr lang="tr-TR" dirty="0" err="1" smtClean="0"/>
              <a:t>Sihi</a:t>
            </a:r>
            <a:r>
              <a:rPr lang="tr-TR" dirty="0" smtClean="0"/>
              <a:t>’ şeklinde kullanılmaktadır (</a:t>
            </a:r>
            <a:r>
              <a:rPr lang="tr-TR" dirty="0" err="1" smtClean="0"/>
              <a:t>Hançerlioğlu</a:t>
            </a:r>
            <a:r>
              <a:rPr lang="tr-TR" dirty="0" smtClean="0"/>
              <a:t>, 1984:410). “Bakmak, görmek, gözün algılaması, göz ile mülahaza etmek, bakış atmak, bakışlarını çevirmek, yan bakış, iltifat, itibar, niyet, beklemek, düşünmek, tasarlamak, aklından geçirmek, dikkatini vermek…” gibi anlamlara gelmektedir (Kuzey, 2007:4). Türkçeye geçerken mana değişikliğine uğramış ve “</a:t>
            </a:r>
            <a:r>
              <a:rPr lang="tr-TR" dirty="0" err="1" smtClean="0"/>
              <a:t>ayn</a:t>
            </a:r>
            <a:r>
              <a:rPr lang="tr-TR" dirty="0" smtClean="0"/>
              <a:t>=göz” kelimesi karşılığında kullanılmaya başlanmıştır. </a:t>
            </a:r>
            <a:endParaRPr lang="tr-TR" dirty="0"/>
          </a:p>
        </p:txBody>
      </p:sp>
      <p:sp>
        <p:nvSpPr>
          <p:cNvPr id="3" name="2 Başlık"/>
          <p:cNvSpPr>
            <a:spLocks noGrp="1"/>
          </p:cNvSpPr>
          <p:nvPr>
            <p:ph type="title"/>
          </p:nvPr>
        </p:nvSpPr>
        <p:spPr/>
        <p:txBody>
          <a:bodyPr>
            <a:normAutofit fontScale="90000"/>
          </a:bodyPr>
          <a:lstStyle/>
          <a:p>
            <a:r>
              <a:rPr lang="tr-TR" dirty="0" smtClean="0"/>
              <a:t>Muska ve Nazarlık (</a:t>
            </a:r>
            <a:r>
              <a:rPr lang="tr-TR" dirty="0" err="1" smtClean="0"/>
              <a:t>Amulet</a:t>
            </a:r>
            <a:r>
              <a:rPr lang="tr-TR" dirty="0" smtClean="0"/>
              <a:t> </a:t>
            </a:r>
            <a:r>
              <a:rPr lang="tr-TR" dirty="0" err="1" smtClean="0"/>
              <a:t>and</a:t>
            </a:r>
            <a:r>
              <a:rPr lang="tr-TR" dirty="0" smtClean="0"/>
              <a:t> </a:t>
            </a:r>
            <a:r>
              <a:rPr lang="tr-TR" dirty="0" err="1" smtClean="0"/>
              <a:t>Evil</a:t>
            </a:r>
            <a:r>
              <a:rPr lang="tr-TR" dirty="0" smtClean="0"/>
              <a:t> </a:t>
            </a:r>
            <a:r>
              <a:rPr lang="tr-TR" dirty="0" err="1" smtClean="0"/>
              <a:t>Eye</a:t>
            </a:r>
            <a:r>
              <a:rPr lang="tr-TR" dirty="0" smtClean="0"/>
              <a:t>)</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İçinde dinsel veya büyüleyici bir gücün saklı olduğu sanılan; taşıyanı, takanı veya sahip olanı zararlı etkilerden koruyup nazarı etkisiz duruma getirdiğine inanılan bir yazılı kâğıt veya nesneye muska ve nazarlık denilmektedir. ‘Muska’ sözcüğü Latince </a:t>
            </a:r>
            <a:r>
              <a:rPr lang="tr-TR" dirty="0" err="1" smtClean="0"/>
              <a:t>muskaum’dan</a:t>
            </a:r>
            <a:r>
              <a:rPr lang="tr-TR" dirty="0" smtClean="0"/>
              <a:t> geldiği ifade edilirken diğer yandan Arapça taşımak anlamındaki </a:t>
            </a:r>
            <a:r>
              <a:rPr lang="tr-TR" dirty="0" err="1" smtClean="0"/>
              <a:t>hamala’dan</a:t>
            </a:r>
            <a:r>
              <a:rPr lang="tr-TR" dirty="0" smtClean="0"/>
              <a:t> geldiği de düşünülmektedir. Muska sözcüğü insanı kötülüklerden koruduğu için taşınan nesne olarak tanımlanmaktadır. Buna Anadolu’da hamail’de (</a:t>
            </a:r>
            <a:r>
              <a:rPr lang="tr-TR" dirty="0" err="1" smtClean="0"/>
              <a:t>hamayıl</a:t>
            </a:r>
            <a:r>
              <a:rPr lang="tr-TR" dirty="0" smtClean="0"/>
              <a:t>/hamaylı) denmektedir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Anadolu’da el sanatlarında nazara ilişkin olarak kullanılan motifler geometrik bir form olan eşkenar üçgenle sembolize edilmektedir. Muska ve nazarlık motifleri çeşitli hammaddeler kullanılarak yapılan el sanatı ürünlerinde farklı şekillerde görülmektedir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122" name="Picture 2" descr="C:\Users\Kullanıcı123\Desktop\desen taslagı1\muska va nazarlı048.jpg"/>
          <p:cNvPicPr>
            <a:picLocks noGrp="1" noChangeAspect="1" noChangeArrowheads="1"/>
          </p:cNvPicPr>
          <p:nvPr>
            <p:ph idx="1"/>
          </p:nvPr>
        </p:nvPicPr>
        <p:blipFill>
          <a:blip r:embed="rId2" cstate="print"/>
          <a:srcRect/>
          <a:stretch>
            <a:fillRect/>
          </a:stretch>
        </p:blipFill>
        <p:spPr bwMode="auto">
          <a:xfrm>
            <a:off x="642910" y="1785926"/>
            <a:ext cx="3419739" cy="3167066"/>
          </a:xfrm>
          <a:prstGeom prst="rect">
            <a:avLst/>
          </a:prstGeom>
          <a:noFill/>
        </p:spPr>
      </p:pic>
      <p:pic>
        <p:nvPicPr>
          <p:cNvPr id="5123" name="Picture 3" descr="C:\Users\Kullanıcı123\Desktop\desen taslagı1\muska ve nazarlık 063.jpg"/>
          <p:cNvPicPr>
            <a:picLocks noChangeAspect="1" noChangeArrowheads="1"/>
          </p:cNvPicPr>
          <p:nvPr/>
        </p:nvPicPr>
        <p:blipFill>
          <a:blip r:embed="rId3" cstate="print"/>
          <a:srcRect/>
          <a:stretch>
            <a:fillRect/>
          </a:stretch>
        </p:blipFill>
        <p:spPr bwMode="auto">
          <a:xfrm>
            <a:off x="4286248" y="2643182"/>
            <a:ext cx="4388202" cy="229711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Kullanıcı123\Desktop\desen taslagı1\muska ve nazarlık066.jpg"/>
          <p:cNvPicPr>
            <a:picLocks noGrp="1" noChangeAspect="1" noChangeArrowheads="1"/>
          </p:cNvPicPr>
          <p:nvPr>
            <p:ph idx="1"/>
          </p:nvPr>
        </p:nvPicPr>
        <p:blipFill>
          <a:blip r:embed="rId2" cstate="print"/>
          <a:srcRect/>
          <a:stretch>
            <a:fillRect/>
          </a:stretch>
        </p:blipFill>
        <p:spPr bwMode="auto">
          <a:xfrm>
            <a:off x="457200" y="1533283"/>
            <a:ext cx="8229600" cy="455343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t>Ruhun dışa açılan, ışığı alma yetisi olan derin bir anlamı ve etki gücü olan göz, iyi niyetli bir bakışın yanında kötü niyetli nazarı taşıyan bakışı da aktaran görsel algı organıdır. Gözlerden çıkan bir enerji neticesinde nazarın ortaya çıktığı inancından dolayı, gözden gelen tehlikeyi yok etmek için göz resimleri de nazarlık olarak kullanılmaktadır. Geometrik üçgen motifi, en basite indirgenmiş stilize göz formudur. Anadolu dokumalarındaki göz motifleri üçgenin yanında kare, eşkenar dörtgen, dikdörtgen, haç, yıldız şekillerinin geometrik uygulamalarıdır. Bu motifler, günlük yaşamda kullanılan dokumalarda kullanılmaktadır. En sık rastlanan göz motifi, dörde bölünmüş eşkenar dörtgen şeklindedir ve bu motifler yörelere özgü değişiklik göstermektedir </a:t>
            </a:r>
            <a:endParaRPr lang="tr-TR" dirty="0"/>
          </a:p>
        </p:txBody>
      </p:sp>
      <p:sp>
        <p:nvSpPr>
          <p:cNvPr id="3" name="2 Başlık"/>
          <p:cNvSpPr>
            <a:spLocks noGrp="1"/>
          </p:cNvSpPr>
          <p:nvPr>
            <p:ph type="title"/>
          </p:nvPr>
        </p:nvSpPr>
        <p:spPr/>
        <p:txBody>
          <a:bodyPr/>
          <a:lstStyle/>
          <a:p>
            <a:r>
              <a:rPr lang="tr-TR" dirty="0" smtClean="0"/>
              <a:t>Göz (</a:t>
            </a:r>
            <a:r>
              <a:rPr lang="tr-TR" dirty="0" err="1" smtClean="0"/>
              <a:t>Eye</a:t>
            </a:r>
            <a:r>
              <a:rPr lang="tr-TR" dirty="0" smtClean="0"/>
              <a:t>)</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Su, yeniden doğuşun, bedensel ve ruhsal yenilenmenin, yaşamın akışkanlığının ve sürekliliğinin, bereket, soyluluk, bilgelik ve saflık ve erdemin sembolüdür. En ilkel bedensel arınma aracıdır. </a:t>
            </a:r>
          </a:p>
          <a:p>
            <a:r>
              <a:rPr lang="tr-TR" dirty="0" smtClean="0"/>
              <a:t>Su yolu hayatın, arınmanın ve yeniden doğumun vuku bulduğu yerdir.</a:t>
            </a:r>
          </a:p>
          <a:p>
            <a:r>
              <a:rPr lang="tr-TR" dirty="0" smtClean="0"/>
              <a:t>Anadolu’da su ateşin zıddıdır; o hem yaşamın hem de ölümün kaynağıdır.</a:t>
            </a:r>
            <a:endParaRPr lang="tr-TR" dirty="0"/>
          </a:p>
        </p:txBody>
      </p:sp>
      <p:sp>
        <p:nvSpPr>
          <p:cNvPr id="2" name="1 Başlık"/>
          <p:cNvSpPr>
            <a:spLocks noGrp="1"/>
          </p:cNvSpPr>
          <p:nvPr>
            <p:ph type="title"/>
          </p:nvPr>
        </p:nvSpPr>
        <p:spPr/>
        <p:txBody>
          <a:bodyPr>
            <a:normAutofit fontScale="90000"/>
          </a:bodyPr>
          <a:lstStyle/>
          <a:p>
            <a:r>
              <a:rPr lang="tr-TR" dirty="0" smtClean="0"/>
              <a:t>Su Yolu Motifi (</a:t>
            </a:r>
            <a:r>
              <a:rPr lang="tr-TR" dirty="0" err="1" smtClean="0"/>
              <a:t>Running</a:t>
            </a:r>
            <a:r>
              <a:rPr lang="tr-TR" dirty="0" smtClean="0"/>
              <a:t> </a:t>
            </a:r>
            <a:r>
              <a:rPr lang="tr-TR" dirty="0" err="1" smtClean="0"/>
              <a:t>Water</a:t>
            </a:r>
            <a:r>
              <a:rPr lang="tr-TR" dirty="0" smtClean="0"/>
              <a:t> -</a:t>
            </a:r>
            <a:r>
              <a:rPr lang="tr-TR" dirty="0" err="1" smtClean="0"/>
              <a:t>meander</a:t>
            </a:r>
            <a:r>
              <a:rPr lang="tr-TR" dirty="0" smtClean="0"/>
              <a:t>)</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7170" name="Picture 2" descr="C:\Users\Kullanıcı123\Desktop\desen taslagı1\göz095.jpg"/>
          <p:cNvPicPr>
            <a:picLocks noGrp="1" noChangeAspect="1" noChangeArrowheads="1"/>
          </p:cNvPicPr>
          <p:nvPr>
            <p:ph idx="1"/>
          </p:nvPr>
        </p:nvPicPr>
        <p:blipFill>
          <a:blip r:embed="rId2" cstate="print"/>
          <a:srcRect/>
          <a:stretch>
            <a:fillRect/>
          </a:stretch>
        </p:blipFill>
        <p:spPr bwMode="auto">
          <a:xfrm>
            <a:off x="571472" y="2000240"/>
            <a:ext cx="2175189" cy="2309810"/>
          </a:xfrm>
          <a:prstGeom prst="rect">
            <a:avLst/>
          </a:prstGeom>
          <a:noFill/>
        </p:spPr>
      </p:pic>
      <p:pic>
        <p:nvPicPr>
          <p:cNvPr id="7171" name="Picture 3" descr="C:\Users\Kullanıcı123\Desktop\desen taslagı1\göz121.jpg"/>
          <p:cNvPicPr>
            <a:picLocks noChangeAspect="1" noChangeArrowheads="1"/>
          </p:cNvPicPr>
          <p:nvPr/>
        </p:nvPicPr>
        <p:blipFill>
          <a:blip r:embed="rId3" cstate="print"/>
          <a:srcRect/>
          <a:stretch>
            <a:fillRect/>
          </a:stretch>
        </p:blipFill>
        <p:spPr bwMode="auto">
          <a:xfrm>
            <a:off x="3929058" y="1428736"/>
            <a:ext cx="3236278" cy="2309814"/>
          </a:xfrm>
          <a:prstGeom prst="rect">
            <a:avLst/>
          </a:prstGeom>
          <a:noFill/>
        </p:spPr>
      </p:pic>
      <p:pic>
        <p:nvPicPr>
          <p:cNvPr id="7172" name="Picture 4" descr="C:\Users\Kullanıcı123\Desktop\desen taslagı1\göz122.jpg"/>
          <p:cNvPicPr>
            <a:picLocks noChangeAspect="1" noChangeArrowheads="1"/>
          </p:cNvPicPr>
          <p:nvPr/>
        </p:nvPicPr>
        <p:blipFill>
          <a:blip r:embed="rId4" cstate="print"/>
          <a:srcRect/>
          <a:stretch>
            <a:fillRect/>
          </a:stretch>
        </p:blipFill>
        <p:spPr bwMode="auto">
          <a:xfrm>
            <a:off x="4500562" y="4071942"/>
            <a:ext cx="2052634" cy="23674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Nazardan korunmak için kullanılan motiflerden biride haçtır. Haç motifi, mal, mülk ve canı korumada kullanılmakta ve yaşamı simgeleyen motifler içerisinde yer almaktadır. Haç motifi bir dairenin içine merkezi daire ile aynı olarak yerleştirilmiş kare şekli ve bu karenin iki dik açısının merkezde kesişimi ile oluşmaktadır. </a:t>
            </a:r>
            <a:endParaRPr lang="tr-TR" dirty="0"/>
          </a:p>
        </p:txBody>
      </p:sp>
      <p:sp>
        <p:nvSpPr>
          <p:cNvPr id="3" name="2 Başlık"/>
          <p:cNvSpPr>
            <a:spLocks noGrp="1"/>
          </p:cNvSpPr>
          <p:nvPr>
            <p:ph type="title"/>
          </p:nvPr>
        </p:nvSpPr>
        <p:spPr/>
        <p:txBody>
          <a:bodyPr/>
          <a:lstStyle/>
          <a:p>
            <a:r>
              <a:rPr lang="tr-TR" dirty="0" smtClean="0"/>
              <a:t>Haç (</a:t>
            </a:r>
            <a:r>
              <a:rPr lang="tr-TR" dirty="0" err="1" smtClean="0"/>
              <a:t>Cross</a:t>
            </a:r>
            <a:r>
              <a:rPr lang="tr-TR" dirty="0" smtClean="0"/>
              <a:t>)</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8194" name="Picture 2" descr="C:\Users\Kullanıcı123\Desktop\desen taslagı1\haç011.jpg"/>
          <p:cNvPicPr>
            <a:picLocks noGrp="1" noChangeAspect="1" noChangeArrowheads="1"/>
          </p:cNvPicPr>
          <p:nvPr>
            <p:ph idx="1"/>
          </p:nvPr>
        </p:nvPicPr>
        <p:blipFill>
          <a:blip r:embed="rId2" cstate="print"/>
          <a:srcRect/>
          <a:stretch>
            <a:fillRect/>
          </a:stretch>
        </p:blipFill>
        <p:spPr bwMode="auto">
          <a:xfrm>
            <a:off x="928662" y="1928802"/>
            <a:ext cx="2032170" cy="2095496"/>
          </a:xfrm>
          <a:prstGeom prst="rect">
            <a:avLst/>
          </a:prstGeom>
          <a:noFill/>
        </p:spPr>
      </p:pic>
      <p:pic>
        <p:nvPicPr>
          <p:cNvPr id="8195" name="Picture 3" descr="C:\Users\Kullanıcı123\Desktop\desen taslagı1\haç027.jpg"/>
          <p:cNvPicPr>
            <a:picLocks noChangeAspect="1" noChangeArrowheads="1"/>
          </p:cNvPicPr>
          <p:nvPr/>
        </p:nvPicPr>
        <p:blipFill>
          <a:blip r:embed="rId3" cstate="print"/>
          <a:srcRect/>
          <a:stretch>
            <a:fillRect/>
          </a:stretch>
        </p:blipFill>
        <p:spPr bwMode="auto">
          <a:xfrm>
            <a:off x="4929190" y="1785926"/>
            <a:ext cx="2342516" cy="230662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9218" name="Picture 2" descr="C:\Users\Kullanıcı123\Desktop\desen taslagı1\haç039.jpg"/>
          <p:cNvPicPr>
            <a:picLocks noGrp="1" noChangeAspect="1" noChangeArrowheads="1"/>
          </p:cNvPicPr>
          <p:nvPr>
            <p:ph idx="1"/>
          </p:nvPr>
        </p:nvPicPr>
        <p:blipFill>
          <a:blip r:embed="rId2" cstate="print"/>
          <a:srcRect/>
          <a:stretch>
            <a:fillRect/>
          </a:stretch>
        </p:blipFill>
        <p:spPr bwMode="auto">
          <a:xfrm>
            <a:off x="642910" y="1785926"/>
            <a:ext cx="3033327" cy="3024190"/>
          </a:xfrm>
          <a:prstGeom prst="rect">
            <a:avLst/>
          </a:prstGeom>
          <a:noFill/>
        </p:spPr>
      </p:pic>
      <p:pic>
        <p:nvPicPr>
          <p:cNvPr id="9219" name="Picture 3" descr="C:\Users\Kullanıcı123\Desktop\desen taslagı1\haç051.jpg"/>
          <p:cNvPicPr>
            <a:picLocks noChangeAspect="1" noChangeArrowheads="1"/>
          </p:cNvPicPr>
          <p:nvPr/>
        </p:nvPicPr>
        <p:blipFill>
          <a:blip r:embed="rId3" cstate="print"/>
          <a:srcRect/>
          <a:stretch>
            <a:fillRect/>
          </a:stretch>
        </p:blipFill>
        <p:spPr bwMode="auto">
          <a:xfrm>
            <a:off x="5143504" y="1714488"/>
            <a:ext cx="3139291" cy="3175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Haçın dört ucu dik açılarla birleştirildiğinde ise bir kare ve dört adet üçgen formu ile karşılaşılmaktadır. Haç formu yatay ve dikey iki çizginin kesişmesinden oluşmaktadır. Haç motifinin dört yana dağılmasının kötü bakışları dört parçaya bölüp dört bir yana savurduğuna inanılmaktadır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Bir yere takılmaya, geçirilmeye yarayan eğri ve ucu sivri demir olarak bilinen çengel genellikle ‘S’ harfi şekli motif olarak el sanatlarında kullanılmaktadır. Çengel motifi zıtlıkları ifade ederek insanlar arası uyumu ve birlikteliği de anlatmaktadır. </a:t>
            </a:r>
            <a:endParaRPr lang="tr-TR" dirty="0"/>
          </a:p>
        </p:txBody>
      </p:sp>
      <p:sp>
        <p:nvSpPr>
          <p:cNvPr id="3" name="2 Başlık"/>
          <p:cNvSpPr>
            <a:spLocks noGrp="1"/>
          </p:cNvSpPr>
          <p:nvPr>
            <p:ph type="title"/>
          </p:nvPr>
        </p:nvSpPr>
        <p:spPr/>
        <p:txBody>
          <a:bodyPr/>
          <a:lstStyle/>
          <a:p>
            <a:r>
              <a:rPr lang="tr-TR" dirty="0" smtClean="0"/>
              <a:t>Çengel (</a:t>
            </a:r>
            <a:r>
              <a:rPr lang="tr-TR" dirty="0" err="1" smtClean="0"/>
              <a:t>Hook</a:t>
            </a:r>
            <a:r>
              <a:rPr lang="tr-TR" dirty="0" smtClean="0"/>
              <a:t>)</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Kadın erkek,</a:t>
            </a:r>
          </a:p>
          <a:p>
            <a:r>
              <a:rPr lang="tr-TR" dirty="0" smtClean="0"/>
              <a:t>Dağ vadi,</a:t>
            </a:r>
          </a:p>
          <a:p>
            <a:r>
              <a:rPr lang="tr-TR" dirty="0" smtClean="0"/>
              <a:t>Deniz dalga,</a:t>
            </a:r>
          </a:p>
          <a:p>
            <a:r>
              <a:rPr lang="tr-TR" dirty="0" smtClean="0"/>
              <a:t>Rüzgar su gibi</a:t>
            </a:r>
          </a:p>
          <a:p>
            <a:r>
              <a:rPr lang="tr-TR" dirty="0" smtClean="0"/>
              <a:t>Zıtlıkları düzlemleri hatta odakları birleştiren hareketleri sembolize etmektedir.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42" name="Picture 2" descr="C:\Users\Kullanıcı123\Desktop\desen taslagı1\çengel004.jpg"/>
          <p:cNvPicPr>
            <a:picLocks noGrp="1" noChangeAspect="1" noChangeArrowheads="1"/>
          </p:cNvPicPr>
          <p:nvPr>
            <p:ph idx="1"/>
          </p:nvPr>
        </p:nvPicPr>
        <p:blipFill>
          <a:blip r:embed="rId2" cstate="print"/>
          <a:srcRect/>
          <a:stretch>
            <a:fillRect/>
          </a:stretch>
        </p:blipFill>
        <p:spPr bwMode="auto">
          <a:xfrm>
            <a:off x="642910" y="2714620"/>
            <a:ext cx="3433918" cy="2071702"/>
          </a:xfrm>
          <a:prstGeom prst="rect">
            <a:avLst/>
          </a:prstGeom>
          <a:noFill/>
        </p:spPr>
      </p:pic>
      <p:pic>
        <p:nvPicPr>
          <p:cNvPr id="10243" name="Picture 3" descr="C:\Users\Kullanıcı123\Desktop\desen taslagı1\çengel022.jpg"/>
          <p:cNvPicPr>
            <a:picLocks noChangeAspect="1" noChangeArrowheads="1"/>
          </p:cNvPicPr>
          <p:nvPr/>
        </p:nvPicPr>
        <p:blipFill>
          <a:blip r:embed="rId3" cstate="print"/>
          <a:srcRect/>
          <a:stretch>
            <a:fillRect/>
          </a:stretch>
        </p:blipFill>
        <p:spPr bwMode="auto">
          <a:xfrm>
            <a:off x="4214810" y="785794"/>
            <a:ext cx="4262393" cy="1949452"/>
          </a:xfrm>
          <a:prstGeom prst="rect">
            <a:avLst/>
          </a:prstGeom>
          <a:noFill/>
        </p:spPr>
      </p:pic>
      <p:pic>
        <p:nvPicPr>
          <p:cNvPr id="10244" name="Picture 4" descr="C:\Users\Kullanıcı123\Desktop\desen taslagı1\çengel070.jpg"/>
          <p:cNvPicPr>
            <a:picLocks noChangeAspect="1" noChangeArrowheads="1"/>
          </p:cNvPicPr>
          <p:nvPr/>
        </p:nvPicPr>
        <p:blipFill>
          <a:blip r:embed="rId4" cstate="print"/>
          <a:srcRect/>
          <a:stretch>
            <a:fillRect/>
          </a:stretch>
        </p:blipFill>
        <p:spPr bwMode="auto">
          <a:xfrm>
            <a:off x="5357818" y="3286124"/>
            <a:ext cx="1860547" cy="28140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Yılan tüm hayvan türlerinde farklıdır. Soğukkanlı, ayaksız, ve tüysüz olması tıpkı insanoğlu gibi uzun bir evrimsel süreç geçirdiğinin göstergesidir. </a:t>
            </a:r>
          </a:p>
          <a:p>
            <a:endParaRPr lang="tr-TR" dirty="0" smtClean="0"/>
          </a:p>
          <a:p>
            <a:r>
              <a:rPr lang="tr-TR" dirty="0" smtClean="0"/>
              <a:t>İnsanın ruhunu temsil eder, libidonun sembolüdür.</a:t>
            </a:r>
          </a:p>
          <a:p>
            <a:endParaRPr lang="tr-TR" dirty="0" smtClean="0"/>
          </a:p>
          <a:p>
            <a:r>
              <a:rPr lang="tr-TR" dirty="0" smtClean="0"/>
              <a:t>Menderes, Ren, Volga, Sen gibi ünlü nehirler yılana benzetilmiştir. Mitolojide yılan ve ejder aynıdır.</a:t>
            </a:r>
          </a:p>
          <a:p>
            <a:endParaRPr lang="tr-TR" dirty="0" smtClean="0"/>
          </a:p>
          <a:p>
            <a:r>
              <a:rPr lang="tr-TR" dirty="0" smtClean="0"/>
              <a:t>Bereketli yağmurlar ve bulut yılanla özdeştir. </a:t>
            </a:r>
            <a:endParaRPr lang="tr-TR" dirty="0"/>
          </a:p>
        </p:txBody>
      </p:sp>
      <p:sp>
        <p:nvSpPr>
          <p:cNvPr id="3" name="2 Başlık"/>
          <p:cNvSpPr>
            <a:spLocks noGrp="1"/>
          </p:cNvSpPr>
          <p:nvPr>
            <p:ph type="title"/>
          </p:nvPr>
        </p:nvSpPr>
        <p:spPr/>
        <p:txBody>
          <a:bodyPr/>
          <a:lstStyle/>
          <a:p>
            <a:r>
              <a:rPr lang="tr-TR" dirty="0" smtClean="0"/>
              <a:t>Yılan (</a:t>
            </a:r>
            <a:r>
              <a:rPr lang="tr-TR" dirty="0" err="1" smtClean="0"/>
              <a:t>Serpent</a:t>
            </a:r>
            <a:r>
              <a:rPr lang="tr-TR" dirty="0" smtClean="0"/>
              <a:t>)</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Deri değiştirmesinden dolayı ölümsüzlük fikrini </a:t>
            </a:r>
            <a:r>
              <a:rPr lang="tr-TR" dirty="0" err="1" smtClean="0"/>
              <a:t>sembolleyen</a:t>
            </a:r>
            <a:r>
              <a:rPr lang="tr-TR" dirty="0" smtClean="0"/>
              <a:t> yılan, bu niteliği ile pek çok efsanenin, büyüsel pratiğin temel öğesi olmuştur.</a:t>
            </a:r>
          </a:p>
          <a:p>
            <a:endParaRPr lang="tr-TR" dirty="0" smtClean="0"/>
          </a:p>
          <a:p>
            <a:pPr>
              <a:buNone/>
            </a:pPr>
            <a:endParaRPr lang="tr-TR" dirty="0" smtClean="0"/>
          </a:p>
          <a:p>
            <a:r>
              <a:rPr lang="tr-TR" dirty="0" err="1" smtClean="0"/>
              <a:t>Sultah</a:t>
            </a:r>
            <a:r>
              <a:rPr lang="tr-TR" dirty="0" smtClean="0"/>
              <a:t> Ahmet meydanında yılanlı sütun </a:t>
            </a:r>
          </a:p>
          <a:p>
            <a:r>
              <a:rPr lang="tr-TR" dirty="0" err="1" smtClean="0"/>
              <a:t>Binbirgece</a:t>
            </a:r>
            <a:r>
              <a:rPr lang="tr-TR" dirty="0" smtClean="0"/>
              <a:t> masallarındaki Şahmeran-</a:t>
            </a:r>
            <a:r>
              <a:rPr lang="tr-TR" dirty="0" err="1" smtClean="0"/>
              <a:t>Camasb</a:t>
            </a:r>
            <a:r>
              <a:rPr lang="tr-TR" dirty="0" smtClean="0"/>
              <a:t> yılan kral</a:t>
            </a:r>
          </a:p>
          <a:p>
            <a:r>
              <a:rPr lang="tr-TR" dirty="0" smtClean="0"/>
              <a:t>Kibele </a:t>
            </a:r>
            <a:r>
              <a:rPr lang="tr-TR" dirty="0" err="1" smtClean="0"/>
              <a:t>Ofiyon</a:t>
            </a:r>
            <a:r>
              <a:rPr lang="tr-TR" dirty="0" smtClean="0"/>
              <a:t>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6" name="Picture 2" descr="C:\Users\Kullanıcı123\Desktop\desen taslagı1\suyolu023.jpg"/>
          <p:cNvPicPr>
            <a:picLocks noGrp="1" noChangeAspect="1" noChangeArrowheads="1"/>
          </p:cNvPicPr>
          <p:nvPr>
            <p:ph idx="1"/>
          </p:nvPr>
        </p:nvPicPr>
        <p:blipFill>
          <a:blip r:embed="rId2" cstate="print"/>
          <a:srcRect/>
          <a:stretch>
            <a:fillRect/>
          </a:stretch>
        </p:blipFill>
        <p:spPr bwMode="auto">
          <a:xfrm>
            <a:off x="214282" y="2214554"/>
            <a:ext cx="6036298" cy="2000264"/>
          </a:xfrm>
          <a:prstGeom prst="rect">
            <a:avLst/>
          </a:prstGeom>
          <a:noFill/>
        </p:spPr>
      </p:pic>
      <p:pic>
        <p:nvPicPr>
          <p:cNvPr id="1027" name="Picture 3" descr="C:\Users\Kullanıcı123\Desktop\desen taslagı1\suyolu034.jpg"/>
          <p:cNvPicPr>
            <a:picLocks noChangeAspect="1" noChangeArrowheads="1"/>
          </p:cNvPicPr>
          <p:nvPr/>
        </p:nvPicPr>
        <p:blipFill>
          <a:blip r:embed="rId3" cstate="print"/>
          <a:srcRect/>
          <a:stretch>
            <a:fillRect/>
          </a:stretch>
        </p:blipFill>
        <p:spPr bwMode="auto">
          <a:xfrm>
            <a:off x="6357950" y="500042"/>
            <a:ext cx="2386514" cy="574426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Yılan Anadolu da kutsal varlık sayılır ancak bazı yılanlar iyi bazıları korkunçtur.</a:t>
            </a:r>
          </a:p>
          <a:p>
            <a:endParaRPr lang="tr-TR" dirty="0" smtClean="0"/>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Genelde aslan pençeli kuyruğu yılanı anımsatan kanatlı bir hayvan olarak stilize edilmiş olan ejder birçok kültür tarafından benimsenmiş bir semboldür.</a:t>
            </a:r>
          </a:p>
          <a:p>
            <a:endParaRPr lang="tr-TR" dirty="0" smtClean="0"/>
          </a:p>
          <a:p>
            <a:r>
              <a:rPr lang="tr-TR" dirty="0" smtClean="0"/>
              <a:t>Ejder motifi, Doğu Türkistan, Orta Asya, Sümer , hiti , </a:t>
            </a:r>
            <a:r>
              <a:rPr lang="tr-TR" dirty="0" err="1" smtClean="0"/>
              <a:t>Firg</a:t>
            </a:r>
            <a:r>
              <a:rPr lang="tr-TR" dirty="0" smtClean="0"/>
              <a:t>, Urartu, Helen, Roma, Bizans, Fars, İslam, Selçuklu, Osmanlı kültüründe Ölümsüzlük, bekçilik, koruyuculuk ve nadiren de şifa sembolü olarak kullanılmıştır. </a:t>
            </a:r>
            <a:endParaRPr lang="tr-TR" dirty="0"/>
          </a:p>
        </p:txBody>
      </p:sp>
      <p:sp>
        <p:nvSpPr>
          <p:cNvPr id="3" name="2 Başlık"/>
          <p:cNvSpPr>
            <a:spLocks noGrp="1"/>
          </p:cNvSpPr>
          <p:nvPr>
            <p:ph type="title"/>
          </p:nvPr>
        </p:nvSpPr>
        <p:spPr/>
        <p:txBody>
          <a:bodyPr/>
          <a:lstStyle/>
          <a:p>
            <a:r>
              <a:rPr lang="tr-TR" dirty="0" smtClean="0"/>
              <a:t>Ejder (Dragon)</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1266" name="Picture 2" descr="C:\Users\Kullanıcı123\Desktop\desen taslagı1\yılan,ejder007.jpg"/>
          <p:cNvPicPr>
            <a:picLocks noGrp="1" noChangeAspect="1" noChangeArrowheads="1"/>
          </p:cNvPicPr>
          <p:nvPr>
            <p:ph idx="1"/>
          </p:nvPr>
        </p:nvPicPr>
        <p:blipFill>
          <a:blip r:embed="rId2" cstate="print"/>
          <a:srcRect/>
          <a:stretch>
            <a:fillRect/>
          </a:stretch>
        </p:blipFill>
        <p:spPr bwMode="auto">
          <a:xfrm>
            <a:off x="457200" y="2480454"/>
            <a:ext cx="8229600" cy="265909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2290" name="Picture 2" descr="C:\Users\Kullanıcı123\Desktop\desen taslagı1\yılan,ejder011.jpg"/>
          <p:cNvPicPr>
            <a:picLocks noGrp="1" noChangeAspect="1" noChangeArrowheads="1"/>
          </p:cNvPicPr>
          <p:nvPr>
            <p:ph idx="1"/>
          </p:nvPr>
        </p:nvPicPr>
        <p:blipFill>
          <a:blip r:embed="rId2" cstate="print"/>
          <a:srcRect/>
          <a:stretch>
            <a:fillRect/>
          </a:stretch>
        </p:blipFill>
        <p:spPr bwMode="auto">
          <a:xfrm>
            <a:off x="1357290" y="1428736"/>
            <a:ext cx="6186502" cy="2066822"/>
          </a:xfrm>
          <a:prstGeom prst="rect">
            <a:avLst/>
          </a:prstGeom>
          <a:noFill/>
        </p:spPr>
      </p:pic>
      <p:pic>
        <p:nvPicPr>
          <p:cNvPr id="12291" name="Picture 3" descr="C:\Users\Kullanıcı123\Desktop\desen taslagı1\yılan,ejder015.jpg"/>
          <p:cNvPicPr>
            <a:picLocks noChangeAspect="1" noChangeArrowheads="1"/>
          </p:cNvPicPr>
          <p:nvPr/>
        </p:nvPicPr>
        <p:blipFill>
          <a:blip r:embed="rId3" cstate="print"/>
          <a:srcRect/>
          <a:stretch>
            <a:fillRect/>
          </a:stretch>
        </p:blipFill>
        <p:spPr bwMode="auto">
          <a:xfrm>
            <a:off x="1428728" y="3929066"/>
            <a:ext cx="6215106" cy="219296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Göktürk Kağanı Kül </a:t>
            </a:r>
            <a:r>
              <a:rPr lang="tr-TR" dirty="0" err="1" smtClean="0"/>
              <a:t>Tigin’in</a:t>
            </a:r>
            <a:r>
              <a:rPr lang="tr-TR" dirty="0" smtClean="0"/>
              <a:t> İ.S. 732’de diktirdiği Orhon Anıtlarında Bilge Kağan’a ait olanda ejder figürüne rastlanır. Ejder, İran bayrağında, Moğol etkisindeki ipek kumaşlarda, perdelerde, mühürlerde güç, kuvvet,kudret sembolü olmuştur. </a:t>
            </a:r>
          </a:p>
          <a:p>
            <a:endParaRPr lang="tr-TR" dirty="0" smtClean="0"/>
          </a:p>
          <a:p>
            <a:r>
              <a:rPr lang="tr-TR" dirty="0" smtClean="0"/>
              <a:t>Osmanlı çeşmelerinde Ab-ı Hayat Sembolüdür.</a:t>
            </a:r>
          </a:p>
          <a:p>
            <a:endParaRPr lang="tr-TR" dirty="0" smtClean="0"/>
          </a:p>
          <a:p>
            <a:r>
              <a:rPr lang="tr-TR" dirty="0" smtClean="0"/>
              <a:t>Selçuklu kervansarayları ve çeşmelerinde ebedi hayat, sonsuzluk ve mutluluk sembolü olmuştur.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tr-TR" dirty="0" smtClean="0"/>
              <a:t>Anadolu dokumalarındaki akrep motifi de korunma amacıyla kullanılan motiflerden biridir.</a:t>
            </a:r>
          </a:p>
          <a:p>
            <a:endParaRPr lang="tr-TR" dirty="0" smtClean="0"/>
          </a:p>
          <a:p>
            <a:r>
              <a:rPr lang="tr-TR" dirty="0" smtClean="0"/>
              <a:t>Anadolu insanının kendini korumak istediği bir hayvandır.</a:t>
            </a:r>
          </a:p>
          <a:p>
            <a:endParaRPr lang="tr-TR" dirty="0" smtClean="0"/>
          </a:p>
          <a:p>
            <a:r>
              <a:rPr lang="tr-TR" dirty="0" smtClean="0"/>
              <a:t>Bir efsaneye göre akrep şunu der: Ben ne doğal ruhum, ne de şeytan. Bana dokunan herkese ölüm getiren bir yaratığım. İki boynuzum ve sağa sola savurduğum bir kuyruğum var. Boynuzlarımın adı acımazsızlık ve nefret, kuyruğum ise hançerdir. Ben sadece bir kez doğururum. Diğer yaratıklarda bereketin simgesi olan doğurganlık benim için ölümün işaretidir. </a:t>
            </a:r>
          </a:p>
          <a:p>
            <a:endParaRPr lang="tr-TR" dirty="0" smtClean="0"/>
          </a:p>
          <a:p>
            <a:endParaRPr lang="tr-TR" dirty="0"/>
          </a:p>
        </p:txBody>
      </p:sp>
      <p:sp>
        <p:nvSpPr>
          <p:cNvPr id="3" name="2 Başlık"/>
          <p:cNvSpPr>
            <a:spLocks noGrp="1"/>
          </p:cNvSpPr>
          <p:nvPr>
            <p:ph type="title"/>
          </p:nvPr>
        </p:nvSpPr>
        <p:spPr/>
        <p:txBody>
          <a:bodyPr/>
          <a:lstStyle/>
          <a:p>
            <a:r>
              <a:rPr lang="tr-TR" dirty="0" smtClean="0"/>
              <a:t>Akrep (</a:t>
            </a:r>
            <a:r>
              <a:rPr lang="tr-TR" dirty="0" err="1" smtClean="0"/>
              <a:t>Scorpion</a:t>
            </a:r>
            <a:r>
              <a:rPr lang="tr-TR" dirty="0" smtClean="0"/>
              <a:t>)</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3314" name="Picture 2" descr="C:\Users\Kullanıcı123\Downloads\20171128_115257.jpg"/>
          <p:cNvPicPr>
            <a:picLocks noGrp="1" noChangeAspect="1" noChangeArrowheads="1"/>
          </p:cNvPicPr>
          <p:nvPr>
            <p:ph idx="1"/>
          </p:nvPr>
        </p:nvPicPr>
        <p:blipFill>
          <a:blip r:embed="rId2" cstate="print"/>
          <a:srcRect l="11719" t="1562" r="8593"/>
          <a:stretch>
            <a:fillRect/>
          </a:stretch>
        </p:blipFill>
        <p:spPr bwMode="auto">
          <a:xfrm rot="5400000">
            <a:off x="2178827" y="1393017"/>
            <a:ext cx="4857784" cy="450059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err="1" smtClean="0"/>
              <a:t>Akrepin</a:t>
            </a:r>
            <a:r>
              <a:rPr lang="tr-TR" dirty="0" smtClean="0"/>
              <a:t> yürümesini engellediği için toprak evlerde zeminde ve Türkmen çadırlarında zeminde keçe ve kilimler kullanılır.</a:t>
            </a:r>
          </a:p>
          <a:p>
            <a:endParaRPr lang="tr-TR" dirty="0" smtClean="0"/>
          </a:p>
          <a:p>
            <a:r>
              <a:rPr lang="tr-TR" dirty="0" smtClean="0"/>
              <a:t>Yani dokumanın kendisi de koruma görevi üstlenir.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İyimserliğin ve korumanın simgesi kurt karanlıkta görebilme yeteneğine sahip olduğu için de, ışığı ve güneşi sembolize eder.</a:t>
            </a:r>
          </a:p>
          <a:p>
            <a:endParaRPr lang="tr-TR" dirty="0" smtClean="0"/>
          </a:p>
          <a:p>
            <a:r>
              <a:rPr lang="tr-TR" dirty="0" smtClean="0"/>
              <a:t>Anadolu halkları arasında kurtla ilk haşır neşir olanlar Hititlerdir. Onlara göre kurt tanrıların yoldaşı </a:t>
            </a:r>
            <a:r>
              <a:rPr lang="tr-TR" dirty="0" err="1" smtClean="0"/>
              <a:t>ayakdaşıdır</a:t>
            </a:r>
            <a:r>
              <a:rPr lang="tr-TR" dirty="0" smtClean="0"/>
              <a:t>.</a:t>
            </a:r>
          </a:p>
          <a:p>
            <a:r>
              <a:rPr lang="tr-TR" dirty="0" smtClean="0"/>
              <a:t>Asya Türklerinde kutsal ve tanrısal olduğuna inanıldığından dolayı totemdir.</a:t>
            </a:r>
          </a:p>
          <a:p>
            <a:endParaRPr lang="tr-TR" dirty="0" smtClean="0"/>
          </a:p>
          <a:p>
            <a:endParaRPr lang="tr-TR" dirty="0"/>
          </a:p>
        </p:txBody>
      </p:sp>
      <p:sp>
        <p:nvSpPr>
          <p:cNvPr id="3" name="2 Başlık"/>
          <p:cNvSpPr>
            <a:spLocks noGrp="1"/>
          </p:cNvSpPr>
          <p:nvPr>
            <p:ph type="title"/>
          </p:nvPr>
        </p:nvSpPr>
        <p:spPr/>
        <p:txBody>
          <a:bodyPr>
            <a:normAutofit fontScale="90000"/>
          </a:bodyPr>
          <a:lstStyle/>
          <a:p>
            <a:r>
              <a:rPr lang="tr-TR" dirty="0" smtClean="0"/>
              <a:t>Kurt ağzı, kurt izi, canavar ayağı () </a:t>
            </a:r>
            <a:r>
              <a:rPr lang="tr-TR" dirty="0" err="1" smtClean="0"/>
              <a:t>Wolf’s</a:t>
            </a:r>
            <a:r>
              <a:rPr lang="tr-TR" dirty="0" smtClean="0"/>
              <a:t> </a:t>
            </a:r>
            <a:r>
              <a:rPr lang="tr-TR" dirty="0" err="1" smtClean="0"/>
              <a:t>mouth</a:t>
            </a:r>
            <a:r>
              <a:rPr lang="tr-TR" dirty="0" smtClean="0"/>
              <a:t>, </a:t>
            </a:r>
            <a:r>
              <a:rPr lang="tr-TR" dirty="0" err="1" smtClean="0"/>
              <a:t>Wolf’s</a:t>
            </a:r>
            <a:r>
              <a:rPr lang="tr-TR" dirty="0" smtClean="0"/>
              <a:t> </a:t>
            </a:r>
            <a:r>
              <a:rPr lang="tr-TR" dirty="0" err="1" smtClean="0"/>
              <a:t>track</a:t>
            </a:r>
            <a:r>
              <a:rPr lang="tr-TR" dirty="0" smtClean="0"/>
              <a:t>, </a:t>
            </a:r>
            <a:r>
              <a:rPr lang="tr-TR" dirty="0" err="1" smtClean="0"/>
              <a:t>Monster’s</a:t>
            </a:r>
            <a:r>
              <a:rPr lang="tr-TR" dirty="0" smtClean="0"/>
              <a:t> </a:t>
            </a:r>
            <a:r>
              <a:rPr lang="tr-TR" dirty="0" err="1" smtClean="0"/>
              <a:t>feet</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4338" name="Picture 2" descr="C:\Users\Kullanıcı123\Desktop\desen taslagı1\kurtağzı,kurtizi,c anavar ayağı051.jpg"/>
          <p:cNvPicPr>
            <a:picLocks noGrp="1" noChangeAspect="1" noChangeArrowheads="1"/>
          </p:cNvPicPr>
          <p:nvPr>
            <p:ph idx="1"/>
          </p:nvPr>
        </p:nvPicPr>
        <p:blipFill>
          <a:blip r:embed="rId2" cstate="print"/>
          <a:srcRect/>
          <a:stretch>
            <a:fillRect/>
          </a:stretch>
        </p:blipFill>
        <p:spPr bwMode="auto">
          <a:xfrm>
            <a:off x="571472" y="1285860"/>
            <a:ext cx="8229600" cy="2600749"/>
          </a:xfrm>
          <a:prstGeom prst="rect">
            <a:avLst/>
          </a:prstGeom>
          <a:noFill/>
        </p:spPr>
      </p:pic>
      <p:pic>
        <p:nvPicPr>
          <p:cNvPr id="14339" name="Picture 3" descr="C:\Users\Kullanıcı123\Desktop\desen taslagı1\kurtağzı,kurtizi,canavarayağı054.jpg"/>
          <p:cNvPicPr>
            <a:picLocks noChangeAspect="1" noChangeArrowheads="1"/>
          </p:cNvPicPr>
          <p:nvPr/>
        </p:nvPicPr>
        <p:blipFill>
          <a:blip r:embed="rId3" cstate="print"/>
          <a:srcRect/>
          <a:stretch>
            <a:fillRect/>
          </a:stretch>
        </p:blipFill>
        <p:spPr bwMode="auto">
          <a:xfrm flipV="1">
            <a:off x="2143108" y="4500570"/>
            <a:ext cx="4926006" cy="13837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Çatalhöyük taş duvarlarındaki resimlerde, pişmiş topraktan çanak çömleklerde </a:t>
            </a:r>
            <a:r>
              <a:rPr lang="tr-TR" dirty="0" err="1" smtClean="0"/>
              <a:t>zig</a:t>
            </a:r>
            <a:r>
              <a:rPr lang="tr-TR" dirty="0" smtClean="0"/>
              <a:t>-</a:t>
            </a:r>
            <a:r>
              <a:rPr lang="tr-TR" dirty="0" err="1" smtClean="0"/>
              <a:t>zag</a:t>
            </a:r>
            <a:r>
              <a:rPr lang="tr-TR" dirty="0" smtClean="0"/>
              <a:t> veya </a:t>
            </a:r>
            <a:r>
              <a:rPr lang="tr-TR" dirty="0" err="1" smtClean="0"/>
              <a:t>meander</a:t>
            </a:r>
            <a:r>
              <a:rPr lang="tr-TR" dirty="0" smtClean="0"/>
              <a:t> olarak da adlandırılan su yolu motifi belirgin bir şekilde uygulanmıştır. </a:t>
            </a:r>
          </a:p>
          <a:p>
            <a:r>
              <a:rPr lang="tr-TR" dirty="0" smtClean="0"/>
              <a:t>İsmini ege denizine dökülen Menderes (</a:t>
            </a:r>
            <a:r>
              <a:rPr lang="tr-TR" dirty="0" err="1" smtClean="0"/>
              <a:t>Meandros</a:t>
            </a:r>
            <a:r>
              <a:rPr lang="tr-TR" dirty="0" smtClean="0"/>
              <a:t>= </a:t>
            </a:r>
            <a:r>
              <a:rPr lang="tr-TR" dirty="0" err="1" smtClean="0"/>
              <a:t>Meander</a:t>
            </a:r>
            <a:r>
              <a:rPr lang="tr-TR" dirty="0" smtClean="0"/>
              <a:t>) Nehri’nden almıştır.</a:t>
            </a:r>
          </a:p>
          <a:p>
            <a:endParaRPr lang="tr-TR" dirty="0" smtClean="0"/>
          </a:p>
          <a:p>
            <a:r>
              <a:rPr lang="tr-TR" dirty="0" smtClean="0"/>
              <a:t>Anadolu’da su yaşamın kendisidir. Anadolu kadının bütün gün iç içe olduğu su dokumalara da motif olmuştur.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5362" name="Picture 2" descr="C:\Users\Kullanıcı123\Desktop\desen taslagı1\kurtağzı,kurtizi,canavarayağı065.jpg"/>
          <p:cNvPicPr>
            <a:picLocks noGrp="1" noChangeAspect="1" noChangeArrowheads="1"/>
          </p:cNvPicPr>
          <p:nvPr>
            <p:ph idx="1"/>
          </p:nvPr>
        </p:nvPicPr>
        <p:blipFill>
          <a:blip r:embed="rId2" cstate="print"/>
          <a:srcRect/>
          <a:stretch>
            <a:fillRect/>
          </a:stretch>
        </p:blipFill>
        <p:spPr bwMode="auto">
          <a:xfrm>
            <a:off x="1142976" y="1785926"/>
            <a:ext cx="2858691" cy="2381248"/>
          </a:xfrm>
          <a:prstGeom prst="rect">
            <a:avLst/>
          </a:prstGeom>
          <a:noFill/>
        </p:spPr>
      </p:pic>
      <p:pic>
        <p:nvPicPr>
          <p:cNvPr id="15363" name="Picture 3" descr="C:\Users\Kullanıcı123\Desktop\desen taslagı1\kurtağzı,kurtizi,canavarayağı132.jpg"/>
          <p:cNvPicPr>
            <a:picLocks noChangeAspect="1" noChangeArrowheads="1"/>
          </p:cNvPicPr>
          <p:nvPr/>
        </p:nvPicPr>
        <p:blipFill>
          <a:blip r:embed="rId3" cstate="print"/>
          <a:srcRect/>
          <a:stretch>
            <a:fillRect/>
          </a:stretch>
        </p:blipFill>
        <p:spPr bwMode="auto">
          <a:xfrm>
            <a:off x="4714876" y="3000372"/>
            <a:ext cx="3610765" cy="280828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Kurtların hayvanlarına saldırmasından dolayı </a:t>
            </a:r>
            <a:r>
              <a:rPr lang="tr-TR" dirty="0" err="1" smtClean="0"/>
              <a:t>korunulması</a:t>
            </a:r>
            <a:r>
              <a:rPr lang="tr-TR" dirty="0" smtClean="0"/>
              <a:t> gereken bir hayvandır kurt.</a:t>
            </a:r>
          </a:p>
          <a:p>
            <a:endParaRPr lang="tr-TR" dirty="0" smtClean="0"/>
          </a:p>
          <a:p>
            <a:r>
              <a:rPr lang="tr-TR" dirty="0" smtClean="0"/>
              <a:t>Anadolu’da dokumalarda kullanılan bu motif koruma amaçlıdır.</a:t>
            </a:r>
          </a:p>
          <a:p>
            <a:endParaRPr lang="tr-TR" dirty="0" smtClean="0"/>
          </a:p>
          <a:p>
            <a:r>
              <a:rPr lang="tr-TR" dirty="0" smtClean="0"/>
              <a:t>Nasıl modern psikolojide korkulan şeyin üstüne gitme varsa, ilk insanlarda korktukları hayvanların parçalarını üzerlerinde taşıdıklarında o hayvandan daha az korkar hale gelmiştir. </a:t>
            </a:r>
          </a:p>
          <a:p>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Hayat ağacı, sürekli gelişen, cennete yükselen hayatın, dikey sembolizmini oluşturur.</a:t>
            </a:r>
          </a:p>
          <a:p>
            <a:r>
              <a:rPr lang="tr-TR" dirty="0" smtClean="0"/>
              <a:t>Geniş anlamda, sürekli değişim ve gelişim içinde yaşayan evreni sembolize eder.</a:t>
            </a:r>
          </a:p>
          <a:p>
            <a:endParaRPr lang="tr-TR" dirty="0" smtClean="0"/>
          </a:p>
          <a:p>
            <a:r>
              <a:rPr lang="tr-TR" dirty="0" smtClean="0"/>
              <a:t>Servi, sedir, incir, zeytin, asma, hurma, palmiye, kayın, nar, meşe vb. ağaçlar değişik toplumlarda hayat ağacının sembolüdür.</a:t>
            </a:r>
          </a:p>
          <a:p>
            <a:endParaRPr lang="tr-TR" dirty="0" smtClean="0"/>
          </a:p>
          <a:p>
            <a:r>
              <a:rPr lang="tr-TR" dirty="0" smtClean="0"/>
              <a:t>Ölümsüzlüğün sembolüdür.</a:t>
            </a:r>
          </a:p>
          <a:p>
            <a:endParaRPr lang="tr-TR" dirty="0"/>
          </a:p>
        </p:txBody>
      </p:sp>
      <p:sp>
        <p:nvSpPr>
          <p:cNvPr id="3" name="2 Başlık"/>
          <p:cNvSpPr>
            <a:spLocks noGrp="1"/>
          </p:cNvSpPr>
          <p:nvPr>
            <p:ph type="title"/>
          </p:nvPr>
        </p:nvSpPr>
        <p:spPr/>
        <p:txBody>
          <a:bodyPr/>
          <a:lstStyle/>
          <a:p>
            <a:r>
              <a:rPr lang="tr-TR" dirty="0" smtClean="0"/>
              <a:t>Hayat Ağacı (</a:t>
            </a:r>
            <a:r>
              <a:rPr lang="tr-TR" dirty="0" err="1" smtClean="0"/>
              <a:t>Tree</a:t>
            </a:r>
            <a:r>
              <a:rPr lang="tr-TR" dirty="0" smtClean="0"/>
              <a:t> of Life)</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6386" name="Picture 2" descr="C:\Users\Kullanıcı123\Desktop\desen taslagı1\hayatağacı025.jpg"/>
          <p:cNvPicPr>
            <a:picLocks noGrp="1" noChangeAspect="1" noChangeArrowheads="1"/>
          </p:cNvPicPr>
          <p:nvPr>
            <p:ph idx="1"/>
          </p:nvPr>
        </p:nvPicPr>
        <p:blipFill>
          <a:blip r:embed="rId2" cstate="print"/>
          <a:srcRect/>
          <a:stretch>
            <a:fillRect/>
          </a:stretch>
        </p:blipFill>
        <p:spPr bwMode="auto">
          <a:xfrm>
            <a:off x="1428728" y="1571612"/>
            <a:ext cx="2718486" cy="4572000"/>
          </a:xfrm>
          <a:prstGeom prst="rect">
            <a:avLst/>
          </a:prstGeom>
          <a:noFill/>
        </p:spPr>
      </p:pic>
      <p:pic>
        <p:nvPicPr>
          <p:cNvPr id="16387" name="Picture 3" descr="C:\Users\Kullanıcı123\Desktop\desen taslagı1\hayatağacı041.jpg"/>
          <p:cNvPicPr>
            <a:picLocks noChangeAspect="1" noChangeArrowheads="1"/>
          </p:cNvPicPr>
          <p:nvPr/>
        </p:nvPicPr>
        <p:blipFill>
          <a:blip r:embed="rId3" cstate="print"/>
          <a:srcRect/>
          <a:stretch>
            <a:fillRect/>
          </a:stretch>
        </p:blipFill>
        <p:spPr bwMode="auto">
          <a:xfrm flipH="1">
            <a:off x="5929322" y="857232"/>
            <a:ext cx="1864413" cy="528002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10000"/>
          </a:bodyPr>
          <a:lstStyle/>
          <a:p>
            <a:r>
              <a:rPr lang="tr-TR" dirty="0" smtClean="0"/>
              <a:t>Tek tanrılı dinlerin insan yaratılışını anlatan bölümlerindeki ortak nokta ağaçtır. Ölümsüzlüğü bulamayan insanoğlunun tesellisidir ölümden sonraki hayata duydukları ümit.</a:t>
            </a:r>
          </a:p>
          <a:p>
            <a:endParaRPr lang="tr-TR" dirty="0" smtClean="0"/>
          </a:p>
          <a:p>
            <a:r>
              <a:rPr lang="tr-TR" dirty="0" smtClean="0"/>
              <a:t>Bu motif Türklerde </a:t>
            </a:r>
            <a:r>
              <a:rPr lang="tr-TR" dirty="0" err="1" smtClean="0"/>
              <a:t>şamanizm</a:t>
            </a:r>
            <a:r>
              <a:rPr lang="tr-TR" dirty="0" smtClean="0"/>
              <a:t> kökenlidir. Şamanlarda ağaç dünyanın merkezi kabul edilir, aynı zamanda yer altı ve gökyüzü arasında merdiven işlevi görür. Selçuklu örneklerinde olduğu gibi hayat ağacı ile birlikte tasvir edilen kuşlar ve kartallar, Orta Asya inançlarına göre  şaman eşlik eden kuş ya da şamanın kendisi olabilir. Şaman hayat ağacı sayesinde gökyüzüne ulaşmaktadır. İnanışa göre şaman doğmadan önce kuş şeklinde ağaçta bulunurdu. İnsan, ejder ve yılan figürleri Şamanı korumaktadır.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10000"/>
          </a:bodyPr>
          <a:lstStyle/>
          <a:p>
            <a:r>
              <a:rPr lang="tr-TR" dirty="0" smtClean="0"/>
              <a:t>Eldeki örneklerde dallar arasında yer alan nar, cennet ve bereketi, gizlenmiş küçük kuşlar ise şamanın ruhunu temsil etmektedir. </a:t>
            </a:r>
          </a:p>
          <a:p>
            <a:endParaRPr lang="tr-TR" dirty="0" smtClean="0"/>
          </a:p>
          <a:p>
            <a:r>
              <a:rPr lang="tr-TR" dirty="0" smtClean="0"/>
              <a:t>Bir efsaneye göre </a:t>
            </a:r>
            <a:r>
              <a:rPr lang="tr-TR" dirty="0" err="1" smtClean="0"/>
              <a:t>anatanrıça</a:t>
            </a:r>
            <a:r>
              <a:rPr lang="tr-TR" dirty="0" smtClean="0"/>
              <a:t> Kibele, </a:t>
            </a:r>
            <a:r>
              <a:rPr lang="tr-TR" dirty="0" err="1" smtClean="0"/>
              <a:t>Attis</a:t>
            </a:r>
            <a:r>
              <a:rPr lang="tr-TR" dirty="0" smtClean="0"/>
              <a:t> adlı bir gence aşık olur. Onu tapınağın bekçisi yapar. Hep bakir kalacağına söz veren </a:t>
            </a:r>
            <a:r>
              <a:rPr lang="tr-TR" dirty="0" err="1" smtClean="0"/>
              <a:t>Attis’in</a:t>
            </a:r>
            <a:r>
              <a:rPr lang="tr-TR" dirty="0" smtClean="0"/>
              <a:t> yemininin tutmadığını öğrenince çok sinirlenir ve onu öldürür. Sonra pişman olur ve </a:t>
            </a:r>
            <a:r>
              <a:rPr lang="tr-TR" dirty="0" err="1" smtClean="0"/>
              <a:t>Attis’i</a:t>
            </a:r>
            <a:r>
              <a:rPr lang="tr-TR" dirty="0" smtClean="0"/>
              <a:t> sedir çamına dönüştürür. Sevgilisi ölünce yüreği acıyla kaplanan Kibele, </a:t>
            </a:r>
            <a:r>
              <a:rPr lang="tr-TR" dirty="0" err="1" smtClean="0"/>
              <a:t>Attis’in</a:t>
            </a:r>
            <a:r>
              <a:rPr lang="tr-TR" dirty="0" smtClean="0"/>
              <a:t> tapınak bekçisiyken kendisine adadığı kutsal anma törenlerinin ‘Mayıs Şenliği’ adıyla her yıl </a:t>
            </a:r>
            <a:r>
              <a:rPr lang="tr-TR" dirty="0" err="1" smtClean="0"/>
              <a:t>Attis</a:t>
            </a:r>
            <a:r>
              <a:rPr lang="tr-TR" dirty="0" smtClean="0"/>
              <a:t> için yapılmasını buyurur. Çam ağacına </a:t>
            </a:r>
            <a:r>
              <a:rPr lang="tr-TR" dirty="0" err="1" smtClean="0"/>
              <a:t>dönüştrülen</a:t>
            </a:r>
            <a:r>
              <a:rPr lang="tr-TR" dirty="0" smtClean="0"/>
              <a:t> </a:t>
            </a:r>
            <a:r>
              <a:rPr lang="tr-TR" dirty="0" err="1" smtClean="0"/>
              <a:t>Attis</a:t>
            </a:r>
            <a:r>
              <a:rPr lang="tr-TR" dirty="0" smtClean="0"/>
              <a:t>, her yıl ağacın üzerine süsler asılarak anılmaya başlar. Günümüzde Yeni yılda süslenen çam ağacı, Kibele’nin tapınak bekçisi </a:t>
            </a:r>
            <a:r>
              <a:rPr lang="tr-TR" dirty="0" err="1" smtClean="0"/>
              <a:t>Attis</a:t>
            </a:r>
            <a:r>
              <a:rPr lang="tr-TR" dirty="0" smtClean="0"/>
              <a:t> ile özdeştir.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Servi, Anadolu halk hekimliğinde tıpkı şifalı bitkiler gibi mide ve bağırsak hastalıklarında kullanılmıştır. Mezarlıklarda ölülerden gelen kokuları dağıtmak için reçine kokulu servi ağacı dikilmesi konusu Osmanlıda başlamıştır. Hayat, güzellik, ebedilik sembolü olan ağaç evrenin ölümsüzlüğün sembolü ve yerkürenin eksenidir. </a:t>
            </a:r>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Tarih boyunca aile, oba, oymak, boy, devlet gibi kavramları ifade etmek için belirli figürleri damga im olarak kullanmışlardır.</a:t>
            </a:r>
          </a:p>
          <a:p>
            <a:endParaRPr lang="tr-TR" dirty="0" smtClean="0"/>
          </a:p>
          <a:p>
            <a:r>
              <a:rPr lang="tr-TR" dirty="0" smtClean="0"/>
              <a:t>Bu motiflerin dokumalardan mezar taşlarına kadar geniş bir alana yayıldığını görebiliriz. </a:t>
            </a:r>
          </a:p>
          <a:p>
            <a:endParaRPr lang="tr-TR" dirty="0" smtClean="0"/>
          </a:p>
          <a:p>
            <a:r>
              <a:rPr lang="tr-TR" dirty="0" smtClean="0"/>
              <a:t>Geleneksel Anadolu el sanatlarında, ailelerin imini taşıyan çeşitli işleme dokuma ve ev kullanım eşyaları üretilmiştir. </a:t>
            </a:r>
            <a:endParaRPr lang="tr-TR" dirty="0"/>
          </a:p>
        </p:txBody>
      </p:sp>
      <p:sp>
        <p:nvSpPr>
          <p:cNvPr id="3" name="2 Başlık"/>
          <p:cNvSpPr>
            <a:spLocks noGrp="1"/>
          </p:cNvSpPr>
          <p:nvPr>
            <p:ph type="title"/>
          </p:nvPr>
        </p:nvSpPr>
        <p:spPr/>
        <p:txBody>
          <a:bodyPr/>
          <a:lstStyle/>
          <a:p>
            <a:r>
              <a:rPr lang="tr-TR" dirty="0" smtClean="0"/>
              <a:t>İm (</a:t>
            </a:r>
            <a:r>
              <a:rPr lang="tr-TR" dirty="0" err="1" smtClean="0"/>
              <a:t>Family</a:t>
            </a:r>
            <a:r>
              <a:rPr lang="tr-TR" dirty="0" smtClean="0"/>
              <a:t> </a:t>
            </a:r>
            <a:r>
              <a:rPr lang="tr-TR" dirty="0" err="1" smtClean="0"/>
              <a:t>signs</a:t>
            </a:r>
            <a:r>
              <a:rPr lang="tr-TR" dirty="0" smtClean="0"/>
              <a:t>)</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7410" name="Picture 2" descr="C:\Users\Kullanıcı123\Desktop\desen taslagı1\im048.jpg"/>
          <p:cNvPicPr>
            <a:picLocks noGrp="1" noChangeAspect="1" noChangeArrowheads="1"/>
          </p:cNvPicPr>
          <p:nvPr>
            <p:ph idx="1"/>
          </p:nvPr>
        </p:nvPicPr>
        <p:blipFill>
          <a:blip r:embed="rId2" cstate="print"/>
          <a:srcRect/>
          <a:stretch>
            <a:fillRect/>
          </a:stretch>
        </p:blipFill>
        <p:spPr bwMode="auto">
          <a:xfrm>
            <a:off x="1000100" y="2214554"/>
            <a:ext cx="1569275" cy="1595430"/>
          </a:xfrm>
          <a:prstGeom prst="rect">
            <a:avLst/>
          </a:prstGeom>
          <a:noFill/>
        </p:spPr>
      </p:pic>
      <p:pic>
        <p:nvPicPr>
          <p:cNvPr id="17411" name="Picture 3" descr="C:\Users\Kullanıcı123\Desktop\desen taslagı1\im063.jpg"/>
          <p:cNvPicPr>
            <a:picLocks noChangeAspect="1" noChangeArrowheads="1"/>
          </p:cNvPicPr>
          <p:nvPr/>
        </p:nvPicPr>
        <p:blipFill>
          <a:blip r:embed="rId3" cstate="print"/>
          <a:srcRect/>
          <a:stretch>
            <a:fillRect/>
          </a:stretch>
        </p:blipFill>
        <p:spPr bwMode="auto">
          <a:xfrm>
            <a:off x="5286380" y="1285860"/>
            <a:ext cx="2151240" cy="3514721"/>
          </a:xfrm>
          <a:prstGeom prst="rect">
            <a:avLst/>
          </a:prstGeom>
          <a:noFill/>
        </p:spPr>
      </p:pic>
      <p:pic>
        <p:nvPicPr>
          <p:cNvPr id="17412" name="Picture 4" descr="C:\Users\Kullanıcı123\Desktop\desen taslagı1\im066.jpg"/>
          <p:cNvPicPr>
            <a:picLocks noChangeAspect="1" noChangeArrowheads="1"/>
          </p:cNvPicPr>
          <p:nvPr/>
        </p:nvPicPr>
        <p:blipFill>
          <a:blip r:embed="rId4" cstate="print"/>
          <a:srcRect/>
          <a:stretch>
            <a:fillRect/>
          </a:stretch>
        </p:blipFill>
        <p:spPr bwMode="auto">
          <a:xfrm>
            <a:off x="1000100" y="4286256"/>
            <a:ext cx="4044939" cy="1645638"/>
          </a:xfrm>
          <a:prstGeom prst="rect">
            <a:avLst/>
          </a:prstGeom>
          <a:noFill/>
        </p:spPr>
      </p:pic>
      <p:pic>
        <p:nvPicPr>
          <p:cNvPr id="17413" name="Picture 5" descr="C:\Users\Kullanıcı123\Desktop\desen taslagı1\im127-128.jpg"/>
          <p:cNvPicPr>
            <a:picLocks noChangeAspect="1" noChangeArrowheads="1"/>
          </p:cNvPicPr>
          <p:nvPr/>
        </p:nvPicPr>
        <p:blipFill>
          <a:blip r:embed="rId5" cstate="print"/>
          <a:srcRect/>
          <a:stretch>
            <a:fillRect/>
          </a:stretch>
        </p:blipFill>
        <p:spPr bwMode="auto">
          <a:xfrm>
            <a:off x="6286512" y="5214950"/>
            <a:ext cx="2190722" cy="1055522"/>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Divan-ı Lügat-it Türk’te karşılaştığımız Oğuz boyu imleri şunlardır;</a:t>
            </a:r>
          </a:p>
          <a:p>
            <a:endParaRPr lang="tr-TR" dirty="0" smtClean="0"/>
          </a:p>
          <a:p>
            <a:r>
              <a:rPr lang="tr-TR" dirty="0" smtClean="0"/>
              <a:t>Kayı boyu, Salur boyu, </a:t>
            </a:r>
            <a:r>
              <a:rPr lang="tr-TR" dirty="0" err="1" smtClean="0"/>
              <a:t>Bağduz</a:t>
            </a:r>
            <a:r>
              <a:rPr lang="tr-TR" dirty="0" smtClean="0"/>
              <a:t> boyu, Bayat Boyu, Avşar boyu, </a:t>
            </a:r>
            <a:r>
              <a:rPr lang="tr-TR" dirty="0" err="1" smtClean="0"/>
              <a:t>Yazır</a:t>
            </a:r>
            <a:r>
              <a:rPr lang="tr-TR" dirty="0" smtClean="0"/>
              <a:t> Boyu, Iğdır boyu, </a:t>
            </a:r>
            <a:r>
              <a:rPr lang="tr-TR" dirty="0" err="1" smtClean="0"/>
              <a:t>Eymur</a:t>
            </a:r>
            <a:r>
              <a:rPr lang="tr-TR" dirty="0" smtClean="0"/>
              <a:t> boyu, </a:t>
            </a:r>
            <a:r>
              <a:rPr lang="tr-TR" dirty="0" err="1" smtClean="0"/>
              <a:t>Alayundlu</a:t>
            </a:r>
            <a:r>
              <a:rPr lang="tr-TR" dirty="0" smtClean="0"/>
              <a:t> boyu, </a:t>
            </a:r>
            <a:r>
              <a:rPr lang="tr-TR" dirty="0" err="1" smtClean="0"/>
              <a:t>Becene</a:t>
            </a:r>
            <a:r>
              <a:rPr lang="tr-TR" dirty="0" smtClean="0"/>
              <a:t> boyu, </a:t>
            </a:r>
            <a:r>
              <a:rPr lang="tr-TR" dirty="0" err="1" smtClean="0"/>
              <a:t>Çavuldar</a:t>
            </a:r>
            <a:r>
              <a:rPr lang="tr-TR" dirty="0" smtClean="0"/>
              <a:t> boyu, Çepni boyu.</a:t>
            </a:r>
          </a:p>
          <a:p>
            <a:endParaRPr lang="tr-TR" dirty="0" smtClean="0"/>
          </a:p>
          <a:p>
            <a:r>
              <a:rPr lang="tr-TR" dirty="0" smtClean="0"/>
              <a:t>Bu boylar Anadolu’ya yerleştikten sonra da damgalarını, ürettikleri el sanatlarında, toprak ev çadırlarında, ve hayvanlarında kullanmışlardır.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Anadolu kilimlerindeki su yolu </a:t>
            </a:r>
            <a:r>
              <a:rPr lang="tr-TR" dirty="0" err="1" smtClean="0"/>
              <a:t>meander</a:t>
            </a:r>
            <a:r>
              <a:rPr lang="tr-TR" dirty="0" smtClean="0"/>
              <a:t> motifinin formu tıpkı Menderes Nehri’nin geri dönüşlerine sonra tekrar yoluna devam etmelerine benzer. Bu motif, Ege ve Akdeniz bölgesi halı ve kilimlerindeki çoğunlukla olmak üzere tüm Anadolu dokumalarında sıklıkla kullanılan  bir motiftir.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tr-TR" dirty="0" smtClean="0"/>
              <a:t>Pıtrak tarlalarda bulunan dikenleriyle insanlara ve hayvanların tüylerine yapışan bir bitkidir. Anadolu El Sanatlarında kullanılan pıtrak motifi, bu bitkinin </a:t>
            </a:r>
            <a:r>
              <a:rPr lang="tr-TR" dirty="0" err="1" smtClean="0"/>
              <a:t>stilizasyonudur</a:t>
            </a:r>
            <a:r>
              <a:rPr lang="tr-TR" dirty="0" smtClean="0"/>
              <a:t>. Pıtrağın kötü gözü uzaklaştırdığı düşünülür ve nazara karşı kullanılan bir motiftir.</a:t>
            </a:r>
          </a:p>
          <a:p>
            <a:endParaRPr lang="tr-TR" dirty="0" smtClean="0"/>
          </a:p>
          <a:p>
            <a:r>
              <a:rPr lang="tr-TR" dirty="0" smtClean="0"/>
              <a:t>Neolitik dönemden bize kalan bazı pişmiş toprak mühürlerin üzerinde de bu motife rastlanmıştır.</a:t>
            </a:r>
          </a:p>
          <a:p>
            <a:endParaRPr lang="tr-TR" dirty="0" smtClean="0"/>
          </a:p>
          <a:p>
            <a:r>
              <a:rPr lang="tr-TR" dirty="0" smtClean="0"/>
              <a:t>Pıtrak gibi deyimi ağaçlardaki meyve bolluğunu ifade eder. Bu bağlamda un çuvallarında tandır örtülerinde ekmek üstüne kapanan cicim dokumalarda sıkça kullanılmıştır.</a:t>
            </a:r>
            <a:endParaRPr lang="tr-TR" dirty="0"/>
          </a:p>
        </p:txBody>
      </p:sp>
      <p:sp>
        <p:nvSpPr>
          <p:cNvPr id="3" name="2 Başlık"/>
          <p:cNvSpPr>
            <a:spLocks noGrp="1"/>
          </p:cNvSpPr>
          <p:nvPr>
            <p:ph type="title"/>
          </p:nvPr>
        </p:nvSpPr>
        <p:spPr/>
        <p:txBody>
          <a:bodyPr/>
          <a:lstStyle/>
          <a:p>
            <a:r>
              <a:rPr lang="tr-TR" dirty="0" smtClean="0"/>
              <a:t>Pıtrak Motifi (</a:t>
            </a:r>
            <a:r>
              <a:rPr lang="tr-TR" dirty="0" err="1" smtClean="0"/>
              <a:t>Burdock</a:t>
            </a:r>
            <a:r>
              <a:rPr lang="tr-TR" dirty="0" smtClean="0"/>
              <a:t>)</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Kullanıcı123\Desktop\desen taslagı1\pıtrak009.jpg"/>
          <p:cNvPicPr>
            <a:picLocks noGrp="1" noChangeAspect="1" noChangeArrowheads="1"/>
          </p:cNvPicPr>
          <p:nvPr>
            <p:ph idx="1"/>
          </p:nvPr>
        </p:nvPicPr>
        <p:blipFill>
          <a:blip r:embed="rId2" cstate="print"/>
          <a:srcRect/>
          <a:stretch>
            <a:fillRect/>
          </a:stretch>
        </p:blipFill>
        <p:spPr bwMode="auto">
          <a:xfrm>
            <a:off x="500034" y="2071678"/>
            <a:ext cx="3544186" cy="2667000"/>
          </a:xfrm>
          <a:prstGeom prst="rect">
            <a:avLst/>
          </a:prstGeom>
          <a:noFill/>
        </p:spPr>
      </p:pic>
      <p:pic>
        <p:nvPicPr>
          <p:cNvPr id="2051" name="Picture 3" descr="C:\Users\Kullanıcı123\Desktop\desen taslagı1\pıtrak056.jpg"/>
          <p:cNvPicPr>
            <a:picLocks noChangeAspect="1" noChangeArrowheads="1"/>
          </p:cNvPicPr>
          <p:nvPr/>
        </p:nvPicPr>
        <p:blipFill>
          <a:blip r:embed="rId3" cstate="print"/>
          <a:srcRect/>
          <a:stretch>
            <a:fillRect/>
          </a:stretch>
        </p:blipFill>
        <p:spPr bwMode="auto">
          <a:xfrm>
            <a:off x="4643438" y="3286124"/>
            <a:ext cx="3991336" cy="27654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err="1" smtClean="0"/>
              <a:t>Pıtarak</a:t>
            </a:r>
            <a:r>
              <a:rPr lang="tr-TR" dirty="0" smtClean="0"/>
              <a:t>, </a:t>
            </a:r>
            <a:r>
              <a:rPr lang="tr-TR" dirty="0" err="1" smtClean="0"/>
              <a:t>bıtrak</a:t>
            </a:r>
            <a:r>
              <a:rPr lang="tr-TR" dirty="0" smtClean="0"/>
              <a:t>, </a:t>
            </a:r>
            <a:r>
              <a:rPr lang="tr-TR" dirty="0" err="1" smtClean="0"/>
              <a:t>pıtırdak</a:t>
            </a:r>
            <a:r>
              <a:rPr lang="tr-TR" dirty="0" smtClean="0"/>
              <a:t> gibi yöresel isimler de alır.</a:t>
            </a:r>
          </a:p>
          <a:p>
            <a:endParaRPr lang="tr-TR" dirty="0" smtClean="0"/>
          </a:p>
          <a:p>
            <a:r>
              <a:rPr lang="tr-TR" dirty="0" smtClean="0"/>
              <a:t>Bu motifin benzeri Norveç’te yaygındır. </a:t>
            </a:r>
            <a:r>
              <a:rPr lang="tr-TR" dirty="0" err="1" smtClean="0"/>
              <a:t>Valknuten</a:t>
            </a:r>
            <a:r>
              <a:rPr lang="tr-TR" dirty="0" smtClean="0"/>
              <a:t> (Savaş düğümü) adı verilen bu motif orada da düz dokumlarda kullanılır. </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Yaratıcı gücün sembolü olan el insanı hayvandan ayıran en önemli organdır. Neolitik ve </a:t>
            </a:r>
            <a:r>
              <a:rPr lang="tr-TR" dirty="0" err="1" smtClean="0"/>
              <a:t>Paleolitik</a:t>
            </a:r>
            <a:r>
              <a:rPr lang="tr-TR" dirty="0" smtClean="0"/>
              <a:t> dönem mağara resimlerinde el ve parmak figürleri görülmüştür.</a:t>
            </a:r>
          </a:p>
          <a:p>
            <a:endParaRPr lang="tr-TR" dirty="0" smtClean="0"/>
          </a:p>
          <a:p>
            <a:r>
              <a:rPr lang="tr-TR" dirty="0" smtClean="0"/>
              <a:t>Çatalhöyük ve Alacahöyük’te yapılan kazılarda bulunan sunak kaplarının el motifi ile bezeli olduğu görülmüştür.</a:t>
            </a:r>
          </a:p>
          <a:p>
            <a:endParaRPr lang="tr-TR" dirty="0" smtClean="0"/>
          </a:p>
          <a:p>
            <a:endParaRPr lang="tr-TR" dirty="0"/>
          </a:p>
        </p:txBody>
      </p:sp>
      <p:sp>
        <p:nvSpPr>
          <p:cNvPr id="3" name="2 Başlık"/>
          <p:cNvSpPr>
            <a:spLocks noGrp="1"/>
          </p:cNvSpPr>
          <p:nvPr>
            <p:ph type="title"/>
          </p:nvPr>
        </p:nvSpPr>
        <p:spPr/>
        <p:txBody>
          <a:bodyPr>
            <a:normAutofit fontScale="90000"/>
          </a:bodyPr>
          <a:lstStyle/>
          <a:p>
            <a:r>
              <a:rPr lang="tr-TR" dirty="0" smtClean="0"/>
              <a:t>El, Parmak ve Tarak (</a:t>
            </a:r>
            <a:r>
              <a:rPr lang="tr-TR" dirty="0" err="1" smtClean="0"/>
              <a:t>Hand</a:t>
            </a:r>
            <a:r>
              <a:rPr lang="tr-TR" dirty="0" smtClean="0"/>
              <a:t>, </a:t>
            </a:r>
            <a:r>
              <a:rPr lang="tr-TR" dirty="0" err="1" smtClean="0"/>
              <a:t>Finger</a:t>
            </a:r>
            <a:r>
              <a:rPr lang="tr-TR" dirty="0" smtClean="0"/>
              <a:t> </a:t>
            </a:r>
            <a:r>
              <a:rPr lang="tr-TR" dirty="0" err="1" smtClean="0"/>
              <a:t>and</a:t>
            </a:r>
            <a:r>
              <a:rPr lang="tr-TR" dirty="0" smtClean="0"/>
              <a:t> </a:t>
            </a:r>
            <a:r>
              <a:rPr lang="tr-TR" dirty="0" err="1" smtClean="0"/>
              <a:t>Comb</a:t>
            </a:r>
            <a:r>
              <a:rPr lang="tr-TR" dirty="0" smtClean="0"/>
              <a:t>)</a:t>
            </a:r>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143</TotalTime>
  <Words>1911</Words>
  <Application>Microsoft Office PowerPoint</Application>
  <PresentationFormat>Ekran Gösterisi (4:3)</PresentationFormat>
  <Paragraphs>117</Paragraphs>
  <Slides>49</Slides>
  <Notes>3</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Kağıt</vt:lpstr>
      <vt:lpstr>YAŞAMI SİMGELEYEN MOTİFLER</vt:lpstr>
      <vt:lpstr>Su Yolu Motifi (Running Water -meander)</vt:lpstr>
      <vt:lpstr>Slayt 3</vt:lpstr>
      <vt:lpstr>Slayt 4</vt:lpstr>
      <vt:lpstr>Slayt 5</vt:lpstr>
      <vt:lpstr>Pıtrak Motifi (Burdock)</vt:lpstr>
      <vt:lpstr>Slayt 7</vt:lpstr>
      <vt:lpstr>Slayt 8</vt:lpstr>
      <vt:lpstr>El, Parmak ve Tarak (Hand, Finger and Comb)</vt:lpstr>
      <vt:lpstr>Slayt 10</vt:lpstr>
      <vt:lpstr>Slayt 11</vt:lpstr>
      <vt:lpstr>Slayt 12</vt:lpstr>
      <vt:lpstr>Slayt 13</vt:lpstr>
      <vt:lpstr>Muska ve Nazarlık (Amulet and Evil Eye)</vt:lpstr>
      <vt:lpstr>Slayt 15</vt:lpstr>
      <vt:lpstr>Slayt 16</vt:lpstr>
      <vt:lpstr>Slayt 17</vt:lpstr>
      <vt:lpstr>Slayt 18</vt:lpstr>
      <vt:lpstr>Göz (Eye)</vt:lpstr>
      <vt:lpstr>Slayt 20</vt:lpstr>
      <vt:lpstr>Haç (Cross)</vt:lpstr>
      <vt:lpstr>Slayt 22</vt:lpstr>
      <vt:lpstr>Slayt 23</vt:lpstr>
      <vt:lpstr>Slayt 24</vt:lpstr>
      <vt:lpstr>Çengel (Hook)</vt:lpstr>
      <vt:lpstr>Slayt 26</vt:lpstr>
      <vt:lpstr>Slayt 27</vt:lpstr>
      <vt:lpstr>Yılan (Serpent)</vt:lpstr>
      <vt:lpstr>Slayt 29</vt:lpstr>
      <vt:lpstr>Slayt 30</vt:lpstr>
      <vt:lpstr>Ejder (Dragon)</vt:lpstr>
      <vt:lpstr>Slayt 32</vt:lpstr>
      <vt:lpstr>Slayt 33</vt:lpstr>
      <vt:lpstr>Slayt 34</vt:lpstr>
      <vt:lpstr>Akrep (Scorpion)</vt:lpstr>
      <vt:lpstr>Slayt 36</vt:lpstr>
      <vt:lpstr>Slayt 37</vt:lpstr>
      <vt:lpstr>Kurt ağzı, kurt izi, canavar ayağı () Wolf’s mouth, Wolf’s track, Monster’s feet</vt:lpstr>
      <vt:lpstr>Slayt 39</vt:lpstr>
      <vt:lpstr>Slayt 40</vt:lpstr>
      <vt:lpstr>Slayt 41</vt:lpstr>
      <vt:lpstr>Hayat Ağacı (Tree of Life)</vt:lpstr>
      <vt:lpstr>Slayt 43</vt:lpstr>
      <vt:lpstr>Slayt 44</vt:lpstr>
      <vt:lpstr>Slayt 45</vt:lpstr>
      <vt:lpstr>Slayt 46</vt:lpstr>
      <vt:lpstr>İm (Family signs)</vt:lpstr>
      <vt:lpstr>Slayt 48</vt:lpstr>
      <vt:lpstr>Slayt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YAŞAMI SİMGELEYEN MOTİFLER</dc:title>
  <dc:creator>Kullanıcı123</dc:creator>
  <cp:lastModifiedBy>Kullanıcı123</cp:lastModifiedBy>
  <cp:revision>11</cp:revision>
  <dcterms:created xsi:type="dcterms:W3CDTF">2017-11-28T07:21:20Z</dcterms:created>
  <dcterms:modified xsi:type="dcterms:W3CDTF">2018-11-09T11:38:46Z</dcterms:modified>
</cp:coreProperties>
</file>