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1" r:id="rId14"/>
    <p:sldId id="274" r:id="rId15"/>
    <p:sldId id="275" r:id="rId16"/>
    <p:sldId id="276" r:id="rId17"/>
    <p:sldId id="277" r:id="rId18"/>
    <p:sldId id="280" r:id="rId19"/>
    <p:sldId id="283" r:id="rId20"/>
    <p:sldId id="284" r:id="rId21"/>
    <p:sldId id="285" r:id="rId22"/>
    <p:sldId id="286" r:id="rId23"/>
    <p:sldId id="288" r:id="rId24"/>
    <p:sldId id="289" r:id="rId25"/>
  </p:sldIdLst>
  <p:sldSz cx="10058400" cy="7772400"/>
  <p:notesSz cx="10058400" cy="77724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75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200" y="457200"/>
            <a:ext cx="9143999" cy="6857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57200" y="457199"/>
            <a:ext cx="8476615" cy="6172200"/>
          </a:xfrm>
          <a:custGeom>
            <a:avLst/>
            <a:gdLst/>
            <a:ahLst/>
            <a:cxnLst/>
            <a:rect l="l" t="t" r="r" b="b"/>
            <a:pathLst>
              <a:path w="8476615" h="6172200">
                <a:moveTo>
                  <a:pt x="6132576" y="5425440"/>
                </a:moveTo>
                <a:lnTo>
                  <a:pt x="725424" y="0"/>
                </a:lnTo>
                <a:lnTo>
                  <a:pt x="0" y="0"/>
                </a:lnTo>
                <a:lnTo>
                  <a:pt x="0" y="763524"/>
                </a:lnTo>
                <a:lnTo>
                  <a:pt x="5388864" y="6172200"/>
                </a:lnTo>
                <a:lnTo>
                  <a:pt x="6132576" y="5425440"/>
                </a:lnTo>
                <a:close/>
              </a:path>
              <a:path w="8476615" h="6172200">
                <a:moveTo>
                  <a:pt x="6751320" y="4818888"/>
                </a:moveTo>
                <a:lnTo>
                  <a:pt x="1952244" y="0"/>
                </a:lnTo>
                <a:lnTo>
                  <a:pt x="1365504" y="0"/>
                </a:lnTo>
                <a:lnTo>
                  <a:pt x="6457188" y="5114544"/>
                </a:lnTo>
                <a:lnTo>
                  <a:pt x="6751320" y="4818888"/>
                </a:lnTo>
                <a:close/>
              </a:path>
              <a:path w="8476615" h="6172200">
                <a:moveTo>
                  <a:pt x="8008620" y="3552444"/>
                </a:moveTo>
                <a:lnTo>
                  <a:pt x="4471416" y="0"/>
                </a:lnTo>
                <a:lnTo>
                  <a:pt x="3471672" y="0"/>
                </a:lnTo>
                <a:lnTo>
                  <a:pt x="7508748" y="4055364"/>
                </a:lnTo>
                <a:lnTo>
                  <a:pt x="8008620" y="3552444"/>
                </a:lnTo>
                <a:close/>
              </a:path>
              <a:path w="8476615" h="6172200">
                <a:moveTo>
                  <a:pt x="8476488" y="3087624"/>
                </a:moveTo>
                <a:lnTo>
                  <a:pt x="5402580" y="0"/>
                </a:lnTo>
                <a:lnTo>
                  <a:pt x="4849368" y="0"/>
                </a:lnTo>
                <a:lnTo>
                  <a:pt x="8200644" y="3364992"/>
                </a:lnTo>
                <a:lnTo>
                  <a:pt x="8476488" y="3087624"/>
                </a:lnTo>
                <a:close/>
              </a:path>
            </a:pathLst>
          </a:custGeom>
          <a:solidFill>
            <a:srgbClr val="254C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38503" y="549656"/>
            <a:ext cx="7579359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42146" y="1619503"/>
            <a:ext cx="8174107" cy="368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59383" y="6996608"/>
            <a:ext cx="3740785" cy="274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171428" y="7027780"/>
            <a:ext cx="255904" cy="222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9215" y="612139"/>
            <a:ext cx="246951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160" dirty="0"/>
              <a:t>Lecture</a:t>
            </a:r>
            <a:r>
              <a:rPr sz="4200" spc="-70" dirty="0"/>
              <a:t> </a:t>
            </a:r>
            <a:r>
              <a:rPr sz="4200" dirty="0"/>
              <a:t>10</a:t>
            </a:r>
            <a:endParaRPr sz="4200"/>
          </a:p>
        </p:txBody>
      </p:sp>
      <p:grpSp>
        <p:nvGrpSpPr>
          <p:cNvPr id="3" name="object 3"/>
          <p:cNvGrpSpPr/>
          <p:nvPr/>
        </p:nvGrpSpPr>
        <p:grpSpPr>
          <a:xfrm>
            <a:off x="851916" y="1216151"/>
            <a:ext cx="2464435" cy="70485"/>
            <a:chOff x="851916" y="1216151"/>
            <a:chExt cx="2464435" cy="70485"/>
          </a:xfrm>
        </p:grpSpPr>
        <p:sp>
          <p:nvSpPr>
            <p:cNvPr id="4" name="object 4"/>
            <p:cNvSpPr/>
            <p:nvPr/>
          </p:nvSpPr>
          <p:spPr>
            <a:xfrm>
              <a:off x="873252" y="1237487"/>
              <a:ext cx="2443480" cy="48895"/>
            </a:xfrm>
            <a:custGeom>
              <a:avLst/>
              <a:gdLst/>
              <a:ahLst/>
              <a:cxnLst/>
              <a:rect l="l" t="t" r="r" b="b"/>
              <a:pathLst>
                <a:path w="2443479" h="48894">
                  <a:moveTo>
                    <a:pt x="2442971" y="48767"/>
                  </a:moveTo>
                  <a:lnTo>
                    <a:pt x="24429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442971" y="487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51916" y="1216151"/>
              <a:ext cx="2443480" cy="48895"/>
            </a:xfrm>
            <a:custGeom>
              <a:avLst/>
              <a:gdLst/>
              <a:ahLst/>
              <a:cxnLst/>
              <a:rect l="l" t="t" r="r" b="b"/>
              <a:pathLst>
                <a:path w="2443479" h="48894">
                  <a:moveTo>
                    <a:pt x="2442971" y="48767"/>
                  </a:moveTo>
                  <a:lnTo>
                    <a:pt x="24429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442971" y="48767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839215" y="1447291"/>
            <a:ext cx="8570595" cy="312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135" dirty="0">
                <a:solidFill>
                  <a:srgbClr val="FAFD00"/>
                </a:solidFill>
                <a:latin typeface="Times New Roman"/>
                <a:cs typeface="Times New Roman"/>
              </a:rPr>
              <a:t>Evolutionary</a:t>
            </a:r>
            <a:r>
              <a:rPr sz="42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170" dirty="0">
                <a:solidFill>
                  <a:srgbClr val="FAFD00"/>
                </a:solidFill>
                <a:latin typeface="Times New Roman"/>
                <a:cs typeface="Times New Roman"/>
              </a:rPr>
              <a:t>Computation:</a:t>
            </a:r>
            <a:endParaRPr sz="4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400" spc="80" dirty="0">
                <a:solidFill>
                  <a:srgbClr val="FAFD00"/>
                </a:solidFill>
                <a:latin typeface="Times New Roman"/>
                <a:cs typeface="Times New Roman"/>
              </a:rPr>
              <a:t>Evolution</a:t>
            </a:r>
            <a:r>
              <a:rPr sz="34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90" dirty="0">
                <a:solidFill>
                  <a:srgbClr val="FAFD00"/>
                </a:solidFill>
                <a:latin typeface="Times New Roman"/>
                <a:cs typeface="Times New Roman"/>
              </a:rPr>
              <a:t>strategies</a:t>
            </a:r>
            <a:r>
              <a:rPr sz="34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185" dirty="0">
                <a:solidFill>
                  <a:srgbClr val="FAFD00"/>
                </a:solidFill>
                <a:latin typeface="Times New Roman"/>
                <a:cs typeface="Times New Roman"/>
              </a:rPr>
              <a:t>and</a:t>
            </a:r>
            <a:r>
              <a:rPr sz="34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50" dirty="0">
                <a:solidFill>
                  <a:srgbClr val="FAFD00"/>
                </a:solidFill>
                <a:latin typeface="Times New Roman"/>
                <a:cs typeface="Times New Roman"/>
              </a:rPr>
              <a:t>genetic</a:t>
            </a:r>
            <a:r>
              <a:rPr sz="34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150" dirty="0">
                <a:solidFill>
                  <a:srgbClr val="FAFD00"/>
                </a:solidFill>
                <a:latin typeface="Times New Roman"/>
                <a:cs typeface="Times New Roman"/>
              </a:rPr>
              <a:t>programming</a:t>
            </a:r>
            <a:endParaRPr sz="3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805"/>
              </a:spcBef>
              <a:buClr>
                <a:srgbClr val="FAFD00"/>
              </a:buClr>
              <a:buSzPct val="75757"/>
              <a:buFont typeface="Lucida Sans Unicode"/>
              <a:buChar char="■"/>
              <a:tabLst>
                <a:tab pos="355600" algn="l"/>
              </a:tabLst>
            </a:pPr>
            <a:r>
              <a:rPr sz="3300" spc="75" dirty="0">
                <a:solidFill>
                  <a:srgbClr val="FFFFFF"/>
                </a:solidFill>
                <a:latin typeface="Times New Roman"/>
                <a:cs typeface="Times New Roman"/>
              </a:rPr>
              <a:t>Evolution</a:t>
            </a:r>
            <a:r>
              <a:rPr sz="33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300" spc="90" dirty="0">
                <a:solidFill>
                  <a:srgbClr val="FFFFFF"/>
                </a:solidFill>
                <a:latin typeface="Times New Roman"/>
                <a:cs typeface="Times New Roman"/>
              </a:rPr>
              <a:t>strategies</a:t>
            </a:r>
            <a:endParaRPr sz="33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Clr>
                <a:srgbClr val="FAFD00"/>
              </a:buClr>
              <a:buSzPct val="75757"/>
              <a:buFont typeface="Lucida Sans Unicode"/>
              <a:buChar char="■"/>
              <a:tabLst>
                <a:tab pos="355600" algn="l"/>
              </a:tabLst>
            </a:pPr>
            <a:r>
              <a:rPr sz="3300" spc="75" dirty="0">
                <a:solidFill>
                  <a:srgbClr val="FFFFFF"/>
                </a:solidFill>
                <a:latin typeface="Times New Roman"/>
                <a:cs typeface="Times New Roman"/>
              </a:rPr>
              <a:t>Genetic</a:t>
            </a:r>
            <a:r>
              <a:rPr sz="33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300" spc="145" dirty="0">
                <a:solidFill>
                  <a:srgbClr val="FFFFFF"/>
                </a:solidFill>
                <a:latin typeface="Times New Roman"/>
                <a:cs typeface="Times New Roman"/>
              </a:rPr>
              <a:t>programming</a:t>
            </a:r>
            <a:endParaRPr sz="33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5"/>
              </a:spcBef>
              <a:buClr>
                <a:srgbClr val="FAFD00"/>
              </a:buClr>
              <a:buSzPct val="75757"/>
              <a:buFont typeface="Lucida Sans Unicode"/>
              <a:buChar char="■"/>
              <a:tabLst>
                <a:tab pos="355600" algn="l"/>
              </a:tabLst>
            </a:pPr>
            <a:r>
              <a:rPr sz="3300" spc="155" dirty="0">
                <a:solidFill>
                  <a:srgbClr val="FFFFFF"/>
                </a:solidFill>
                <a:latin typeface="Times New Roman"/>
                <a:cs typeface="Times New Roman"/>
              </a:rPr>
              <a:t>Summary</a:t>
            </a:r>
            <a:endParaRPr sz="33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5895" marR="5080">
              <a:lnSpc>
                <a:spcPct val="100000"/>
              </a:lnSpc>
              <a:spcBef>
                <a:spcPts val="100"/>
              </a:spcBef>
              <a:tabLst>
                <a:tab pos="1076960" algn="l"/>
                <a:tab pos="1457960" algn="l"/>
                <a:tab pos="6563359" algn="l"/>
                <a:tab pos="7209790" algn="l"/>
                <a:tab pos="7554595" algn="l"/>
              </a:tabLst>
            </a:pPr>
            <a:r>
              <a:rPr dirty="0"/>
              <a:t>LISP</a:t>
            </a:r>
            <a:r>
              <a:rPr spc="20" dirty="0"/>
              <a:t> </a:t>
            </a:r>
            <a:r>
              <a:rPr spc="-5" dirty="0"/>
              <a:t>has</a:t>
            </a:r>
            <a:r>
              <a:rPr spc="10" dirty="0"/>
              <a:t> </a:t>
            </a:r>
            <a:r>
              <a:rPr dirty="0"/>
              <a:t>a</a:t>
            </a:r>
            <a:r>
              <a:rPr spc="20" dirty="0"/>
              <a:t> </a:t>
            </a:r>
            <a:r>
              <a:rPr spc="-5" dirty="0"/>
              <a:t>highly</a:t>
            </a:r>
            <a:r>
              <a:rPr spc="25" dirty="0"/>
              <a:t> </a:t>
            </a:r>
            <a:r>
              <a:rPr spc="-5" dirty="0"/>
              <a:t>symbol-oriented</a:t>
            </a:r>
            <a:r>
              <a:rPr spc="20" dirty="0"/>
              <a:t> </a:t>
            </a:r>
            <a:r>
              <a:rPr spc="-5" dirty="0"/>
              <a:t>structure.	Its </a:t>
            </a:r>
            <a:r>
              <a:rPr dirty="0"/>
              <a:t> </a:t>
            </a:r>
            <a:r>
              <a:rPr spc="-5" dirty="0"/>
              <a:t>basic</a:t>
            </a:r>
            <a:r>
              <a:rPr spc="15" dirty="0"/>
              <a:t> </a:t>
            </a:r>
            <a:r>
              <a:rPr dirty="0"/>
              <a:t>data</a:t>
            </a:r>
            <a:r>
              <a:rPr spc="30" dirty="0"/>
              <a:t> </a:t>
            </a:r>
            <a:r>
              <a:rPr dirty="0"/>
              <a:t>structures</a:t>
            </a:r>
            <a:r>
              <a:rPr spc="10" dirty="0"/>
              <a:t> </a:t>
            </a:r>
            <a:r>
              <a:rPr spc="-5" dirty="0"/>
              <a:t>are</a:t>
            </a:r>
            <a:r>
              <a:rPr spc="20" dirty="0"/>
              <a:t> </a:t>
            </a:r>
            <a:r>
              <a:rPr spc="95" dirty="0">
                <a:solidFill>
                  <a:srgbClr val="FAFD00"/>
                </a:solidFill>
              </a:rPr>
              <a:t>atoms</a:t>
            </a:r>
            <a:r>
              <a:rPr spc="15" dirty="0">
                <a:solidFill>
                  <a:srgbClr val="FAFD00"/>
                </a:solidFill>
              </a:rPr>
              <a:t> </a:t>
            </a:r>
            <a:r>
              <a:rPr spc="-5" dirty="0"/>
              <a:t>and</a:t>
            </a:r>
            <a:r>
              <a:rPr spc="15" dirty="0"/>
              <a:t> </a:t>
            </a:r>
            <a:r>
              <a:rPr spc="20" dirty="0">
                <a:solidFill>
                  <a:srgbClr val="FAFD00"/>
                </a:solidFill>
              </a:rPr>
              <a:t>lists</a:t>
            </a:r>
            <a:r>
              <a:rPr spc="20" dirty="0"/>
              <a:t>.	</a:t>
            </a:r>
            <a:r>
              <a:rPr dirty="0"/>
              <a:t>An</a:t>
            </a:r>
            <a:r>
              <a:rPr spc="185" dirty="0"/>
              <a:t> </a:t>
            </a:r>
            <a:r>
              <a:rPr dirty="0"/>
              <a:t>atom </a:t>
            </a:r>
            <a:r>
              <a:rPr spc="5" dirty="0"/>
              <a:t> </a:t>
            </a:r>
            <a:r>
              <a:rPr spc="-5" dirty="0"/>
              <a:t>is the</a:t>
            </a:r>
            <a:r>
              <a:rPr dirty="0"/>
              <a:t> smallest</a:t>
            </a:r>
            <a:r>
              <a:rPr spc="-5" dirty="0"/>
              <a:t> indivisible</a:t>
            </a:r>
            <a:r>
              <a:rPr dirty="0"/>
              <a:t> element</a:t>
            </a:r>
            <a:r>
              <a:rPr spc="-5" dirty="0"/>
              <a:t> of</a:t>
            </a:r>
            <a:r>
              <a:rPr spc="5" dirty="0"/>
              <a:t> </a:t>
            </a:r>
            <a:r>
              <a:rPr dirty="0"/>
              <a:t>the LISP </a:t>
            </a:r>
            <a:r>
              <a:rPr spc="5" dirty="0"/>
              <a:t> </a:t>
            </a:r>
            <a:r>
              <a:rPr spc="-5" dirty="0"/>
              <a:t>syntax.	</a:t>
            </a:r>
            <a:r>
              <a:rPr dirty="0"/>
              <a:t>The</a:t>
            </a:r>
            <a:r>
              <a:rPr spc="-5" dirty="0"/>
              <a:t> number </a:t>
            </a:r>
            <a:r>
              <a:rPr i="1" spc="-5" dirty="0">
                <a:latin typeface="Times New Roman"/>
                <a:cs typeface="Times New Roman"/>
              </a:rPr>
              <a:t>21</a:t>
            </a:r>
            <a:r>
              <a:rPr spc="-5" dirty="0"/>
              <a:t>,</a:t>
            </a:r>
            <a:r>
              <a:rPr spc="10" dirty="0"/>
              <a:t> </a:t>
            </a:r>
            <a:r>
              <a:rPr spc="-5" dirty="0"/>
              <a:t>the</a:t>
            </a:r>
            <a:r>
              <a:rPr dirty="0"/>
              <a:t> </a:t>
            </a:r>
            <a:r>
              <a:rPr spc="-5" dirty="0"/>
              <a:t>symbol </a:t>
            </a:r>
            <a:r>
              <a:rPr i="1" dirty="0">
                <a:latin typeface="Times New Roman"/>
                <a:cs typeface="Times New Roman"/>
              </a:rPr>
              <a:t>X</a:t>
            </a:r>
            <a:r>
              <a:rPr i="1" spc="5" dirty="0">
                <a:latin typeface="Times New Roman"/>
                <a:cs typeface="Times New Roman"/>
              </a:rPr>
              <a:t> </a:t>
            </a:r>
            <a:r>
              <a:rPr spc="-5" dirty="0"/>
              <a:t>and</a:t>
            </a:r>
            <a:r>
              <a:rPr dirty="0"/>
              <a:t> </a:t>
            </a:r>
            <a:r>
              <a:rPr spc="-5" dirty="0"/>
              <a:t>the</a:t>
            </a:r>
            <a:r>
              <a:rPr dirty="0"/>
              <a:t> </a:t>
            </a:r>
            <a:r>
              <a:rPr spc="-5" dirty="0"/>
              <a:t>string </a:t>
            </a:r>
            <a:r>
              <a:rPr spc="-735" dirty="0"/>
              <a:t> </a:t>
            </a:r>
            <a:r>
              <a:rPr i="1" spc="-5" dirty="0">
                <a:latin typeface="Times New Roman"/>
                <a:cs typeface="Times New Roman"/>
              </a:rPr>
              <a:t>“This</a:t>
            </a:r>
            <a:r>
              <a:rPr i="1" spc="5" dirty="0">
                <a:latin typeface="Times New Roman"/>
                <a:cs typeface="Times New Roman"/>
              </a:rPr>
              <a:t> </a:t>
            </a:r>
            <a:r>
              <a:rPr i="1" spc="-5" dirty="0">
                <a:latin typeface="Times New Roman"/>
                <a:cs typeface="Times New Roman"/>
              </a:rPr>
              <a:t>is</a:t>
            </a:r>
            <a:r>
              <a:rPr i="1" spc="5" dirty="0">
                <a:latin typeface="Times New Roman"/>
                <a:cs typeface="Times New Roman"/>
              </a:rPr>
              <a:t> </a:t>
            </a:r>
            <a:r>
              <a:rPr i="1" dirty="0">
                <a:latin typeface="Times New Roman"/>
                <a:cs typeface="Times New Roman"/>
              </a:rPr>
              <a:t>a</a:t>
            </a:r>
            <a:r>
              <a:rPr i="1" spc="-5" dirty="0">
                <a:latin typeface="Times New Roman"/>
                <a:cs typeface="Times New Roman"/>
              </a:rPr>
              <a:t> string”</a:t>
            </a:r>
            <a:r>
              <a:rPr i="1" spc="5" dirty="0">
                <a:latin typeface="Times New Roman"/>
                <a:cs typeface="Times New Roman"/>
              </a:rPr>
              <a:t> </a:t>
            </a:r>
            <a:r>
              <a:rPr spc="-5" dirty="0"/>
              <a:t>are</a:t>
            </a:r>
            <a:r>
              <a:rPr spc="5" dirty="0"/>
              <a:t> </a:t>
            </a:r>
            <a:r>
              <a:rPr dirty="0"/>
              <a:t>examples</a:t>
            </a:r>
            <a:r>
              <a:rPr spc="5" dirty="0"/>
              <a:t> </a:t>
            </a:r>
            <a:r>
              <a:rPr spc="-5" dirty="0"/>
              <a:t>of</a:t>
            </a:r>
            <a:r>
              <a:rPr spc="5" dirty="0"/>
              <a:t> </a:t>
            </a:r>
            <a:r>
              <a:rPr dirty="0"/>
              <a:t>LISP</a:t>
            </a:r>
            <a:r>
              <a:rPr spc="10" dirty="0"/>
              <a:t> </a:t>
            </a:r>
            <a:r>
              <a:rPr spc="-5" dirty="0"/>
              <a:t>atoms.	</a:t>
            </a:r>
            <a:r>
              <a:rPr dirty="0"/>
              <a:t>A </a:t>
            </a:r>
            <a:r>
              <a:rPr spc="5" dirty="0"/>
              <a:t> </a:t>
            </a:r>
            <a:r>
              <a:rPr spc="-5" dirty="0"/>
              <a:t>list</a:t>
            </a:r>
            <a:r>
              <a:rPr spc="15" dirty="0"/>
              <a:t> </a:t>
            </a:r>
            <a:r>
              <a:rPr spc="-5" dirty="0"/>
              <a:t>is</a:t>
            </a:r>
            <a:r>
              <a:rPr dirty="0"/>
              <a:t> an</a:t>
            </a:r>
            <a:r>
              <a:rPr spc="10" dirty="0"/>
              <a:t> </a:t>
            </a:r>
            <a:r>
              <a:rPr spc="-5" dirty="0"/>
              <a:t>object</a:t>
            </a:r>
            <a:r>
              <a:rPr dirty="0"/>
              <a:t> </a:t>
            </a:r>
            <a:r>
              <a:rPr spc="-5" dirty="0"/>
              <a:t>composed</a:t>
            </a:r>
            <a:r>
              <a:rPr spc="10" dirty="0"/>
              <a:t> </a:t>
            </a:r>
            <a:r>
              <a:rPr spc="-5" dirty="0"/>
              <a:t>of</a:t>
            </a:r>
            <a:r>
              <a:rPr spc="5" dirty="0"/>
              <a:t> </a:t>
            </a:r>
            <a:r>
              <a:rPr spc="-5" dirty="0"/>
              <a:t>atoms</a:t>
            </a:r>
            <a:r>
              <a:rPr dirty="0"/>
              <a:t> </a:t>
            </a:r>
            <a:r>
              <a:rPr spc="-5" dirty="0"/>
              <a:t>and/or</a:t>
            </a:r>
            <a:r>
              <a:rPr spc="10" dirty="0"/>
              <a:t> </a:t>
            </a:r>
            <a:r>
              <a:rPr spc="-5" dirty="0"/>
              <a:t>other </a:t>
            </a:r>
            <a:r>
              <a:rPr dirty="0"/>
              <a:t> </a:t>
            </a:r>
            <a:r>
              <a:rPr spc="-5" dirty="0"/>
              <a:t>lists.	</a:t>
            </a:r>
            <a:r>
              <a:rPr dirty="0"/>
              <a:t>LISP</a:t>
            </a:r>
            <a:r>
              <a:rPr spc="-5" dirty="0"/>
              <a:t> </a:t>
            </a:r>
            <a:r>
              <a:rPr spc="-10" dirty="0"/>
              <a:t>lists</a:t>
            </a:r>
            <a:r>
              <a:rPr spc="-5" dirty="0"/>
              <a:t> </a:t>
            </a:r>
            <a:r>
              <a:rPr dirty="0"/>
              <a:t>are</a:t>
            </a:r>
            <a:r>
              <a:rPr spc="15" dirty="0"/>
              <a:t> </a:t>
            </a:r>
            <a:r>
              <a:rPr spc="-5" dirty="0"/>
              <a:t>written </a:t>
            </a:r>
            <a:r>
              <a:rPr spc="5" dirty="0"/>
              <a:t>as</a:t>
            </a:r>
            <a:r>
              <a:rPr spc="-5" dirty="0"/>
              <a:t> </a:t>
            </a:r>
            <a:r>
              <a:rPr dirty="0"/>
              <a:t>an </a:t>
            </a:r>
            <a:r>
              <a:rPr spc="-5" dirty="0"/>
              <a:t>ordered</a:t>
            </a:r>
            <a:r>
              <a:rPr dirty="0"/>
              <a:t> collection </a:t>
            </a:r>
            <a:r>
              <a:rPr spc="5" dirty="0"/>
              <a:t> </a:t>
            </a:r>
            <a:r>
              <a:rPr spc="-5" dirty="0"/>
              <a:t>of</a:t>
            </a:r>
            <a:r>
              <a:rPr dirty="0"/>
              <a:t> items</a:t>
            </a:r>
            <a:r>
              <a:rPr spc="-5" dirty="0"/>
              <a:t> inside</a:t>
            </a:r>
            <a:r>
              <a:rPr dirty="0"/>
              <a:t> a pair </a:t>
            </a:r>
            <a:r>
              <a:rPr spc="-5" dirty="0"/>
              <a:t>of parentheses.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22394" y="732535"/>
            <a:ext cx="32873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160" dirty="0"/>
              <a:t>LISP</a:t>
            </a:r>
            <a:r>
              <a:rPr spc="-70" dirty="0"/>
              <a:t> </a:t>
            </a:r>
            <a:r>
              <a:rPr spc="195" dirty="0"/>
              <a:t>structure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93215" y="1232407"/>
            <a:ext cx="8062595" cy="2324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0" marR="4890770">
              <a:lnSpc>
                <a:spcPct val="134700"/>
              </a:lnSpc>
              <a:spcBef>
                <a:spcPts val="95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example,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list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*</a:t>
            </a:r>
            <a:r>
              <a:rPr sz="3000" spc="382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B)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C)</a:t>
            </a:r>
            <a:endParaRPr sz="3000">
              <a:latin typeface="Times New Roman"/>
              <a:cs typeface="Times New Roman"/>
            </a:endParaRPr>
          </a:p>
          <a:p>
            <a:pPr marL="25400" marR="17780">
              <a:lnSpc>
                <a:spcPct val="101299"/>
              </a:lnSpc>
              <a:spcBef>
                <a:spcPts val="1105"/>
              </a:spcBef>
              <a:tabLst>
                <a:tab pos="643890" algn="l"/>
                <a:tab pos="1097915" algn="l"/>
                <a:tab pos="1828164" algn="l"/>
                <a:tab pos="3669029" algn="l"/>
                <a:tab pos="4949825" algn="l"/>
                <a:tab pos="5572760" algn="l"/>
                <a:tab pos="6199505" algn="l"/>
                <a:tab pos="6947534" algn="l"/>
                <a:tab pos="748538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calls</a:t>
            </a:r>
            <a:r>
              <a:rPr sz="3000" spc="3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3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3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application</a:t>
            </a:r>
            <a:r>
              <a:rPr sz="3000" spc="3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3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3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subtraction</a:t>
            </a:r>
            <a:r>
              <a:rPr sz="3000" spc="3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spc="-10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)	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	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wo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argu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,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na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y	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	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(*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)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05915" y="3524502"/>
            <a:ext cx="803910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22300" algn="l"/>
                <a:tab pos="1532255" algn="l"/>
                <a:tab pos="2172335" algn="l"/>
                <a:tab pos="3112135" algn="l"/>
                <a:tab pos="4042410" algn="l"/>
                <a:tab pos="5269230" algn="l"/>
                <a:tab pos="588200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atom	C.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First,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LISP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applies	the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multiplication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80515" y="3829302"/>
            <a:ext cx="7787640" cy="2774950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38100" algn="just">
              <a:lnSpc>
                <a:spcPct val="100000"/>
              </a:lnSpc>
              <a:spcBef>
                <a:spcPts val="13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(*)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atoms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B.</a:t>
            </a:r>
            <a:endParaRPr sz="3000">
              <a:latin typeface="Times New Roman"/>
              <a:cs typeface="Times New Roman"/>
            </a:endParaRPr>
          </a:p>
          <a:p>
            <a:pPr marL="38100" marR="30480" algn="just">
              <a:lnSpc>
                <a:spcPct val="100000"/>
              </a:lnSpc>
              <a:spcBef>
                <a:spcPts val="12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list (*A B)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evaluated, LISP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applies 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subtraction function (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 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two arguments, and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thus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evaluates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entire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list</a:t>
            </a:r>
            <a:endParaRPr sz="3000">
              <a:latin typeface="Times New Roman"/>
              <a:cs typeface="Times New Roman"/>
            </a:endParaRPr>
          </a:p>
          <a:p>
            <a:pPr marL="38100" algn="just">
              <a:lnSpc>
                <a:spcPct val="100000"/>
              </a:lnSpc>
              <a:spcBef>
                <a:spcPts val="1245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*</a:t>
            </a:r>
            <a:r>
              <a:rPr sz="3000" spc="36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B)</a:t>
            </a:r>
            <a:r>
              <a:rPr sz="3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C).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422394" y="656335"/>
            <a:ext cx="32873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160" dirty="0"/>
              <a:t>LISP</a:t>
            </a:r>
            <a:r>
              <a:rPr spc="-70" dirty="0"/>
              <a:t> </a:t>
            </a:r>
            <a:r>
              <a:rPr spc="195" dirty="0"/>
              <a:t>structure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1219" y="793495"/>
            <a:ext cx="831342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135" dirty="0"/>
              <a:t>Graphical</a:t>
            </a:r>
            <a:r>
              <a:rPr sz="3200" dirty="0"/>
              <a:t> </a:t>
            </a:r>
            <a:r>
              <a:rPr sz="3200" spc="125" dirty="0"/>
              <a:t>representation</a:t>
            </a:r>
            <a:r>
              <a:rPr sz="3200" spc="-15" dirty="0"/>
              <a:t> </a:t>
            </a:r>
            <a:r>
              <a:rPr sz="3200" dirty="0"/>
              <a:t>of </a:t>
            </a:r>
            <a:r>
              <a:rPr sz="3200" spc="125" dirty="0"/>
              <a:t>LISP</a:t>
            </a:r>
            <a:r>
              <a:rPr sz="3200" spc="-10" dirty="0"/>
              <a:t> </a:t>
            </a:r>
            <a:r>
              <a:rPr sz="3200" spc="50" dirty="0"/>
              <a:t>S-expressions</a:t>
            </a:r>
            <a:endParaRPr sz="32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91615" y="1543303"/>
            <a:ext cx="8184515" cy="4690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24257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082164" algn="l"/>
                <a:tab pos="2115185" algn="l"/>
                <a:tab pos="5128260" algn="l"/>
                <a:tab pos="597979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Both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atoms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lists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called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symbolic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expressions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40" dirty="0">
                <a:solidFill>
                  <a:srgbClr val="FAFD00"/>
                </a:solidFill>
                <a:latin typeface="Times New Roman"/>
                <a:cs typeface="Times New Roman"/>
              </a:rPr>
              <a:t> S-expressions</a:t>
            </a:r>
            <a:r>
              <a:rPr sz="3000" spc="40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LISP, all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data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S-expressions.	This gives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LISP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ability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operate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programs as if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data.	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other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words,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LISP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modify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themselves 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write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other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LISP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programs.	This remarkable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property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LISP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makes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very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attractive for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genetic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programming.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LISP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S-expression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depicted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rooted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point-labelled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tree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ordered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branches.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4015" y="756919"/>
            <a:ext cx="771207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spc="65" dirty="0"/>
              <a:t>How</a:t>
            </a:r>
            <a:r>
              <a:rPr sz="3600" spc="-10" dirty="0"/>
              <a:t> </a:t>
            </a:r>
            <a:r>
              <a:rPr sz="3600" spc="100" dirty="0"/>
              <a:t>do</a:t>
            </a:r>
            <a:r>
              <a:rPr sz="3600" spc="-5" dirty="0"/>
              <a:t> </a:t>
            </a:r>
            <a:r>
              <a:rPr sz="3600" dirty="0"/>
              <a:t>we</a:t>
            </a:r>
            <a:r>
              <a:rPr sz="3600" spc="-5" dirty="0"/>
              <a:t> </a:t>
            </a:r>
            <a:r>
              <a:rPr sz="3600" spc="114" dirty="0"/>
              <a:t>apply</a:t>
            </a:r>
            <a:r>
              <a:rPr sz="3600" spc="-10" dirty="0"/>
              <a:t> </a:t>
            </a:r>
            <a:r>
              <a:rPr sz="3600" spc="55" dirty="0"/>
              <a:t>genetic</a:t>
            </a:r>
            <a:r>
              <a:rPr sz="3600" spc="-5" dirty="0"/>
              <a:t> </a:t>
            </a:r>
            <a:r>
              <a:rPr sz="3600" spc="160" dirty="0"/>
              <a:t>programming </a:t>
            </a:r>
            <a:r>
              <a:rPr sz="3600" spc="-885" dirty="0"/>
              <a:t> </a:t>
            </a:r>
            <a:r>
              <a:rPr sz="3600" spc="95" dirty="0"/>
              <a:t>to</a:t>
            </a:r>
            <a:r>
              <a:rPr sz="3600" spc="-10" dirty="0"/>
              <a:t> </a:t>
            </a:r>
            <a:r>
              <a:rPr sz="3600" spc="204" dirty="0"/>
              <a:t>a</a:t>
            </a:r>
            <a:r>
              <a:rPr sz="3600" spc="-5" dirty="0"/>
              <a:t> </a:t>
            </a:r>
            <a:r>
              <a:rPr sz="3600" spc="145" dirty="0"/>
              <a:t>problem?</a:t>
            </a:r>
            <a:endParaRPr sz="36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82115" y="2076703"/>
            <a:ext cx="8057515" cy="4051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9375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Before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applying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genetic programming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must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accomplish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five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preparatory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steps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:</a:t>
            </a:r>
            <a:endParaRPr sz="3000">
              <a:latin typeface="Times New Roman"/>
              <a:cs typeface="Times New Roman"/>
            </a:endParaRPr>
          </a:p>
          <a:p>
            <a:pPr marL="584200" indent="-571500">
              <a:lnSpc>
                <a:spcPct val="100000"/>
              </a:lnSpc>
              <a:spcBef>
                <a:spcPts val="730"/>
              </a:spcBef>
              <a:buAutoNum type="arabicPeriod"/>
              <a:tabLst>
                <a:tab pos="583565" algn="l"/>
                <a:tab pos="5842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Determine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terminals.</a:t>
            </a:r>
            <a:endParaRPr sz="3000">
              <a:latin typeface="Times New Roman"/>
              <a:cs typeface="Times New Roman"/>
            </a:endParaRPr>
          </a:p>
          <a:p>
            <a:pPr marL="584200" indent="-571500">
              <a:lnSpc>
                <a:spcPct val="100000"/>
              </a:lnSpc>
              <a:spcBef>
                <a:spcPts val="720"/>
              </a:spcBef>
              <a:buAutoNum type="arabicPeriod"/>
              <a:tabLst>
                <a:tab pos="583565" algn="l"/>
                <a:tab pos="5842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Select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primitive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functions.</a:t>
            </a:r>
            <a:endParaRPr sz="3000">
              <a:latin typeface="Times New Roman"/>
              <a:cs typeface="Times New Roman"/>
            </a:endParaRPr>
          </a:p>
          <a:p>
            <a:pPr marL="584200" indent="-571500">
              <a:lnSpc>
                <a:spcPct val="100000"/>
              </a:lnSpc>
              <a:spcBef>
                <a:spcPts val="720"/>
              </a:spcBef>
              <a:buAutoNum type="arabicPeriod"/>
              <a:tabLst>
                <a:tab pos="583565" algn="l"/>
                <a:tab pos="5842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Define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fitness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function.</a:t>
            </a:r>
            <a:endParaRPr sz="3000">
              <a:latin typeface="Times New Roman"/>
              <a:cs typeface="Times New Roman"/>
            </a:endParaRPr>
          </a:p>
          <a:p>
            <a:pPr marL="584200" indent="-571500">
              <a:lnSpc>
                <a:spcPct val="100000"/>
              </a:lnSpc>
              <a:spcBef>
                <a:spcPts val="730"/>
              </a:spcBef>
              <a:buAutoNum type="arabicPeriod"/>
              <a:tabLst>
                <a:tab pos="583565" algn="l"/>
                <a:tab pos="5842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Decide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parameters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for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controlling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run.</a:t>
            </a:r>
            <a:endParaRPr sz="3000">
              <a:latin typeface="Times New Roman"/>
              <a:cs typeface="Times New Roman"/>
            </a:endParaRPr>
          </a:p>
          <a:p>
            <a:pPr marL="583565" marR="508000" indent="-571500">
              <a:lnSpc>
                <a:spcPct val="100000"/>
              </a:lnSpc>
              <a:buAutoNum type="arabicPeriod"/>
              <a:tabLst>
                <a:tab pos="583565" algn="l"/>
                <a:tab pos="5842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Choose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designating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result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run.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04316" y="1292351"/>
            <a:ext cx="1021080" cy="50800"/>
            <a:chOff x="1004316" y="1292351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1019556" y="13075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04316" y="12923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1004316" y="3425951"/>
            <a:ext cx="1021080" cy="50800"/>
            <a:chOff x="1004316" y="3425951"/>
            <a:chExt cx="1021080" cy="50800"/>
          </a:xfrm>
        </p:grpSpPr>
        <p:sp>
          <p:nvSpPr>
            <p:cNvPr id="6" name="object 6"/>
            <p:cNvSpPr/>
            <p:nvPr/>
          </p:nvSpPr>
          <p:spPr>
            <a:xfrm>
              <a:off x="1019556" y="34411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04316" y="34259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991615" y="857503"/>
            <a:ext cx="7499350" cy="5816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1:	</a:t>
            </a:r>
            <a:r>
              <a:rPr sz="3000" i="1" spc="35" dirty="0">
                <a:solidFill>
                  <a:srgbClr val="FAFD00"/>
                </a:solidFill>
                <a:latin typeface="Times New Roman"/>
                <a:cs typeface="Times New Roman"/>
              </a:rPr>
              <a:t>Determine</a:t>
            </a:r>
            <a:r>
              <a:rPr sz="30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50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 set</a:t>
            </a:r>
            <a:r>
              <a:rPr sz="3000" i="1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85" dirty="0">
                <a:solidFill>
                  <a:srgbClr val="FAFD00"/>
                </a:solidFill>
                <a:latin typeface="Times New Roman"/>
                <a:cs typeface="Times New Roman"/>
              </a:rPr>
              <a:t>of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terminals.</a:t>
            </a:r>
            <a:endParaRPr sz="3000">
              <a:latin typeface="Times New Roman"/>
              <a:cs typeface="Times New Roman"/>
            </a:endParaRPr>
          </a:p>
          <a:p>
            <a:pPr marL="354965" marR="282575">
              <a:lnSpc>
                <a:spcPct val="100000"/>
              </a:lnSpc>
              <a:tabLst>
                <a:tab pos="606615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terminals correspond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the inputs of 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discovered.	Our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program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takes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two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inputs,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2400"/>
              </a:spcBef>
              <a:tabLst>
                <a:tab pos="1334770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2:	</a:t>
            </a:r>
            <a:r>
              <a:rPr sz="3000" i="1" spc="25" dirty="0">
                <a:solidFill>
                  <a:srgbClr val="FAFD00"/>
                </a:solidFill>
                <a:latin typeface="Times New Roman"/>
                <a:cs typeface="Times New Roman"/>
              </a:rPr>
              <a:t>Select </a:t>
            </a:r>
            <a:r>
              <a:rPr sz="3000" i="1" spc="50" dirty="0">
                <a:solidFill>
                  <a:srgbClr val="FAFD00"/>
                </a:solidFill>
                <a:latin typeface="Times New Roman"/>
                <a:cs typeface="Times New Roman"/>
              </a:rPr>
              <a:t>the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set </a:t>
            </a:r>
            <a:r>
              <a:rPr sz="3000" i="1" spc="80" dirty="0">
                <a:solidFill>
                  <a:srgbClr val="FAFD00"/>
                </a:solidFill>
                <a:latin typeface="Times New Roman"/>
                <a:cs typeface="Times New Roman"/>
              </a:rPr>
              <a:t>of </a:t>
            </a:r>
            <a:r>
              <a:rPr sz="3000" i="1" spc="15" dirty="0">
                <a:solidFill>
                  <a:srgbClr val="FAFD00"/>
                </a:solidFill>
                <a:latin typeface="Times New Roman"/>
                <a:cs typeface="Times New Roman"/>
              </a:rPr>
              <a:t>primitive </a:t>
            </a:r>
            <a:r>
              <a:rPr sz="3000" i="1" spc="65" dirty="0">
                <a:solidFill>
                  <a:srgbClr val="FAFD00"/>
                </a:solidFill>
                <a:latin typeface="Times New Roman"/>
                <a:cs typeface="Times New Roman"/>
              </a:rPr>
              <a:t>functions. </a:t>
            </a:r>
            <a:r>
              <a:rPr sz="3000" i="1" spc="7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functions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presented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standard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arithmetic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operations,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standard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programming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operations,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standard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mathematical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functions,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logical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domain-specific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functions.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Our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program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use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four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standard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arithmetic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operations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+,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*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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mathematical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sqrt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04316" y="1444751"/>
            <a:ext cx="1021080" cy="50800"/>
            <a:chOff x="1004316" y="1444751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1019556" y="14599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04316" y="14447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991615" y="1009903"/>
            <a:ext cx="8019415" cy="505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tabLst>
                <a:tab pos="1334770" algn="l"/>
                <a:tab pos="4371340" algn="l"/>
                <a:tab pos="5248910" algn="l"/>
                <a:tab pos="580199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3:	</a:t>
            </a:r>
            <a:r>
              <a:rPr sz="3000" i="1" spc="50" dirty="0">
                <a:solidFill>
                  <a:srgbClr val="FAFD00"/>
                </a:solidFill>
                <a:latin typeface="Times New Roman"/>
                <a:cs typeface="Times New Roman"/>
              </a:rPr>
              <a:t>Define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55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i="1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45" dirty="0">
                <a:solidFill>
                  <a:srgbClr val="FAFD00"/>
                </a:solidFill>
                <a:latin typeface="Times New Roman"/>
                <a:cs typeface="Times New Roman"/>
              </a:rPr>
              <a:t>fitness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70" dirty="0">
                <a:solidFill>
                  <a:srgbClr val="FAFD00"/>
                </a:solidFill>
                <a:latin typeface="Times New Roman"/>
                <a:cs typeface="Times New Roman"/>
              </a:rPr>
              <a:t>function.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fitness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evaluates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how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well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particular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 can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problem.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our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problem,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fitness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 be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measured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error between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actual result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produced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program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correct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result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given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fitness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case.	Typically,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error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not measured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over just one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fitness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case,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instead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calculated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sum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absolute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errors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over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fitness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cases.	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closer this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sum is to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zero,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better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04316" y="1444751"/>
            <a:ext cx="1021080" cy="50800"/>
            <a:chOff x="1004316" y="1444751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1019556" y="14599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04316" y="14447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1004316" y="4645151"/>
            <a:ext cx="1021080" cy="50800"/>
            <a:chOff x="1004316" y="4645151"/>
            <a:chExt cx="1021080" cy="50800"/>
          </a:xfrm>
        </p:grpSpPr>
        <p:sp>
          <p:nvSpPr>
            <p:cNvPr id="6" name="object 6"/>
            <p:cNvSpPr/>
            <p:nvPr/>
          </p:nvSpPr>
          <p:spPr>
            <a:xfrm>
              <a:off x="1019556" y="46603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04316" y="46451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991615" y="1009903"/>
            <a:ext cx="7860030" cy="505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09855" indent="-342900">
              <a:lnSpc>
                <a:spcPct val="100000"/>
              </a:lnSpc>
              <a:spcBef>
                <a:spcPts val="100"/>
              </a:spcBef>
              <a:tabLst>
                <a:tab pos="1334770" algn="l"/>
                <a:tab pos="179387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4:	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Decide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85" dirty="0">
                <a:solidFill>
                  <a:srgbClr val="FAFD00"/>
                </a:solidFill>
                <a:latin typeface="Times New Roman"/>
                <a:cs typeface="Times New Roman"/>
              </a:rPr>
              <a:t>on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50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10" dirty="0">
                <a:solidFill>
                  <a:srgbClr val="FAFD00"/>
                </a:solidFill>
                <a:latin typeface="Times New Roman"/>
                <a:cs typeface="Times New Roman"/>
              </a:rPr>
              <a:t>parameters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55" dirty="0">
                <a:solidFill>
                  <a:srgbClr val="FAFD00"/>
                </a:solidFill>
                <a:latin typeface="Times New Roman"/>
                <a:cs typeface="Times New Roman"/>
              </a:rPr>
              <a:t>for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25" dirty="0">
                <a:solidFill>
                  <a:srgbClr val="FAFD00"/>
                </a:solidFill>
                <a:latin typeface="Times New Roman"/>
                <a:cs typeface="Times New Roman"/>
              </a:rPr>
              <a:t>controlling </a:t>
            </a:r>
            <a:r>
              <a:rPr sz="3000" i="1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50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80" dirty="0">
                <a:solidFill>
                  <a:srgbClr val="FAFD00"/>
                </a:solidFill>
                <a:latin typeface="Times New Roman"/>
                <a:cs typeface="Times New Roman"/>
              </a:rPr>
              <a:t>run.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controlling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run,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genetic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programming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uses the same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primary parameters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those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GAs.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They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include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population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size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maximum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number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generations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run.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tabLst>
                <a:tab pos="1335405" algn="l"/>
                <a:tab pos="3191510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5:	</a:t>
            </a:r>
            <a:r>
              <a:rPr sz="3000" i="1" spc="25" dirty="0">
                <a:solidFill>
                  <a:srgbClr val="FAFD00"/>
                </a:solidFill>
                <a:latin typeface="Times New Roman"/>
                <a:cs typeface="Times New Roman"/>
              </a:rPr>
              <a:t>Choose </a:t>
            </a:r>
            <a:r>
              <a:rPr sz="3000" i="1" spc="50" dirty="0">
                <a:solidFill>
                  <a:srgbClr val="FAFD00"/>
                </a:solidFill>
                <a:latin typeface="Times New Roman"/>
                <a:cs typeface="Times New Roman"/>
              </a:rPr>
              <a:t>the </a:t>
            </a:r>
            <a:r>
              <a:rPr sz="3000" i="1" spc="55" dirty="0">
                <a:solidFill>
                  <a:srgbClr val="FAFD00"/>
                </a:solidFill>
                <a:latin typeface="Times New Roman"/>
                <a:cs typeface="Times New Roman"/>
              </a:rPr>
              <a:t>method </a:t>
            </a:r>
            <a:r>
              <a:rPr sz="3000" i="1" spc="50" dirty="0">
                <a:solidFill>
                  <a:srgbClr val="FAFD00"/>
                </a:solidFill>
                <a:latin typeface="Times New Roman"/>
                <a:cs typeface="Times New Roman"/>
              </a:rPr>
              <a:t>for </a:t>
            </a:r>
            <a:r>
              <a:rPr sz="3000" i="1" spc="25" dirty="0">
                <a:solidFill>
                  <a:srgbClr val="FAFD00"/>
                </a:solidFill>
                <a:latin typeface="Times New Roman"/>
                <a:cs typeface="Times New Roman"/>
              </a:rPr>
              <a:t>designating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a 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20" dirty="0">
                <a:solidFill>
                  <a:srgbClr val="FAFD00"/>
                </a:solidFill>
                <a:latin typeface="Times New Roman"/>
                <a:cs typeface="Times New Roman"/>
              </a:rPr>
              <a:t>result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80" dirty="0">
                <a:solidFill>
                  <a:srgbClr val="FAFD00"/>
                </a:solidFill>
                <a:latin typeface="Times New Roman"/>
                <a:cs typeface="Times New Roman"/>
              </a:rPr>
              <a:t>of</a:t>
            </a:r>
            <a:r>
              <a:rPr sz="3000" i="1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55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i="1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75" dirty="0">
                <a:solidFill>
                  <a:srgbClr val="FAFD00"/>
                </a:solidFill>
                <a:latin typeface="Times New Roman"/>
                <a:cs typeface="Times New Roman"/>
              </a:rPr>
              <a:t>run.	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common practice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genetic programming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designate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best-so-far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generated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result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run.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80515" y="1009903"/>
            <a:ext cx="8024495" cy="55118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 marR="160655">
              <a:lnSpc>
                <a:spcPct val="100299"/>
              </a:lnSpc>
              <a:spcBef>
                <a:spcPts val="90"/>
              </a:spcBef>
              <a:tabLst>
                <a:tab pos="1151890" algn="l"/>
                <a:tab pos="3300729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steps 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complete,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made.	The run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genetic programming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starts with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random generation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initial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population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</a:t>
            </a:r>
            <a:r>
              <a:rPr sz="3000" spc="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 program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composed 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+,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*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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sqrt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terminals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38100" marR="30480">
              <a:lnSpc>
                <a:spcPct val="100000"/>
              </a:lnSpc>
              <a:spcBef>
                <a:spcPts val="3550"/>
              </a:spcBef>
              <a:tabLst>
                <a:tab pos="332359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initial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population,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computer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usually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have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fitness,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individuals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more fit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others.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Just 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fitter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more likely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selected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reproduction,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fitter computer program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more likely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survive by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copying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itself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next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generation.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3847" y="808735"/>
            <a:ext cx="740790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165" dirty="0"/>
              <a:t>Mutation</a:t>
            </a:r>
            <a:r>
              <a:rPr spc="-25" dirty="0"/>
              <a:t> </a:t>
            </a:r>
            <a:r>
              <a:rPr spc="110" dirty="0"/>
              <a:t>in</a:t>
            </a:r>
            <a:r>
              <a:rPr spc="-25" dirty="0"/>
              <a:t> </a:t>
            </a:r>
            <a:r>
              <a:rPr spc="60" dirty="0"/>
              <a:t>genetic</a:t>
            </a:r>
            <a:r>
              <a:rPr dirty="0"/>
              <a:t> </a:t>
            </a:r>
            <a:r>
              <a:rPr spc="175" dirty="0"/>
              <a:t>programming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095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A</a:t>
            </a:r>
            <a:r>
              <a:rPr spc="5" dirty="0"/>
              <a:t> </a:t>
            </a:r>
            <a:r>
              <a:rPr spc="-5" dirty="0"/>
              <a:t>mutation</a:t>
            </a:r>
            <a:r>
              <a:rPr spc="5" dirty="0"/>
              <a:t> </a:t>
            </a:r>
            <a:r>
              <a:rPr spc="-5" dirty="0"/>
              <a:t>operator</a:t>
            </a:r>
            <a:r>
              <a:rPr spc="10" dirty="0"/>
              <a:t> </a:t>
            </a:r>
            <a:r>
              <a:rPr spc="-5" dirty="0"/>
              <a:t>can</a:t>
            </a:r>
            <a:r>
              <a:rPr spc="5" dirty="0"/>
              <a:t> </a:t>
            </a:r>
            <a:r>
              <a:rPr spc="-5" dirty="0"/>
              <a:t>randomly</a:t>
            </a:r>
            <a:r>
              <a:rPr dirty="0"/>
              <a:t> change</a:t>
            </a:r>
            <a:r>
              <a:rPr spc="5" dirty="0"/>
              <a:t> </a:t>
            </a:r>
            <a:r>
              <a:rPr spc="-5" dirty="0"/>
              <a:t>any </a:t>
            </a:r>
            <a:r>
              <a:rPr dirty="0"/>
              <a:t> </a:t>
            </a:r>
            <a:r>
              <a:rPr spc="-5" dirty="0"/>
              <a:t>function </a:t>
            </a:r>
            <a:r>
              <a:rPr dirty="0"/>
              <a:t>or </a:t>
            </a:r>
            <a:r>
              <a:rPr spc="-5" dirty="0"/>
              <a:t>any</a:t>
            </a:r>
            <a:r>
              <a:rPr dirty="0"/>
              <a:t> terminal</a:t>
            </a:r>
            <a:r>
              <a:rPr spc="-5" dirty="0"/>
              <a:t> in</a:t>
            </a:r>
            <a:r>
              <a:rPr dirty="0"/>
              <a:t> the LISP </a:t>
            </a:r>
            <a:r>
              <a:rPr spc="-5" dirty="0"/>
              <a:t>S-expression. </a:t>
            </a:r>
            <a:r>
              <a:rPr dirty="0"/>
              <a:t> </a:t>
            </a:r>
            <a:r>
              <a:rPr spc="-5" dirty="0"/>
              <a:t>Under</a:t>
            </a:r>
            <a:r>
              <a:rPr dirty="0"/>
              <a:t> </a:t>
            </a:r>
            <a:r>
              <a:rPr spc="-5" dirty="0"/>
              <a:t>mutation,</a:t>
            </a:r>
            <a:r>
              <a:rPr spc="15" dirty="0"/>
              <a:t> </a:t>
            </a:r>
            <a:r>
              <a:rPr dirty="0"/>
              <a:t>a </a:t>
            </a:r>
            <a:r>
              <a:rPr spc="-5" dirty="0"/>
              <a:t>function</a:t>
            </a:r>
            <a:r>
              <a:rPr spc="5" dirty="0"/>
              <a:t> </a:t>
            </a:r>
            <a:r>
              <a:rPr dirty="0"/>
              <a:t>can</a:t>
            </a:r>
            <a:r>
              <a:rPr spc="5" dirty="0"/>
              <a:t> </a:t>
            </a:r>
            <a:r>
              <a:rPr spc="-5" dirty="0"/>
              <a:t>only</a:t>
            </a:r>
            <a:r>
              <a:rPr dirty="0"/>
              <a:t> be</a:t>
            </a:r>
            <a:r>
              <a:rPr spc="5" dirty="0"/>
              <a:t> </a:t>
            </a:r>
            <a:r>
              <a:rPr dirty="0"/>
              <a:t>replaced</a:t>
            </a:r>
            <a:r>
              <a:rPr spc="10" dirty="0"/>
              <a:t> </a:t>
            </a:r>
            <a:r>
              <a:rPr dirty="0"/>
              <a:t>by </a:t>
            </a:r>
            <a:r>
              <a:rPr spc="-735" dirty="0"/>
              <a:t> </a:t>
            </a:r>
            <a:r>
              <a:rPr dirty="0"/>
              <a:t>a</a:t>
            </a:r>
            <a:r>
              <a:rPr spc="-5" dirty="0"/>
              <a:t> function</a:t>
            </a:r>
            <a:r>
              <a:rPr spc="15" dirty="0"/>
              <a:t> </a:t>
            </a:r>
            <a:r>
              <a:rPr spc="-5" dirty="0"/>
              <a:t>and</a:t>
            </a:r>
            <a:r>
              <a:rPr dirty="0"/>
              <a:t> a terminal</a:t>
            </a:r>
            <a:r>
              <a:rPr spc="-10" dirty="0"/>
              <a:t> </a:t>
            </a:r>
            <a:r>
              <a:rPr spc="-5" dirty="0"/>
              <a:t>can</a:t>
            </a:r>
            <a:r>
              <a:rPr spc="15" dirty="0"/>
              <a:t> </a:t>
            </a:r>
            <a:r>
              <a:rPr spc="-5" dirty="0"/>
              <a:t>only</a:t>
            </a:r>
            <a:r>
              <a:rPr dirty="0"/>
              <a:t> be replaced</a:t>
            </a:r>
            <a:r>
              <a:rPr spc="-5" dirty="0"/>
              <a:t> </a:t>
            </a:r>
            <a:r>
              <a:rPr dirty="0"/>
              <a:t>by a </a:t>
            </a:r>
            <a:r>
              <a:rPr spc="-735" dirty="0"/>
              <a:t> </a:t>
            </a:r>
            <a:r>
              <a:rPr spc="-5" dirty="0"/>
              <a:t>terminal.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28116" y="2435351"/>
            <a:ext cx="1021080" cy="50800"/>
            <a:chOff x="928116" y="2435351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943356" y="24505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28116" y="24353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928116" y="5026151"/>
            <a:ext cx="1021080" cy="50800"/>
            <a:chOff x="928116" y="5026151"/>
            <a:chExt cx="1021080" cy="50800"/>
          </a:xfrm>
        </p:grpSpPr>
        <p:sp>
          <p:nvSpPr>
            <p:cNvPr id="6" name="object 6"/>
            <p:cNvSpPr/>
            <p:nvPr/>
          </p:nvSpPr>
          <p:spPr>
            <a:xfrm>
              <a:off x="943356" y="50413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28116" y="50261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877128" y="781303"/>
            <a:ext cx="8177530" cy="520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64465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summary,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genetic programming creates computer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executing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following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steps:</a:t>
            </a:r>
            <a:endParaRPr sz="3000">
              <a:latin typeface="Times New Roman"/>
              <a:cs typeface="Times New Roman"/>
            </a:endParaRPr>
          </a:p>
          <a:p>
            <a:pPr marL="393065" marR="5080" indent="-342900">
              <a:lnSpc>
                <a:spcPct val="100000"/>
              </a:lnSpc>
              <a:spcBef>
                <a:spcPts val="2400"/>
              </a:spcBef>
              <a:tabLst>
                <a:tab pos="1373505" algn="l"/>
                <a:tab pos="2682240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1: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Assign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maximum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generations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probabilities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cloning,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crossover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mutation.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Note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sum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probability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cloning,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probability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crossover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probability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mutation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must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equal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one.</a:t>
            </a:r>
            <a:endParaRPr sz="3000">
              <a:latin typeface="Times New Roman"/>
              <a:cs typeface="Times New Roman"/>
            </a:endParaRPr>
          </a:p>
          <a:p>
            <a:pPr marL="393065" marR="274320" indent="-342900">
              <a:lnSpc>
                <a:spcPct val="100000"/>
              </a:lnSpc>
              <a:spcBef>
                <a:spcPts val="2400"/>
              </a:spcBef>
              <a:tabLst>
                <a:tab pos="137350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2:	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Generate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initial population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computer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programs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size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combining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randomly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selected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terminals.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10715" y="1543303"/>
            <a:ext cx="7419975" cy="2311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20840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Another approach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simulating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natural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evolution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was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proposed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Germany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early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1960s.	Unlike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genetic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algorithms,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approach</a:t>
            </a:r>
            <a:endParaRPr sz="3000">
              <a:latin typeface="Times New Roman"/>
              <a:cs typeface="Times New Roman"/>
            </a:endParaRPr>
          </a:p>
          <a:p>
            <a:pPr marL="12700" marR="276860">
              <a:lnSpc>
                <a:spcPts val="3550"/>
              </a:lnSpc>
              <a:spcBef>
                <a:spcPts val="200"/>
              </a:spcBef>
              <a:buFont typeface="Symbol"/>
              <a:buChar char=""/>
              <a:tabLst>
                <a:tab pos="3175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called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evolution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strategy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was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designed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solve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technical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optimisation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80790" y="656335"/>
            <a:ext cx="44176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95" dirty="0"/>
              <a:t>Evolution</a:t>
            </a:r>
            <a:r>
              <a:rPr spc="-75" dirty="0"/>
              <a:t> </a:t>
            </a:r>
            <a:r>
              <a:rPr spc="110" dirty="0"/>
              <a:t>Strategies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04316" y="1444751"/>
            <a:ext cx="1021080" cy="50800"/>
            <a:chOff x="1004316" y="1444751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1019556" y="14599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04316" y="14447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1004316" y="3578351"/>
            <a:ext cx="1021080" cy="50800"/>
            <a:chOff x="1004316" y="3578351"/>
            <a:chExt cx="1021080" cy="50800"/>
          </a:xfrm>
        </p:grpSpPr>
        <p:sp>
          <p:nvSpPr>
            <p:cNvPr id="6" name="object 6"/>
            <p:cNvSpPr/>
            <p:nvPr/>
          </p:nvSpPr>
          <p:spPr>
            <a:xfrm>
              <a:off x="1019556" y="35935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04316" y="35783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991615" y="1009903"/>
            <a:ext cx="7857490" cy="3530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89535" indent="-342900">
              <a:lnSpc>
                <a:spcPct val="100000"/>
              </a:lnSpc>
              <a:spcBef>
                <a:spcPts val="100"/>
              </a:spcBef>
              <a:tabLst>
                <a:tab pos="1336675" algn="l"/>
                <a:tab pos="4836160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3: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Execute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each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population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calculate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fitness with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appropriate</a:t>
            </a:r>
            <a:r>
              <a:rPr sz="300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fitness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function.	Designate the best-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so-far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individual as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result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run.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2400"/>
              </a:spcBef>
              <a:tabLst>
                <a:tab pos="133540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4: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With 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assigned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probabilities,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select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genetic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operator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perform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cloning,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crossover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mutation.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80516" y="1520951"/>
            <a:ext cx="1021080" cy="50800"/>
            <a:chOff x="1080516" y="1520951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1095756" y="15361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80516" y="15209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067815" y="1086103"/>
            <a:ext cx="7981950" cy="5511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 algn="just">
              <a:lnSpc>
                <a:spcPct val="100000"/>
              </a:lnSpc>
              <a:spcBef>
                <a:spcPts val="100"/>
              </a:spcBef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 5: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cloning operator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chosen, select one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 from the current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population 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programs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copy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population.</a:t>
            </a:r>
            <a:endParaRPr sz="3000">
              <a:latin typeface="Times New Roman"/>
              <a:cs typeface="Times New Roman"/>
            </a:endParaRPr>
          </a:p>
          <a:p>
            <a:pPr marL="354965" marR="361315" indent="-342900">
              <a:lnSpc>
                <a:spcPct val="100000"/>
              </a:lnSpc>
              <a:spcBef>
                <a:spcPts val="1800"/>
              </a:spcBef>
              <a:buClr>
                <a:srgbClr val="FAFD00"/>
              </a:buClr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crossover operator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 chosen,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select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pair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 programs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from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current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population,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create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pair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offspring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programs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place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population.</a:t>
            </a:r>
            <a:endParaRPr sz="3000">
              <a:latin typeface="Times New Roman"/>
              <a:cs typeface="Times New Roman"/>
            </a:endParaRPr>
          </a:p>
          <a:p>
            <a:pPr marL="354965" marR="392430" indent="-342900">
              <a:lnSpc>
                <a:spcPct val="100000"/>
              </a:lnSpc>
              <a:spcBef>
                <a:spcPts val="1800"/>
              </a:spcBef>
              <a:buClr>
                <a:srgbClr val="FAFD00"/>
              </a:buClr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mutation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operator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chosen,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select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 from the current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population,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perform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mutation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place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mutant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population.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21</a:t>
            </a:fld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04316" y="1444751"/>
            <a:ext cx="1021080" cy="50800"/>
            <a:chOff x="1004316" y="1444751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1019556" y="14599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04316" y="14447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1004316" y="3121151"/>
            <a:ext cx="1021080" cy="50800"/>
            <a:chOff x="1004316" y="3121151"/>
            <a:chExt cx="1021080" cy="50800"/>
          </a:xfrm>
        </p:grpSpPr>
        <p:sp>
          <p:nvSpPr>
            <p:cNvPr id="6" name="object 6"/>
            <p:cNvSpPr/>
            <p:nvPr/>
          </p:nvSpPr>
          <p:spPr>
            <a:xfrm>
              <a:off x="1019556" y="31363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04316" y="31211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1004316" y="4340351"/>
            <a:ext cx="1021080" cy="50800"/>
            <a:chOff x="1004316" y="4340351"/>
            <a:chExt cx="1021080" cy="50800"/>
          </a:xfrm>
        </p:grpSpPr>
        <p:sp>
          <p:nvSpPr>
            <p:cNvPr id="9" name="object 9"/>
            <p:cNvSpPr/>
            <p:nvPr/>
          </p:nvSpPr>
          <p:spPr>
            <a:xfrm>
              <a:off x="1019556" y="43555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04316" y="43403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991615" y="1009903"/>
            <a:ext cx="7839709" cy="3835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tabLst>
                <a:tab pos="133540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6: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Repeat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Step 4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until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size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of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population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computer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becomes equal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size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initial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population,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354965" marR="494030" indent="-342900">
              <a:lnSpc>
                <a:spcPct val="100000"/>
              </a:lnSpc>
              <a:spcBef>
                <a:spcPts val="2400"/>
              </a:spcBef>
              <a:tabLst>
                <a:tab pos="133540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7: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Replace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current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(parent)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population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(offspring)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population.</a:t>
            </a:r>
            <a:endParaRPr sz="3000">
              <a:latin typeface="Times New Roman"/>
              <a:cs typeface="Times New Roman"/>
            </a:endParaRPr>
          </a:p>
          <a:p>
            <a:pPr marL="354965" marR="329565" indent="-342900">
              <a:lnSpc>
                <a:spcPct val="100000"/>
              </a:lnSpc>
              <a:spcBef>
                <a:spcPts val="2400"/>
              </a:spcBef>
              <a:tabLst>
                <a:tab pos="133540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8: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Step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3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repeat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until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termination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criterion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satisfied.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22</a:t>
            </a:fld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7815" y="804163"/>
            <a:ext cx="8220075" cy="102425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 marR="5080">
              <a:lnSpc>
                <a:spcPts val="4020"/>
              </a:lnSpc>
              <a:spcBef>
                <a:spcPts val="25"/>
              </a:spcBef>
            </a:pPr>
            <a:r>
              <a:rPr sz="3200" spc="175" dirty="0"/>
              <a:t>What are </a:t>
            </a:r>
            <a:r>
              <a:rPr sz="3200" spc="114" dirty="0"/>
              <a:t>the </a:t>
            </a:r>
            <a:r>
              <a:rPr sz="3200" spc="125" dirty="0"/>
              <a:t>main </a:t>
            </a:r>
            <a:r>
              <a:rPr sz="3200" spc="100" dirty="0"/>
              <a:t>advantages </a:t>
            </a:r>
            <a:r>
              <a:rPr sz="3200" dirty="0"/>
              <a:t>of </a:t>
            </a:r>
            <a:r>
              <a:rPr sz="3200" spc="50" dirty="0"/>
              <a:t>genetic </a:t>
            </a:r>
            <a:r>
              <a:rPr sz="3200" spc="55" dirty="0"/>
              <a:t> </a:t>
            </a:r>
            <a:r>
              <a:rPr sz="3200" spc="140" dirty="0"/>
              <a:t>programming</a:t>
            </a:r>
            <a:r>
              <a:rPr sz="3200" spc="-15" dirty="0"/>
              <a:t> </a:t>
            </a:r>
            <a:r>
              <a:rPr sz="3200" spc="135" dirty="0"/>
              <a:t>compared</a:t>
            </a:r>
            <a:r>
              <a:rPr sz="3200" spc="-30" dirty="0"/>
              <a:t> </a:t>
            </a:r>
            <a:r>
              <a:rPr sz="3200" spc="90" dirty="0"/>
              <a:t>to</a:t>
            </a:r>
            <a:r>
              <a:rPr sz="3200" spc="-15" dirty="0"/>
              <a:t> </a:t>
            </a:r>
            <a:r>
              <a:rPr sz="3200" spc="45" dirty="0"/>
              <a:t>genetic</a:t>
            </a:r>
            <a:r>
              <a:rPr sz="3200" dirty="0"/>
              <a:t> </a:t>
            </a:r>
            <a:r>
              <a:rPr sz="3200" spc="110" dirty="0"/>
              <a:t>algorithms?</a:t>
            </a:r>
            <a:endParaRPr sz="32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67815" y="1924303"/>
            <a:ext cx="8047990" cy="4690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06463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Genetic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programming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applies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same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evolutionary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approach.	However,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genetic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programming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longer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breeding bit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strings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coded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but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complete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solve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particular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problem.</a:t>
            </a:r>
            <a:endParaRPr sz="3000">
              <a:latin typeface="Times New Roman"/>
              <a:cs typeface="Times New Roman"/>
            </a:endParaRPr>
          </a:p>
          <a:p>
            <a:pPr marL="354965" marR="3175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167957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fundamental difficulty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GAs lies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representation,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fixed-length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coding.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representation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limits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power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GA,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worse,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lead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false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5415" y="1086103"/>
            <a:ext cx="7882255" cy="514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3556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1616710" algn="l"/>
                <a:tab pos="673735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fixed-length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coding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rather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artificial.	As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cannot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provide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dynamic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variability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length,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coding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often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causes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considerable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redundancy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reduces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efficiency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genetic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search.	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contrast,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genetic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programming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uses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high-level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building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blocks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variable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length.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Their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size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complexity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change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during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breeding.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Genetic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programming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works</a:t>
            </a:r>
            <a:r>
              <a:rPr sz="3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well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large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cases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many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potential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applications.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24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20215" y="1009903"/>
            <a:ext cx="7637780" cy="5696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95681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1963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two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students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Technical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University of Berlin,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75" dirty="0">
                <a:solidFill>
                  <a:srgbClr val="FAFD00"/>
                </a:solidFill>
                <a:latin typeface="Times New Roman"/>
                <a:cs typeface="Times New Roman"/>
              </a:rPr>
              <a:t>Ingo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Rechenberg</a:t>
            </a:r>
            <a:r>
              <a:rPr sz="3000" spc="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Hans-Paul </a:t>
            </a:r>
            <a:r>
              <a:rPr sz="3000" spc="15" dirty="0">
                <a:solidFill>
                  <a:srgbClr val="FAFD00"/>
                </a:solidFill>
                <a:latin typeface="Times New Roman"/>
                <a:cs typeface="Times New Roman"/>
              </a:rPr>
              <a:t>Schwefel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working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search for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optimal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shapes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bodies 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flow.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decided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random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changes 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parameters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defining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shape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following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example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natural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mutation.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As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result,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evolution strategy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born.</a:t>
            </a:r>
            <a:endParaRPr sz="3000">
              <a:latin typeface="Times New Roman"/>
              <a:cs typeface="Times New Roman"/>
            </a:endParaRPr>
          </a:p>
          <a:p>
            <a:pPr marL="354965" marR="86423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Evolution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strategies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developed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alternative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engineer’s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intuition.</a:t>
            </a:r>
            <a:endParaRPr sz="3000">
              <a:latin typeface="Times New Roman"/>
              <a:cs typeface="Times New Roman"/>
            </a:endParaRPr>
          </a:p>
          <a:p>
            <a:pPr marL="354965" marR="634365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Unlike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GAs,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evolution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strategies use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mutation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operator.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04316" y="1673351"/>
            <a:ext cx="1021080" cy="50800"/>
            <a:chOff x="1004316" y="1673351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1019556" y="16885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04316" y="16733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1004316" y="4357115"/>
            <a:ext cx="1021080" cy="50800"/>
            <a:chOff x="1004316" y="4357115"/>
            <a:chExt cx="1021080" cy="50800"/>
          </a:xfrm>
        </p:grpSpPr>
        <p:sp>
          <p:nvSpPr>
            <p:cNvPr id="6" name="object 6"/>
            <p:cNvSpPr/>
            <p:nvPr/>
          </p:nvSpPr>
          <p:spPr>
            <a:xfrm>
              <a:off x="1019556" y="437235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04316" y="435711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940815" y="1238503"/>
            <a:ext cx="8145145" cy="4081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5765" marR="55880" indent="-342900">
              <a:lnSpc>
                <a:spcPct val="100000"/>
              </a:lnSpc>
              <a:spcBef>
                <a:spcPts val="100"/>
              </a:spcBef>
              <a:tabLst>
                <a:tab pos="1386205" algn="l"/>
                <a:tab pos="7487920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2: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Randomly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select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initial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 for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v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fea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si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range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	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 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these parameters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constitute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initial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population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 parent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parameters:</a:t>
            </a:r>
            <a:endParaRPr sz="3000">
              <a:latin typeface="Times New Roman"/>
              <a:cs typeface="Times New Roman"/>
            </a:endParaRPr>
          </a:p>
          <a:p>
            <a:pPr marL="3257550">
              <a:lnSpc>
                <a:spcPct val="100000"/>
              </a:lnSpc>
              <a:spcBef>
                <a:spcPts val="730"/>
              </a:spcBef>
            </a:pP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i="1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endParaRPr sz="3000" baseline="-22222">
              <a:latin typeface="Times New Roman"/>
              <a:cs typeface="Times New Roman"/>
            </a:endParaRPr>
          </a:p>
          <a:p>
            <a:pPr marL="405765" marR="424815" indent="-342900">
              <a:lnSpc>
                <a:spcPct val="100000"/>
              </a:lnSpc>
              <a:spcBef>
                <a:spcPts val="2400"/>
              </a:spcBef>
              <a:tabLst>
                <a:tab pos="138620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3: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Calculate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solution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associated with 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parent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parameters:</a:t>
            </a:r>
            <a:endParaRPr sz="3000">
              <a:latin typeface="Times New Roman"/>
              <a:cs typeface="Times New Roman"/>
            </a:endParaRPr>
          </a:p>
          <a:p>
            <a:pPr marL="2690495">
              <a:lnSpc>
                <a:spcPct val="100000"/>
              </a:lnSpc>
            </a:pP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X =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f</a:t>
            </a:r>
            <a:r>
              <a:rPr sz="30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i="1" spc="-15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)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04316" y="1597151"/>
            <a:ext cx="1021080" cy="50800"/>
            <a:chOff x="1004316" y="1597151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1019556" y="16123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04316" y="15971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1004316" y="5254751"/>
            <a:ext cx="1021080" cy="50800"/>
            <a:chOff x="1004316" y="5254751"/>
            <a:chExt cx="1021080" cy="50800"/>
          </a:xfrm>
        </p:grpSpPr>
        <p:sp>
          <p:nvSpPr>
            <p:cNvPr id="6" name="object 6"/>
            <p:cNvSpPr/>
            <p:nvPr/>
          </p:nvSpPr>
          <p:spPr>
            <a:xfrm>
              <a:off x="1019556" y="52699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04316" y="52547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991615" y="1162303"/>
            <a:ext cx="8091170" cy="505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tabLst>
                <a:tab pos="1335405" algn="l"/>
                <a:tab pos="2273935" algn="l"/>
                <a:tab pos="3929379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6: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solution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associated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offspring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parameters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associated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with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parent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parameters.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 the solution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offspring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better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than that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parents,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replace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parent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population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offspring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population.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Otherwise,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keep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parent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parameters.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354965" marR="202565" indent="-342900">
              <a:lnSpc>
                <a:spcPct val="100000"/>
              </a:lnSpc>
              <a:tabLst>
                <a:tab pos="1335405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7: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Step 4,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repeat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 until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satisfactory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reached,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specified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generations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 considered.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1615" y="1162303"/>
            <a:ext cx="8084820" cy="441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90805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evolution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strategy reflects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nature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chromosome.</a:t>
            </a:r>
            <a:endParaRPr sz="3000">
              <a:latin typeface="Times New Roman"/>
              <a:cs typeface="Times New Roman"/>
            </a:endParaRPr>
          </a:p>
          <a:p>
            <a:pPr marL="354965" marR="32321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single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simultaneously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affect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several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characteristics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living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organism.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other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hand,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single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characteristic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individual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determined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simultaneous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interactions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several genes.</a:t>
            </a:r>
            <a:endParaRPr sz="3000">
              <a:latin typeface="Times New Roman"/>
              <a:cs typeface="Times New Roman"/>
            </a:endParaRPr>
          </a:p>
          <a:p>
            <a:pPr marL="354965" marR="1524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natural selection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acts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a collection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genes,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single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gene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isolation.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5415" y="1467103"/>
            <a:ext cx="8157845" cy="5239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3492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central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science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make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computers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solve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problems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without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explicitly programmed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do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so.</a:t>
            </a:r>
            <a:endParaRPr sz="3000">
              <a:latin typeface="Times New Roman"/>
              <a:cs typeface="Times New Roman"/>
            </a:endParaRPr>
          </a:p>
          <a:p>
            <a:pPr marL="354965" marR="1841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Genetic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programming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offers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through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evolution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natural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selection.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fact,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genetic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programming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extension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conventional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genetic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algorithm,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but 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goal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genetic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programming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not just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bit-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representation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 but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code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46678" y="732535"/>
            <a:ext cx="48399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Genetic</a:t>
            </a:r>
            <a:r>
              <a:rPr spc="-60" dirty="0"/>
              <a:t> </a:t>
            </a:r>
            <a:r>
              <a:rPr spc="180" dirty="0"/>
              <a:t>programming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5415" y="933703"/>
            <a:ext cx="8241030" cy="5696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41719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628142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Genetic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programming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recent development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evolutionary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computation.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greatly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stimulated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 1990s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0" dirty="0">
                <a:solidFill>
                  <a:srgbClr val="FAFD00"/>
                </a:solidFill>
                <a:latin typeface="Times New Roman"/>
                <a:cs typeface="Times New Roman"/>
              </a:rPr>
              <a:t>John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60" dirty="0">
                <a:solidFill>
                  <a:srgbClr val="FAFD00"/>
                </a:solidFill>
                <a:latin typeface="Times New Roman"/>
                <a:cs typeface="Times New Roman"/>
              </a:rPr>
              <a:t>Koza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According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Koza,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genetic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programming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searches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space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possible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 programs for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highly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fit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hand.</a:t>
            </a:r>
            <a:endParaRPr sz="3000">
              <a:latin typeface="Times New Roman"/>
              <a:cs typeface="Times New Roman"/>
            </a:endParaRPr>
          </a:p>
          <a:p>
            <a:pPr marL="354965" marR="90805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sequence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operations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(functions)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applied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values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(arguments),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programming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languages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may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include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types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statements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operations,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different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syntactic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restrictions.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1615" y="1238503"/>
            <a:ext cx="8061959" cy="322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52056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Since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genetic programming manipulates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applying genetic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operators,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programming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language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should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permit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manipulated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as data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created data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executed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program.	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these reasons,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LISP</a:t>
            </a:r>
            <a:r>
              <a:rPr sz="3000" spc="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chosen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main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language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genetic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programming.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1999</Words>
  <Application>Microsoft Office PowerPoint</Application>
  <PresentationFormat>Özel</PresentationFormat>
  <Paragraphs>125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0" baseType="lpstr">
      <vt:lpstr>Arial MT</vt:lpstr>
      <vt:lpstr>Calibri</vt:lpstr>
      <vt:lpstr>Lucida Sans Unicode</vt:lpstr>
      <vt:lpstr>Symbol</vt:lpstr>
      <vt:lpstr>Times New Roman</vt:lpstr>
      <vt:lpstr>Office Theme</vt:lpstr>
      <vt:lpstr>Lecture 10</vt:lpstr>
      <vt:lpstr>Evolution Strategies</vt:lpstr>
      <vt:lpstr>PowerPoint Sunusu</vt:lpstr>
      <vt:lpstr>PowerPoint Sunusu</vt:lpstr>
      <vt:lpstr>PowerPoint Sunusu</vt:lpstr>
      <vt:lpstr>PowerPoint Sunusu</vt:lpstr>
      <vt:lpstr>Genetic programming</vt:lpstr>
      <vt:lpstr>PowerPoint Sunusu</vt:lpstr>
      <vt:lpstr>PowerPoint Sunusu</vt:lpstr>
      <vt:lpstr>LISP structure</vt:lpstr>
      <vt:lpstr>LISP structure</vt:lpstr>
      <vt:lpstr>Graphical representation of LISP S-expressions</vt:lpstr>
      <vt:lpstr>How do we apply genetic programming  to a problem?</vt:lpstr>
      <vt:lpstr>PowerPoint Sunusu</vt:lpstr>
      <vt:lpstr>PowerPoint Sunusu</vt:lpstr>
      <vt:lpstr>PowerPoint Sunusu</vt:lpstr>
      <vt:lpstr>PowerPoint Sunusu</vt:lpstr>
      <vt:lpstr>Mutation in genetic programming</vt:lpstr>
      <vt:lpstr>PowerPoint Sunusu</vt:lpstr>
      <vt:lpstr>PowerPoint Sunusu</vt:lpstr>
      <vt:lpstr>PowerPoint Sunusu</vt:lpstr>
      <vt:lpstr>PowerPoint Sunusu</vt:lpstr>
      <vt:lpstr>What are the main advantages of genetic  programming compared to genetic algorithms?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Lecture 10.ppt</dc:title>
  <dc:creator>michaeln</dc:creator>
  <cp:lastModifiedBy>irem</cp:lastModifiedBy>
  <cp:revision>2</cp:revision>
  <dcterms:created xsi:type="dcterms:W3CDTF">2022-10-07T12:21:29Z</dcterms:created>
  <dcterms:modified xsi:type="dcterms:W3CDTF">2022-10-07T12:42:26Z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2011-05-30T00:00:00Z</vt:filetime>
  </property>
  <property fmtid="{D5CDD505-2E9C-101B-9397-08002B2CF9AE}" pid="3" name="Creator">
    <vt:lpwstr>PrimoPDF http://www.primopdf.com</vt:lpwstr>
  </property>
  <property fmtid="{D5CDD505-2E9C-101B-9397-08002B2CF9AE}" pid="4" name="LastSaved">
    <vt:filetime>2022-10-07T00:00:00Z</vt:filetime>
  </property>
</Properties>
</file>