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3611669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3796863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81133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3815087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59203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1715375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222295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1108943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170188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11EB2FB-01B7-4F8E-9B5C-5F60774B1328}" type="datetimeFigureOut">
              <a:rPr lang="tr-TR" smtClean="0"/>
              <a:t>15 Şub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901120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11EB2FB-01B7-4F8E-9B5C-5F60774B1328}" type="datetimeFigureOut">
              <a:rPr lang="tr-TR" smtClean="0"/>
              <a:t>15 Şub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1422771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11EB2FB-01B7-4F8E-9B5C-5F60774B1328}" type="datetimeFigureOut">
              <a:rPr lang="tr-TR" smtClean="0"/>
              <a:t>15 Şub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545724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11EB2FB-01B7-4F8E-9B5C-5F60774B1328}" type="datetimeFigureOut">
              <a:rPr lang="tr-TR" smtClean="0"/>
              <a:t>15 Şub 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40341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1EB2FB-01B7-4F8E-9B5C-5F60774B1328}" type="datetimeFigureOut">
              <a:rPr lang="tr-TR" smtClean="0"/>
              <a:t>15 Şub 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293831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11EB2FB-01B7-4F8E-9B5C-5F60774B1328}" type="datetimeFigureOut">
              <a:rPr lang="tr-TR" smtClean="0"/>
              <a:t>15 Şub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2293696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11EB2FB-01B7-4F8E-9B5C-5F60774B1328}" type="datetimeFigureOut">
              <a:rPr lang="tr-TR" smtClean="0"/>
              <a:t>15 Şub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01E288C-8DA4-4FE3-BCA7-E8DE6505321D}" type="slidenum">
              <a:rPr lang="tr-TR" smtClean="0"/>
              <a:t>‹#›</a:t>
            </a:fld>
            <a:endParaRPr lang="tr-TR"/>
          </a:p>
        </p:txBody>
      </p:sp>
    </p:spTree>
    <p:extLst>
      <p:ext uri="{BB962C8B-B14F-4D97-AF65-F5344CB8AC3E}">
        <p14:creationId xmlns:p14="http://schemas.microsoft.com/office/powerpoint/2010/main" val="3285876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1EB2FB-01B7-4F8E-9B5C-5F60774B1328}" type="datetimeFigureOut">
              <a:rPr lang="tr-TR" smtClean="0"/>
              <a:t>15 Şub 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1E288C-8DA4-4FE3-BCA7-E8DE6505321D}" type="slidenum">
              <a:rPr lang="tr-TR" smtClean="0"/>
              <a:t>‹#›</a:t>
            </a:fld>
            <a:endParaRPr lang="tr-TR"/>
          </a:p>
        </p:txBody>
      </p:sp>
    </p:spTree>
    <p:extLst>
      <p:ext uri="{BB962C8B-B14F-4D97-AF65-F5344CB8AC3E}">
        <p14:creationId xmlns:p14="http://schemas.microsoft.com/office/powerpoint/2010/main" val="29692770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351089" y="3429000"/>
            <a:ext cx="6270625" cy="2808288"/>
          </a:xfrm>
        </p:spPr>
        <p:txBody>
          <a:bodyPr/>
          <a:lstStyle/>
          <a:p>
            <a:pPr algn="ctr"/>
            <a:r>
              <a:rPr lang="tr-TR" altLang="tr-TR" sz="3600" b="1" dirty="0" smtClean="0">
                <a:solidFill>
                  <a:schemeClr val="tx2"/>
                </a:solidFill>
              </a:rPr>
              <a:t>ÖRGÜTSEL </a:t>
            </a:r>
            <a:r>
              <a:rPr lang="tr-TR" altLang="tr-TR" sz="3600" b="1" dirty="0">
                <a:solidFill>
                  <a:schemeClr val="tx2"/>
                </a:solidFill>
              </a:rPr>
              <a:t>ETKİLİLİK</a:t>
            </a:r>
          </a:p>
        </p:txBody>
      </p:sp>
    </p:spTree>
    <p:extLst>
      <p:ext uri="{BB962C8B-B14F-4D97-AF65-F5344CB8AC3E}">
        <p14:creationId xmlns:p14="http://schemas.microsoft.com/office/powerpoint/2010/main" val="8120955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algn="ctr"/>
            <a:r>
              <a:rPr lang="tr-TR" altLang="tr-TR">
                <a:solidFill>
                  <a:srgbClr val="2466F8"/>
                </a:solidFill>
              </a:rPr>
              <a:t>Girdi Değişkenleri</a:t>
            </a:r>
          </a:p>
        </p:txBody>
      </p:sp>
      <p:sp>
        <p:nvSpPr>
          <p:cNvPr id="156675" name="Rectangle 3"/>
          <p:cNvSpPr>
            <a:spLocks noGrp="1" noChangeArrowheads="1"/>
          </p:cNvSpPr>
          <p:nvPr>
            <p:ph idx="1"/>
          </p:nvPr>
        </p:nvSpPr>
        <p:spPr/>
        <p:txBody>
          <a:bodyPr/>
          <a:lstStyle/>
          <a:p>
            <a:pPr>
              <a:buFont typeface="Wingdings" panose="05000000000000000000" pitchFamily="2" charset="2"/>
              <a:buBlip>
                <a:blip r:embed="rId2"/>
              </a:buBlip>
            </a:pPr>
            <a:r>
              <a:rPr lang="tr-TR" altLang="tr-TR"/>
              <a:t> Örgütün bir sistem olarak çevresinden aldığı güç(girdiler); insan, makine, hayvan; doğal güçler gibi işleyen girdiler; hammadde gibi işlenen girdiler; su, elektrik, gaz gibi tüketilen girdiler ve kuramsal, teknik, sanatsal bilgilerden oluşan teknolojidir.</a:t>
            </a:r>
          </a:p>
          <a:p>
            <a:pPr>
              <a:buFont typeface="Wingdings" panose="05000000000000000000" pitchFamily="2" charset="2"/>
              <a:buBlip>
                <a:blip r:embed="rId2"/>
              </a:buBlip>
            </a:pPr>
            <a:r>
              <a:rPr lang="tr-TR" altLang="tr-TR"/>
              <a:t> Örgütsel etkililiği güven altına alabilmek için, daha başlangıçta girdilerin standartlarının belirlenmesi gerekir.</a:t>
            </a:r>
          </a:p>
        </p:txBody>
      </p:sp>
    </p:spTree>
    <p:extLst>
      <p:ext uri="{BB962C8B-B14F-4D97-AF65-F5344CB8AC3E}">
        <p14:creationId xmlns:p14="http://schemas.microsoft.com/office/powerpoint/2010/main" val="1784228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algn="ctr"/>
            <a:r>
              <a:rPr lang="tr-TR" altLang="tr-TR">
                <a:solidFill>
                  <a:srgbClr val="2466F8"/>
                </a:solidFill>
              </a:rPr>
              <a:t>İşleme Değişkenleri</a:t>
            </a:r>
          </a:p>
        </p:txBody>
      </p:sp>
      <p:sp>
        <p:nvSpPr>
          <p:cNvPr id="157699" name="Rectangle 3"/>
          <p:cNvSpPr>
            <a:spLocks noGrp="1" noChangeArrowheads="1"/>
          </p:cNvSpPr>
          <p:nvPr>
            <p:ph idx="1"/>
          </p:nvPr>
        </p:nvSpPr>
        <p:spPr/>
        <p:txBody>
          <a:bodyPr/>
          <a:lstStyle/>
          <a:p>
            <a:pPr>
              <a:buFont typeface="Wingdings" panose="05000000000000000000" pitchFamily="2" charset="2"/>
              <a:buBlip>
                <a:blip r:embed="rId2"/>
              </a:buBlip>
            </a:pPr>
            <a:r>
              <a:rPr lang="tr-TR" altLang="tr-TR"/>
              <a:t> Bir sistem çevresinden aldığı girdileri, önce kendi gücüne dönüştürür, sonra da bu güç ile ürün üretir. Bu sürece </a:t>
            </a:r>
            <a:r>
              <a:rPr lang="tr-TR" altLang="tr-TR" b="1" i="1"/>
              <a:t>işleme </a:t>
            </a:r>
            <a:r>
              <a:rPr lang="tr-TR" altLang="tr-TR"/>
              <a:t>denir. </a:t>
            </a:r>
          </a:p>
          <a:p>
            <a:pPr>
              <a:buFont typeface="Wingdings" panose="05000000000000000000" pitchFamily="2" charset="2"/>
              <a:buBlip>
                <a:blip r:embed="rId2"/>
              </a:buBlip>
            </a:pPr>
            <a:r>
              <a:rPr lang="tr-TR" altLang="tr-TR"/>
              <a:t>Bir sistem ürün üretmeye yarayan gücünü yaşatmak zorundadır. İnsan gücünün emeğinin karşılığını ödemelidir. Çalıştırdığı makinenin yakıtını sağlamalı, bakımını, onarımını yapmalıdır. </a:t>
            </a:r>
          </a:p>
        </p:txBody>
      </p:sp>
    </p:spTree>
    <p:extLst>
      <p:ext uri="{BB962C8B-B14F-4D97-AF65-F5344CB8AC3E}">
        <p14:creationId xmlns:p14="http://schemas.microsoft.com/office/powerpoint/2010/main" val="1216478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algn="ctr"/>
            <a:r>
              <a:rPr lang="tr-TR" altLang="tr-TR">
                <a:solidFill>
                  <a:srgbClr val="2466F8"/>
                </a:solidFill>
              </a:rPr>
              <a:t>İşleme Değişkenleri</a:t>
            </a:r>
          </a:p>
        </p:txBody>
      </p:sp>
      <p:sp>
        <p:nvSpPr>
          <p:cNvPr id="158723" name="Rectangle 3"/>
          <p:cNvSpPr>
            <a:spLocks noGrp="1" noChangeArrowheads="1"/>
          </p:cNvSpPr>
          <p:nvPr>
            <p:ph idx="1"/>
          </p:nvPr>
        </p:nvSpPr>
        <p:spPr/>
        <p:txBody>
          <a:bodyPr/>
          <a:lstStyle/>
          <a:p>
            <a:pPr>
              <a:buFont typeface="Wingdings" panose="05000000000000000000" pitchFamily="2" charset="2"/>
              <a:buBlip>
                <a:blip r:embed="rId2"/>
              </a:buBlip>
            </a:pPr>
            <a:r>
              <a:rPr lang="tr-TR" altLang="tr-TR"/>
              <a:t> İşleme değişkenlerini, örgütün yapısını oluşturan alt sistemlere göre sınıflandırmak mümkündür. En başta örgütün üretim değişkenleri gelir. </a:t>
            </a:r>
          </a:p>
          <a:p>
            <a:pPr>
              <a:buFont typeface="Wingdings" panose="05000000000000000000" pitchFamily="2" charset="2"/>
              <a:buBlip>
                <a:blip r:embed="rId2"/>
              </a:buBlip>
            </a:pPr>
            <a:r>
              <a:rPr lang="tr-TR" altLang="tr-TR"/>
              <a:t> Örgütün alışveriş ve uyarlama alt sistemleri, üretim alt sistemlerinin tamamlayıcı yardımcılarıdır. Bu temel sistemlere destek sağlayan alt sistemler de yönetim ve yaşatma alt sistemleridir.</a:t>
            </a:r>
          </a:p>
        </p:txBody>
      </p:sp>
    </p:spTree>
    <p:extLst>
      <p:ext uri="{BB962C8B-B14F-4D97-AF65-F5344CB8AC3E}">
        <p14:creationId xmlns:p14="http://schemas.microsoft.com/office/powerpoint/2010/main" val="4286767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algn="ctr"/>
            <a:r>
              <a:rPr lang="tr-TR" altLang="tr-TR">
                <a:solidFill>
                  <a:srgbClr val="2466F8"/>
                </a:solidFill>
              </a:rPr>
              <a:t>Çıktı Değişkenleri</a:t>
            </a:r>
          </a:p>
        </p:txBody>
      </p:sp>
      <p:sp>
        <p:nvSpPr>
          <p:cNvPr id="159747" name="Rectangle 3"/>
          <p:cNvSpPr>
            <a:spLocks noGrp="1" noChangeArrowheads="1"/>
          </p:cNvSpPr>
          <p:nvPr>
            <p:ph idx="1"/>
          </p:nvPr>
        </p:nvSpPr>
        <p:spPr/>
        <p:txBody>
          <a:bodyPr>
            <a:normAutofit fontScale="92500" lnSpcReduction="10000"/>
          </a:bodyPr>
          <a:lstStyle/>
          <a:p>
            <a:pPr>
              <a:buFont typeface="Wingdings" panose="05000000000000000000" pitchFamily="2" charset="2"/>
              <a:buBlip>
                <a:blip r:embed="rId2"/>
              </a:buBlip>
            </a:pPr>
            <a:r>
              <a:rPr lang="tr-TR" altLang="tr-TR" sz="2600"/>
              <a:t> Çıktı değişkenleri, daha önce anlatılan iki sistemin ürettiği ürünleri etkileyen değişkenlerdir. Bunlar da üç aşamada incelenebilir:</a:t>
            </a:r>
          </a:p>
          <a:p>
            <a:pPr>
              <a:buFontTx/>
              <a:buChar char="•"/>
            </a:pPr>
            <a:r>
              <a:rPr lang="tr-TR" altLang="tr-TR" sz="2600"/>
              <a:t> Birinci aşamada, temel sistem olan iş görenin performansını etkileyen değişkenleri ortaya çıkartmak gerekir.</a:t>
            </a:r>
          </a:p>
          <a:p>
            <a:pPr>
              <a:buFontTx/>
              <a:buChar char="•"/>
            </a:pPr>
            <a:r>
              <a:rPr lang="tr-TR" altLang="tr-TR" sz="2600"/>
              <a:t> İkinci aşamada, örgütü oluşturan alt sistemlerin performansının değişkenlerini belirlemek gerekir.</a:t>
            </a:r>
          </a:p>
          <a:p>
            <a:pPr>
              <a:buFontTx/>
              <a:buChar char="•"/>
            </a:pPr>
            <a:r>
              <a:rPr lang="tr-TR" altLang="tr-TR" sz="2600"/>
              <a:t> Üçüncü aşamada, örgütün toplam ürününün değişkenleri tanınmalıdır.</a:t>
            </a:r>
          </a:p>
        </p:txBody>
      </p:sp>
    </p:spTree>
    <p:extLst>
      <p:ext uri="{BB962C8B-B14F-4D97-AF65-F5344CB8AC3E}">
        <p14:creationId xmlns:p14="http://schemas.microsoft.com/office/powerpoint/2010/main" val="3116970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algn="ctr"/>
            <a:r>
              <a:rPr lang="tr-TR" altLang="tr-TR">
                <a:solidFill>
                  <a:srgbClr val="2466F8"/>
                </a:solidFill>
              </a:rPr>
              <a:t>Dönüt Değişkenleri</a:t>
            </a:r>
          </a:p>
        </p:txBody>
      </p:sp>
      <p:sp>
        <p:nvSpPr>
          <p:cNvPr id="160771" name="Rectangle 3"/>
          <p:cNvSpPr>
            <a:spLocks noGrp="1" noChangeArrowheads="1"/>
          </p:cNvSpPr>
          <p:nvPr>
            <p:ph idx="1"/>
          </p:nvPr>
        </p:nvSpPr>
        <p:spPr/>
        <p:txBody>
          <a:bodyPr/>
          <a:lstStyle/>
          <a:p>
            <a:pPr>
              <a:lnSpc>
                <a:spcPct val="80000"/>
              </a:lnSpc>
              <a:buFont typeface="Wingdings" panose="05000000000000000000" pitchFamily="2" charset="2"/>
              <a:buBlip>
                <a:blip r:embed="rId2"/>
              </a:buBlip>
            </a:pPr>
            <a:r>
              <a:rPr lang="tr-TR" altLang="tr-TR" sz="2600"/>
              <a:t> Dönüt, çıktının niceliği ve niteliğine ilişkin bilgi edinmedir. Her sistem, dönüt bilgi olmadan işlemesini düzene sokamaz; amaçlarına yönlenemez. Bu yüzden dönüt bilgi, sistemin yaşamsal bir girdisidir.</a:t>
            </a:r>
          </a:p>
          <a:p>
            <a:pPr>
              <a:lnSpc>
                <a:spcPct val="80000"/>
              </a:lnSpc>
              <a:buFont typeface="Wingdings" panose="05000000000000000000" pitchFamily="2" charset="2"/>
              <a:buBlip>
                <a:blip r:embed="rId2"/>
              </a:buBlip>
            </a:pPr>
            <a:r>
              <a:rPr lang="tr-TR" altLang="tr-TR" sz="2600"/>
              <a:t> Örgüt, ürettiği ürünlerin niteliğine, niceliğine ilişkin bilgiler toplayarak amaçlarına ulaşıp ulaşamadığını, işleme kusurlarının ne olduğunu tanımaya çalışır. Örgüt bu yüzden, pazar araştırması, kamuoyu yoklaması, ürün değerlemesi yapar ve müşteri yakınmalarını toplar. Bu dönüt bilgileri değerlendirerek gelişmesinde kullanır.</a:t>
            </a:r>
          </a:p>
        </p:txBody>
      </p:sp>
    </p:spTree>
    <p:extLst>
      <p:ext uri="{BB962C8B-B14F-4D97-AF65-F5344CB8AC3E}">
        <p14:creationId xmlns:p14="http://schemas.microsoft.com/office/powerpoint/2010/main" val="2139997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algn="ctr"/>
            <a:r>
              <a:rPr lang="tr-TR" altLang="tr-TR">
                <a:solidFill>
                  <a:srgbClr val="2466F8"/>
                </a:solidFill>
              </a:rPr>
              <a:t>Çevre Değişkenleri</a:t>
            </a:r>
          </a:p>
        </p:txBody>
      </p:sp>
      <p:sp>
        <p:nvSpPr>
          <p:cNvPr id="161795" name="Rectangle 3"/>
          <p:cNvSpPr>
            <a:spLocks noGrp="1" noChangeArrowheads="1"/>
          </p:cNvSpPr>
          <p:nvPr>
            <p:ph idx="1"/>
          </p:nvPr>
        </p:nvSpPr>
        <p:spPr/>
        <p:txBody>
          <a:bodyPr>
            <a:normAutofit lnSpcReduction="10000"/>
          </a:bodyPr>
          <a:lstStyle/>
          <a:p>
            <a:pPr>
              <a:lnSpc>
                <a:spcPct val="90000"/>
              </a:lnSpc>
              <a:buFont typeface="Wingdings" panose="05000000000000000000" pitchFamily="2" charset="2"/>
              <a:buBlip>
                <a:blip r:embed="rId2"/>
              </a:buBlip>
            </a:pPr>
            <a:r>
              <a:rPr lang="tr-TR" altLang="tr-TR" sz="2600"/>
              <a:t> Her sistem, çevresi elverişli olduğunda yaşar. Örgütün yaşamasında çevre değişkenlerinin tanınması zorunludur. </a:t>
            </a:r>
          </a:p>
          <a:p>
            <a:pPr>
              <a:lnSpc>
                <a:spcPct val="90000"/>
              </a:lnSpc>
              <a:buFont typeface="Wingdings" panose="05000000000000000000" pitchFamily="2" charset="2"/>
              <a:buBlip>
                <a:blip r:embed="rId2"/>
              </a:buBlip>
            </a:pPr>
            <a:r>
              <a:rPr lang="tr-TR" altLang="tr-TR" sz="2600"/>
              <a:t> Çevre değişkenleriyle örgütün baş edebilmesi, sürekli yenilenmesine ve çevresini değiştirmede başarısına bağlıdır.</a:t>
            </a:r>
          </a:p>
          <a:p>
            <a:pPr>
              <a:lnSpc>
                <a:spcPct val="90000"/>
              </a:lnSpc>
              <a:buFont typeface="Wingdings" panose="05000000000000000000" pitchFamily="2" charset="2"/>
              <a:buBlip>
                <a:blip r:embed="rId2"/>
              </a:buBlip>
            </a:pPr>
            <a:r>
              <a:rPr lang="tr-TR" altLang="tr-TR" sz="2600"/>
              <a:t> Çevre değişkenlerinden örgüte girdi veren ve örgütün çıktısını alan sistemler en önemli olanlardır. Bir örgüt kendine gereken girdileri alamadığında da, çıktılarını satıp, girdiye dönüştüremediğinde de yaşamını yitirir.</a:t>
            </a:r>
          </a:p>
        </p:txBody>
      </p:sp>
    </p:spTree>
    <p:extLst>
      <p:ext uri="{BB962C8B-B14F-4D97-AF65-F5344CB8AC3E}">
        <p14:creationId xmlns:p14="http://schemas.microsoft.com/office/powerpoint/2010/main" val="2935755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algn="ctr"/>
            <a:r>
              <a:rPr lang="tr-TR" altLang="tr-TR">
                <a:solidFill>
                  <a:srgbClr val="CC0000"/>
                </a:solidFill>
              </a:rPr>
              <a:t>Örgütsel Etkililiğin Yükseltilmesi</a:t>
            </a:r>
          </a:p>
        </p:txBody>
      </p:sp>
      <p:sp>
        <p:nvSpPr>
          <p:cNvPr id="162819" name="Rectangle 3"/>
          <p:cNvSpPr>
            <a:spLocks noGrp="1" noChangeArrowheads="1"/>
          </p:cNvSpPr>
          <p:nvPr>
            <p:ph idx="1"/>
          </p:nvPr>
        </p:nvSpPr>
        <p:spPr/>
        <p:txBody>
          <a:bodyPr/>
          <a:lstStyle/>
          <a:p>
            <a:pPr>
              <a:buFont typeface="Wingdings" panose="05000000000000000000" pitchFamily="2" charset="2"/>
              <a:buBlip>
                <a:blip r:embed="rId2"/>
              </a:buBlip>
            </a:pPr>
            <a:r>
              <a:rPr lang="tr-TR" altLang="tr-TR"/>
              <a:t> Örgütün etkililiğinin yükseltilmesinde, yönetsel etkililiğin önemli bir işlevinin olması, yönetmenlerin örgütsel amaçları, kendi kişisel amaçları gibi yüklenmelerini sağlamayı ön plana çıkartmıştır. Bir insan, sarıldığı bir amacını gerçekleştirmek için, var gücü ile çalışır. İnsanın bu doğasından, örgüt için yararlanmak istenmesi hedeflerle yönetim yönteminin ortaya çıkmasına yol açmıştır.</a:t>
            </a:r>
          </a:p>
        </p:txBody>
      </p:sp>
    </p:spTree>
    <p:extLst>
      <p:ext uri="{BB962C8B-B14F-4D97-AF65-F5344CB8AC3E}">
        <p14:creationId xmlns:p14="http://schemas.microsoft.com/office/powerpoint/2010/main" val="839601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algn="ctr"/>
            <a:r>
              <a:rPr lang="tr-TR" altLang="tr-TR">
                <a:solidFill>
                  <a:srgbClr val="F85AE5"/>
                </a:solidFill>
              </a:rPr>
              <a:t>Hedeflerle Yönetim</a:t>
            </a:r>
          </a:p>
        </p:txBody>
      </p:sp>
      <p:sp>
        <p:nvSpPr>
          <p:cNvPr id="163843" name="Rectangle 3"/>
          <p:cNvSpPr>
            <a:spLocks noGrp="1" noChangeArrowheads="1"/>
          </p:cNvSpPr>
          <p:nvPr>
            <p:ph idx="1"/>
          </p:nvPr>
        </p:nvSpPr>
        <p:spPr/>
        <p:txBody>
          <a:bodyPr/>
          <a:lstStyle/>
          <a:p>
            <a:pPr>
              <a:buClr>
                <a:srgbClr val="F85AE5"/>
              </a:buClr>
              <a:buFont typeface="Wingdings" panose="05000000000000000000" pitchFamily="2" charset="2"/>
              <a:buChar char="v"/>
            </a:pPr>
            <a:r>
              <a:rPr lang="tr-TR" altLang="tr-TR" sz="3200"/>
              <a:t> Hedeflerle yönetim yöntemi, örgütsel amaçlarla yönetmenlerin kişisel amaçlarını özdeşleştirmeyi, böylece örgütsel amaçların gerçekleştirilmesi için yönetmenlerin, var güçlerini örgüte vermelerini sağlamayı amaçlamaktadır.</a:t>
            </a:r>
          </a:p>
        </p:txBody>
      </p:sp>
    </p:spTree>
    <p:extLst>
      <p:ext uri="{BB962C8B-B14F-4D97-AF65-F5344CB8AC3E}">
        <p14:creationId xmlns:p14="http://schemas.microsoft.com/office/powerpoint/2010/main" val="93424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algn="ctr"/>
            <a:r>
              <a:rPr lang="tr-TR" altLang="tr-TR">
                <a:solidFill>
                  <a:srgbClr val="F85AE5"/>
                </a:solidFill>
              </a:rPr>
              <a:t>Hedeflerle Yönetimin Özellikleri</a:t>
            </a:r>
          </a:p>
        </p:txBody>
      </p:sp>
      <p:sp>
        <p:nvSpPr>
          <p:cNvPr id="164867" name="Rectangle 3"/>
          <p:cNvSpPr>
            <a:spLocks noGrp="1" noChangeArrowheads="1"/>
          </p:cNvSpPr>
          <p:nvPr>
            <p:ph idx="1"/>
          </p:nvPr>
        </p:nvSpPr>
        <p:spPr/>
        <p:txBody>
          <a:bodyPr>
            <a:normAutofit lnSpcReduction="10000"/>
          </a:bodyPr>
          <a:lstStyle/>
          <a:p>
            <a:pPr>
              <a:buClr>
                <a:srgbClr val="F85AE5"/>
              </a:buClr>
              <a:buFont typeface="Wingdings" panose="05000000000000000000" pitchFamily="2" charset="2"/>
              <a:buChar char="Ø"/>
            </a:pPr>
            <a:r>
              <a:rPr lang="tr-TR" altLang="tr-TR" sz="2600"/>
              <a:t> Her üst yönetmen, ast yönetmenle birlikte birimin amaçlarını saptar.</a:t>
            </a:r>
          </a:p>
          <a:p>
            <a:pPr>
              <a:buClr>
                <a:srgbClr val="F85AE5"/>
              </a:buClr>
              <a:buFont typeface="Wingdings" panose="05000000000000000000" pitchFamily="2" charset="2"/>
              <a:buChar char="Ø"/>
            </a:pPr>
            <a:r>
              <a:rPr lang="tr-TR" altLang="tr-TR" sz="2600"/>
              <a:t> En alt bölümün yönetmeni birimin amaçlarına göre bölümün hedeflerini saptar.</a:t>
            </a:r>
          </a:p>
          <a:p>
            <a:pPr>
              <a:buClr>
                <a:srgbClr val="F85AE5"/>
              </a:buClr>
              <a:buFont typeface="Wingdings" panose="05000000000000000000" pitchFamily="2" charset="2"/>
              <a:buChar char="Ø"/>
            </a:pPr>
            <a:r>
              <a:rPr lang="tr-TR" altLang="tr-TR" sz="2600"/>
              <a:t> Her ast yönetmen hedeflere ulaşmak için plan yapar.</a:t>
            </a:r>
          </a:p>
          <a:p>
            <a:pPr>
              <a:buClr>
                <a:srgbClr val="F85AE5"/>
              </a:buClr>
              <a:buFont typeface="Wingdings" panose="05000000000000000000" pitchFamily="2" charset="2"/>
              <a:buChar char="Ø"/>
            </a:pPr>
            <a:r>
              <a:rPr lang="tr-TR" altLang="tr-TR" sz="2600"/>
              <a:t> Her yönetmenin görevleri ile birlikte sorumlulukları da belirlenir.</a:t>
            </a:r>
          </a:p>
          <a:p>
            <a:pPr>
              <a:buClr>
                <a:srgbClr val="F85AE5"/>
              </a:buClr>
              <a:buFont typeface="Wingdings" panose="05000000000000000000" pitchFamily="2" charset="2"/>
              <a:buChar char="Ø"/>
            </a:pPr>
            <a:r>
              <a:rPr lang="tr-TR" altLang="tr-TR" sz="2600"/>
              <a:t> Önceden performans standartları belirlenir ve ölçme araçları hazırlanır.</a:t>
            </a:r>
          </a:p>
        </p:txBody>
      </p:sp>
    </p:spTree>
    <p:extLst>
      <p:ext uri="{BB962C8B-B14F-4D97-AF65-F5344CB8AC3E}">
        <p14:creationId xmlns:p14="http://schemas.microsoft.com/office/powerpoint/2010/main" val="2214339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algn="ctr"/>
            <a:r>
              <a:rPr lang="tr-TR" altLang="tr-TR">
                <a:solidFill>
                  <a:srgbClr val="F85AE5"/>
                </a:solidFill>
              </a:rPr>
              <a:t>Hedeflerle Yönetimin Özellikleri</a:t>
            </a:r>
          </a:p>
        </p:txBody>
      </p:sp>
      <p:sp>
        <p:nvSpPr>
          <p:cNvPr id="165891" name="Rectangle 3"/>
          <p:cNvSpPr>
            <a:spLocks noGrp="1" noChangeArrowheads="1"/>
          </p:cNvSpPr>
          <p:nvPr>
            <p:ph idx="1"/>
          </p:nvPr>
        </p:nvSpPr>
        <p:spPr/>
        <p:txBody>
          <a:bodyPr/>
          <a:lstStyle/>
          <a:p>
            <a:pPr>
              <a:lnSpc>
                <a:spcPct val="90000"/>
              </a:lnSpc>
              <a:buClr>
                <a:srgbClr val="F85AE5"/>
              </a:buClr>
              <a:buFont typeface="Wingdings" panose="05000000000000000000" pitchFamily="2" charset="2"/>
              <a:buChar char="Ø"/>
            </a:pPr>
            <a:r>
              <a:rPr lang="tr-TR" altLang="tr-TR"/>
              <a:t> Performans ölçme ve değerlendirme üst-ast işbirliği ile yapılır.</a:t>
            </a:r>
          </a:p>
          <a:p>
            <a:pPr>
              <a:lnSpc>
                <a:spcPct val="90000"/>
              </a:lnSpc>
              <a:buClr>
                <a:srgbClr val="F85AE5"/>
              </a:buClr>
              <a:buFont typeface="Wingdings" panose="05000000000000000000" pitchFamily="2" charset="2"/>
              <a:buChar char="Ø"/>
            </a:pPr>
            <a:r>
              <a:rPr lang="tr-TR" altLang="tr-TR"/>
              <a:t> Üretim sürecinden çok sonuca önem verilir.</a:t>
            </a:r>
          </a:p>
          <a:p>
            <a:pPr>
              <a:lnSpc>
                <a:spcPct val="90000"/>
              </a:lnSpc>
              <a:buClr>
                <a:srgbClr val="F85AE5"/>
              </a:buClr>
              <a:buFont typeface="Wingdings" panose="05000000000000000000" pitchFamily="2" charset="2"/>
              <a:buChar char="Ø"/>
            </a:pPr>
            <a:r>
              <a:rPr lang="tr-TR" altLang="tr-TR"/>
              <a:t> Yönetmenlerin performansları ile birlikte, yeterliklerinin de geliştirilmesi sağlanır.</a:t>
            </a:r>
          </a:p>
          <a:p>
            <a:pPr>
              <a:lnSpc>
                <a:spcPct val="90000"/>
              </a:lnSpc>
              <a:buClr>
                <a:srgbClr val="F85AE5"/>
              </a:buClr>
              <a:buFont typeface="Wingdings" panose="05000000000000000000" pitchFamily="2" charset="2"/>
              <a:buChar char="Ø"/>
            </a:pPr>
            <a:r>
              <a:rPr lang="tr-TR" altLang="tr-TR"/>
              <a:t> Örgütte etkili işleyen bir özendirme düzeni kurulması gerekir.</a:t>
            </a:r>
          </a:p>
          <a:p>
            <a:pPr>
              <a:lnSpc>
                <a:spcPct val="90000"/>
              </a:lnSpc>
              <a:buClr>
                <a:srgbClr val="F85AE5"/>
              </a:buClr>
              <a:buFont typeface="Wingdings" panose="05000000000000000000" pitchFamily="2" charset="2"/>
              <a:buChar char="Ø"/>
            </a:pPr>
            <a:r>
              <a:rPr lang="tr-TR" altLang="tr-TR"/>
              <a:t> Her fırsatta iş görenlerin performans geliştirmeye katkıları sağlanır.</a:t>
            </a:r>
          </a:p>
        </p:txBody>
      </p:sp>
    </p:spTree>
    <p:extLst>
      <p:ext uri="{BB962C8B-B14F-4D97-AF65-F5344CB8AC3E}">
        <p14:creationId xmlns:p14="http://schemas.microsoft.com/office/powerpoint/2010/main" val="1932502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tr-TR" altLang="tr-TR" i="1">
                <a:solidFill>
                  <a:schemeClr val="tx1"/>
                </a:solidFill>
              </a:rPr>
              <a:t>SUNUM İÇERİĞİ</a:t>
            </a:r>
          </a:p>
        </p:txBody>
      </p:sp>
      <p:sp>
        <p:nvSpPr>
          <p:cNvPr id="171011" name="Rectangle 3"/>
          <p:cNvSpPr>
            <a:spLocks noGrp="1" noChangeArrowheads="1"/>
          </p:cNvSpPr>
          <p:nvPr>
            <p:ph idx="1"/>
          </p:nvPr>
        </p:nvSpPr>
        <p:spPr/>
        <p:txBody>
          <a:bodyPr/>
          <a:lstStyle/>
          <a:p>
            <a:pPr>
              <a:buFont typeface="Wingdings" panose="05000000000000000000" pitchFamily="2" charset="2"/>
              <a:buNone/>
            </a:pPr>
            <a:r>
              <a:rPr lang="tr-TR" altLang="tr-TR"/>
              <a:t> </a:t>
            </a:r>
            <a:r>
              <a:rPr lang="tr-TR" altLang="tr-TR" i="1"/>
              <a:t>1. Örgütsel Etkililik</a:t>
            </a:r>
          </a:p>
          <a:p>
            <a:pPr>
              <a:buFont typeface="Wingdings" panose="05000000000000000000" pitchFamily="2" charset="2"/>
              <a:buNone/>
            </a:pPr>
            <a:r>
              <a:rPr lang="tr-TR" altLang="tr-TR" i="1"/>
              <a:t> 2. Etkili Örgütlerin Özellikleri</a:t>
            </a:r>
          </a:p>
          <a:p>
            <a:pPr>
              <a:buFont typeface="Wingdings" panose="05000000000000000000" pitchFamily="2" charset="2"/>
              <a:buNone/>
            </a:pPr>
            <a:r>
              <a:rPr lang="tr-TR" altLang="tr-TR" i="1"/>
              <a:t> 3. Örgütsel Etkililiğin Değişkenleri</a:t>
            </a:r>
          </a:p>
          <a:p>
            <a:pPr>
              <a:buFont typeface="Wingdings" panose="05000000000000000000" pitchFamily="2" charset="2"/>
              <a:buNone/>
            </a:pPr>
            <a:r>
              <a:rPr lang="tr-TR" altLang="tr-TR" i="1"/>
              <a:t> 3.1. Girdi Değişkenleri</a:t>
            </a:r>
          </a:p>
          <a:p>
            <a:pPr>
              <a:buFont typeface="Wingdings" panose="05000000000000000000" pitchFamily="2" charset="2"/>
              <a:buNone/>
            </a:pPr>
            <a:r>
              <a:rPr lang="tr-TR" altLang="tr-TR" i="1"/>
              <a:t> 3.2. İşleme Değişkenleri</a:t>
            </a:r>
          </a:p>
          <a:p>
            <a:pPr>
              <a:buFont typeface="Wingdings" panose="05000000000000000000" pitchFamily="2" charset="2"/>
              <a:buNone/>
            </a:pPr>
            <a:r>
              <a:rPr lang="tr-TR" altLang="tr-TR" i="1"/>
              <a:t> 3.3. Çıktı Değişkenleri</a:t>
            </a:r>
          </a:p>
          <a:p>
            <a:pPr>
              <a:buFont typeface="Wingdings" panose="05000000000000000000" pitchFamily="2" charset="2"/>
              <a:buNone/>
            </a:pPr>
            <a:r>
              <a:rPr lang="tr-TR" altLang="tr-TR" i="1"/>
              <a:t> 3.4. Dönüt Değişkenleri</a:t>
            </a:r>
          </a:p>
          <a:p>
            <a:pPr>
              <a:buFont typeface="Wingdings" panose="05000000000000000000" pitchFamily="2" charset="2"/>
              <a:buNone/>
            </a:pPr>
            <a:r>
              <a:rPr lang="tr-TR" altLang="tr-TR" i="1"/>
              <a:t> 3.5. Çevre Değişkenleri</a:t>
            </a:r>
          </a:p>
        </p:txBody>
      </p:sp>
    </p:spTree>
    <p:extLst>
      <p:ext uri="{BB962C8B-B14F-4D97-AF65-F5344CB8AC3E}">
        <p14:creationId xmlns:p14="http://schemas.microsoft.com/office/powerpoint/2010/main" val="679300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algn="ctr"/>
            <a:r>
              <a:rPr lang="tr-TR" altLang="tr-TR">
                <a:solidFill>
                  <a:srgbClr val="F85AE5"/>
                </a:solidFill>
              </a:rPr>
              <a:t>Hedeflerle Yönetimin Basamakları</a:t>
            </a:r>
          </a:p>
        </p:txBody>
      </p:sp>
      <p:sp>
        <p:nvSpPr>
          <p:cNvPr id="166915" name="Rectangle 3"/>
          <p:cNvSpPr>
            <a:spLocks noGrp="1" noChangeArrowheads="1"/>
          </p:cNvSpPr>
          <p:nvPr>
            <p:ph idx="1"/>
          </p:nvPr>
        </p:nvSpPr>
        <p:spPr/>
        <p:txBody>
          <a:bodyPr/>
          <a:lstStyle/>
          <a:p>
            <a:pPr>
              <a:buClr>
                <a:srgbClr val="F85AE5"/>
              </a:buClr>
              <a:buFont typeface="Wingdings" panose="05000000000000000000" pitchFamily="2" charset="2"/>
              <a:buChar char="Ø"/>
            </a:pPr>
            <a:r>
              <a:rPr lang="tr-TR" altLang="tr-TR"/>
              <a:t> </a:t>
            </a:r>
            <a:r>
              <a:rPr lang="tr-TR" altLang="tr-TR" sz="3600"/>
              <a:t>Hazırlık</a:t>
            </a:r>
          </a:p>
          <a:p>
            <a:pPr>
              <a:buClr>
                <a:srgbClr val="F85AE5"/>
              </a:buClr>
              <a:buFont typeface="Wingdings" panose="05000000000000000000" pitchFamily="2" charset="2"/>
              <a:buChar char="Ø"/>
            </a:pPr>
            <a:r>
              <a:rPr lang="tr-TR" altLang="tr-TR" sz="3600"/>
              <a:t> Hedef saptama</a:t>
            </a:r>
          </a:p>
          <a:p>
            <a:pPr>
              <a:buClr>
                <a:srgbClr val="F85AE5"/>
              </a:buClr>
              <a:buFont typeface="Wingdings" panose="05000000000000000000" pitchFamily="2" charset="2"/>
              <a:buChar char="Ø"/>
            </a:pPr>
            <a:r>
              <a:rPr lang="tr-TR" altLang="tr-TR" sz="3600"/>
              <a:t> Eylemi planlama</a:t>
            </a:r>
          </a:p>
          <a:p>
            <a:pPr>
              <a:buClr>
                <a:srgbClr val="F85AE5"/>
              </a:buClr>
              <a:buFont typeface="Wingdings" panose="05000000000000000000" pitchFamily="2" charset="2"/>
              <a:buChar char="Ø"/>
            </a:pPr>
            <a:r>
              <a:rPr lang="tr-TR" altLang="tr-TR" sz="3600"/>
              <a:t> Uygulama ve denetleme</a:t>
            </a:r>
          </a:p>
          <a:p>
            <a:pPr>
              <a:buClr>
                <a:srgbClr val="F85AE5"/>
              </a:buClr>
              <a:buFont typeface="Wingdings" panose="05000000000000000000" pitchFamily="2" charset="2"/>
              <a:buChar char="Ø"/>
            </a:pPr>
            <a:r>
              <a:rPr lang="tr-TR" altLang="tr-TR" sz="3600"/>
              <a:t> Performansı değerleme.</a:t>
            </a:r>
          </a:p>
        </p:txBody>
      </p:sp>
    </p:spTree>
    <p:extLst>
      <p:ext uri="{BB962C8B-B14F-4D97-AF65-F5344CB8AC3E}">
        <p14:creationId xmlns:p14="http://schemas.microsoft.com/office/powerpoint/2010/main" val="983106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tr-TR" altLang="tr-TR">
                <a:solidFill>
                  <a:srgbClr val="F85AE5"/>
                </a:solidFill>
              </a:rPr>
              <a:t>Hedeflerle Yönetimin Yararları</a:t>
            </a:r>
          </a:p>
        </p:txBody>
      </p:sp>
      <p:sp>
        <p:nvSpPr>
          <p:cNvPr id="167939" name="Rectangle 3"/>
          <p:cNvSpPr>
            <a:spLocks noGrp="1" noChangeArrowheads="1"/>
          </p:cNvSpPr>
          <p:nvPr>
            <p:ph idx="1"/>
          </p:nvPr>
        </p:nvSpPr>
        <p:spPr/>
        <p:txBody>
          <a:bodyPr/>
          <a:lstStyle/>
          <a:p>
            <a:pPr>
              <a:buClr>
                <a:srgbClr val="F85AE5"/>
              </a:buClr>
              <a:buFont typeface="Wingdings" panose="05000000000000000000" pitchFamily="2" charset="2"/>
              <a:buChar char="v"/>
            </a:pPr>
            <a:r>
              <a:rPr lang="tr-TR" altLang="tr-TR" sz="2600"/>
              <a:t> Bir çok araştırma, hedeflerle yönetimin yönetmenlerin yönetsel etkililiğini artırdığını, böylece örgütsel etkililiği yükselttiğini göstermiştir.</a:t>
            </a:r>
          </a:p>
          <a:p>
            <a:pPr>
              <a:buClr>
                <a:srgbClr val="F85AE5"/>
              </a:buClr>
              <a:buFont typeface="Wingdings" panose="05000000000000000000" pitchFamily="2" charset="2"/>
              <a:buChar char="v"/>
            </a:pPr>
            <a:r>
              <a:rPr lang="tr-TR" altLang="tr-TR" sz="2600"/>
              <a:t> Ayrıca yönetmenlerin planlama, performans değerleme, öz denetim, öz değerleme yeterliklerini geliştirerek yetişmelerini sağladığı anlaşılmıştır. Araştırmalar hedeflerle yönetim yönteminin, yeni yönetmenlerin yetiştirilmesinde yüksek değerinin olduğunu ortaya çıkarmıştır.</a:t>
            </a:r>
          </a:p>
        </p:txBody>
      </p:sp>
    </p:spTree>
    <p:extLst>
      <p:ext uri="{BB962C8B-B14F-4D97-AF65-F5344CB8AC3E}">
        <p14:creationId xmlns:p14="http://schemas.microsoft.com/office/powerpoint/2010/main" val="4244470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algn="ctr"/>
            <a:r>
              <a:rPr lang="tr-TR" altLang="tr-TR">
                <a:solidFill>
                  <a:srgbClr val="F85AE5"/>
                </a:solidFill>
              </a:rPr>
              <a:t>Hedeflerle Yönetimin Yararları</a:t>
            </a:r>
          </a:p>
        </p:txBody>
      </p:sp>
      <p:sp>
        <p:nvSpPr>
          <p:cNvPr id="168963" name="Rectangle 3"/>
          <p:cNvSpPr>
            <a:spLocks noGrp="1" noChangeArrowheads="1"/>
          </p:cNvSpPr>
          <p:nvPr>
            <p:ph idx="1"/>
          </p:nvPr>
        </p:nvSpPr>
        <p:spPr/>
        <p:txBody>
          <a:bodyPr/>
          <a:lstStyle/>
          <a:p>
            <a:pPr>
              <a:buClr>
                <a:srgbClr val="F85AE5"/>
              </a:buClr>
              <a:buFont typeface="Wingdings" panose="05000000000000000000" pitchFamily="2" charset="2"/>
              <a:buChar char="Ø"/>
            </a:pPr>
            <a:r>
              <a:rPr lang="tr-TR" altLang="tr-TR"/>
              <a:t> Örgütün tüm kaynaklarını örgütsel amaçlara yöneltmektedir.</a:t>
            </a:r>
          </a:p>
          <a:p>
            <a:pPr>
              <a:buClr>
                <a:srgbClr val="F85AE5"/>
              </a:buClr>
              <a:buFont typeface="Wingdings" panose="05000000000000000000" pitchFamily="2" charset="2"/>
              <a:buChar char="Ø"/>
            </a:pPr>
            <a:r>
              <a:rPr lang="tr-TR" altLang="tr-TR"/>
              <a:t> Üst-ast arasında karşılıklı güven ve anlayışı sağlamaktadır.</a:t>
            </a:r>
          </a:p>
          <a:p>
            <a:pPr>
              <a:buClr>
                <a:srgbClr val="F85AE5"/>
              </a:buClr>
              <a:buFont typeface="Wingdings" panose="05000000000000000000" pitchFamily="2" charset="2"/>
              <a:buChar char="Ø"/>
            </a:pPr>
            <a:r>
              <a:rPr lang="tr-TR" altLang="tr-TR"/>
              <a:t> Yönetmenlerin uzmanlık ve kişilik erki artmaktadır.</a:t>
            </a:r>
          </a:p>
          <a:p>
            <a:pPr>
              <a:buClr>
                <a:srgbClr val="F85AE5"/>
              </a:buClr>
              <a:buFont typeface="Wingdings" panose="05000000000000000000" pitchFamily="2" charset="2"/>
              <a:buChar char="Ø"/>
            </a:pPr>
            <a:r>
              <a:rPr lang="tr-TR" altLang="tr-TR"/>
              <a:t> İş görenlerin girişimciliği ve yaratıcılığı artmaktadır.</a:t>
            </a:r>
          </a:p>
        </p:txBody>
      </p:sp>
    </p:spTree>
    <p:extLst>
      <p:ext uri="{BB962C8B-B14F-4D97-AF65-F5344CB8AC3E}">
        <p14:creationId xmlns:p14="http://schemas.microsoft.com/office/powerpoint/2010/main" val="3650477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ctr"/>
            <a:r>
              <a:rPr lang="tr-TR" altLang="tr-TR">
                <a:solidFill>
                  <a:srgbClr val="F85AE5"/>
                </a:solidFill>
              </a:rPr>
              <a:t>Hedeflerle Yönetimin Yararları</a:t>
            </a:r>
          </a:p>
        </p:txBody>
      </p:sp>
      <p:sp>
        <p:nvSpPr>
          <p:cNvPr id="169987" name="Rectangle 3"/>
          <p:cNvSpPr>
            <a:spLocks noGrp="1" noChangeArrowheads="1"/>
          </p:cNvSpPr>
          <p:nvPr>
            <p:ph idx="1"/>
          </p:nvPr>
        </p:nvSpPr>
        <p:spPr/>
        <p:txBody>
          <a:bodyPr/>
          <a:lstStyle/>
          <a:p>
            <a:pPr>
              <a:buClr>
                <a:srgbClr val="F85AE5"/>
              </a:buClr>
              <a:buFont typeface="Wingdings" panose="05000000000000000000" pitchFamily="2" charset="2"/>
              <a:buChar char="Ø"/>
            </a:pPr>
            <a:r>
              <a:rPr lang="tr-TR" altLang="tr-TR"/>
              <a:t>Yönetmenlerin öz denetim ve öz eleştiri yeterlikleri gelişmektedir.</a:t>
            </a:r>
          </a:p>
          <a:p>
            <a:pPr>
              <a:buClr>
                <a:srgbClr val="F85AE5"/>
              </a:buClr>
              <a:buFont typeface="Wingdings" panose="05000000000000000000" pitchFamily="2" charset="2"/>
              <a:buChar char="Ø"/>
            </a:pPr>
            <a:r>
              <a:rPr lang="tr-TR" altLang="tr-TR"/>
              <a:t> İş görenler arasındaki çatışma azalmaktadır.</a:t>
            </a:r>
          </a:p>
          <a:p>
            <a:pPr>
              <a:buClr>
                <a:srgbClr val="F85AE5"/>
              </a:buClr>
              <a:buFont typeface="Wingdings" panose="05000000000000000000" pitchFamily="2" charset="2"/>
              <a:buChar char="Ø"/>
            </a:pPr>
            <a:r>
              <a:rPr lang="tr-TR" altLang="tr-TR"/>
              <a:t> Örgütte bilgi akışı ve iletişim artmaktadır.</a:t>
            </a:r>
          </a:p>
          <a:p>
            <a:pPr>
              <a:buClr>
                <a:srgbClr val="F85AE5"/>
              </a:buClr>
              <a:buFont typeface="Wingdings" panose="05000000000000000000" pitchFamily="2" charset="2"/>
              <a:buChar char="Ø"/>
            </a:pPr>
            <a:r>
              <a:rPr lang="tr-TR" altLang="tr-TR"/>
              <a:t> İş görenleri örgütsel amaçlara güdülemektedir. </a:t>
            </a:r>
          </a:p>
        </p:txBody>
      </p:sp>
    </p:spTree>
    <p:extLst>
      <p:ext uri="{BB962C8B-B14F-4D97-AF65-F5344CB8AC3E}">
        <p14:creationId xmlns:p14="http://schemas.microsoft.com/office/powerpoint/2010/main" val="2667546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idx="1"/>
          </p:nvPr>
        </p:nvSpPr>
        <p:spPr/>
        <p:txBody>
          <a:bodyPr/>
          <a:lstStyle/>
          <a:p>
            <a:pPr algn="ctr">
              <a:buFont typeface="Wingdings" panose="05000000000000000000" pitchFamily="2" charset="2"/>
              <a:buNone/>
            </a:pPr>
            <a:r>
              <a:rPr lang="tr-TR" altLang="tr-TR" sz="4000" b="1">
                <a:latin typeface="Comic Sans MS" panose="030F0702030302020204" pitchFamily="66" charset="0"/>
              </a:rPr>
              <a:t> </a:t>
            </a:r>
          </a:p>
          <a:p>
            <a:pPr algn="ctr">
              <a:buFont typeface="Wingdings" panose="05000000000000000000" pitchFamily="2" charset="2"/>
              <a:buNone/>
            </a:pPr>
            <a:r>
              <a:rPr lang="tr-TR" altLang="tr-TR" sz="3200" b="1">
                <a:solidFill>
                  <a:srgbClr val="FF0000"/>
                </a:solidFill>
              </a:rPr>
              <a:t>KAYNAK:</a:t>
            </a:r>
          </a:p>
          <a:p>
            <a:pPr algn="ctr">
              <a:buFont typeface="Wingdings" panose="05000000000000000000" pitchFamily="2" charset="2"/>
              <a:buNone/>
            </a:pPr>
            <a:r>
              <a:rPr lang="tr-TR" altLang="tr-TR" sz="3200" b="1">
                <a:solidFill>
                  <a:srgbClr val="FF0000"/>
                </a:solidFill>
              </a:rPr>
              <a:t>YÖNETİMDE İNSAN İLİŞKİLERİ</a:t>
            </a:r>
          </a:p>
          <a:p>
            <a:pPr algn="ctr">
              <a:buFont typeface="Wingdings" panose="05000000000000000000" pitchFamily="2" charset="2"/>
              <a:buNone/>
            </a:pPr>
            <a:r>
              <a:rPr lang="tr-TR" altLang="tr-TR" sz="3200" b="1">
                <a:solidFill>
                  <a:srgbClr val="FF0000"/>
                </a:solidFill>
              </a:rPr>
              <a:t>YÖNETSEL DAVRANIŞ</a:t>
            </a:r>
          </a:p>
          <a:p>
            <a:pPr algn="ctr">
              <a:buFont typeface="Wingdings" panose="05000000000000000000" pitchFamily="2" charset="2"/>
              <a:buNone/>
            </a:pPr>
            <a:r>
              <a:rPr lang="tr-TR" altLang="tr-TR" sz="3200" b="1">
                <a:solidFill>
                  <a:srgbClr val="FF0000"/>
                </a:solidFill>
              </a:rPr>
              <a:t>Prof. Dr. İbrahim Ethem BAŞARAN</a:t>
            </a:r>
          </a:p>
          <a:p>
            <a:pPr algn="ctr">
              <a:buFont typeface="Wingdings" panose="05000000000000000000" pitchFamily="2" charset="2"/>
              <a:buNone/>
            </a:pPr>
            <a:r>
              <a:rPr lang="tr-TR" altLang="tr-TR" sz="3200" b="1">
                <a:solidFill>
                  <a:srgbClr val="FF0000"/>
                </a:solidFill>
              </a:rPr>
              <a:t> </a:t>
            </a:r>
            <a:endParaRPr lang="tr-TR" altLang="tr-TR" sz="4000" b="1">
              <a:solidFill>
                <a:srgbClr val="FF0000"/>
              </a:solidFill>
              <a:latin typeface="Comic Sans MS" panose="030F0702030302020204" pitchFamily="66" charset="0"/>
            </a:endParaRPr>
          </a:p>
        </p:txBody>
      </p:sp>
    </p:spTree>
    <p:extLst>
      <p:ext uri="{BB962C8B-B14F-4D97-AF65-F5344CB8AC3E}">
        <p14:creationId xmlns:p14="http://schemas.microsoft.com/office/powerpoint/2010/main" val="2779789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tr-TR" altLang="tr-TR" i="1">
                <a:solidFill>
                  <a:schemeClr val="tx1"/>
                </a:solidFill>
              </a:rPr>
              <a:t>SUNUM İÇERİĞİ</a:t>
            </a:r>
          </a:p>
        </p:txBody>
      </p:sp>
      <p:sp>
        <p:nvSpPr>
          <p:cNvPr id="172035" name="Rectangle 3"/>
          <p:cNvSpPr>
            <a:spLocks noGrp="1" noChangeArrowheads="1"/>
          </p:cNvSpPr>
          <p:nvPr>
            <p:ph idx="1"/>
          </p:nvPr>
        </p:nvSpPr>
        <p:spPr/>
        <p:txBody>
          <a:bodyPr/>
          <a:lstStyle/>
          <a:p>
            <a:pPr>
              <a:buFont typeface="Wingdings" panose="05000000000000000000" pitchFamily="2" charset="2"/>
              <a:buNone/>
            </a:pPr>
            <a:r>
              <a:rPr lang="tr-TR" altLang="tr-TR"/>
              <a:t> </a:t>
            </a:r>
            <a:r>
              <a:rPr lang="tr-TR" altLang="tr-TR" i="1"/>
              <a:t>4. Örgütsel Etkililiğin Yükseltilmesi</a:t>
            </a:r>
          </a:p>
          <a:p>
            <a:pPr>
              <a:buFont typeface="Wingdings" panose="05000000000000000000" pitchFamily="2" charset="2"/>
              <a:buNone/>
            </a:pPr>
            <a:r>
              <a:rPr lang="tr-TR" altLang="tr-TR" i="1"/>
              <a:t> 5. Hedeflerle Yönetim</a:t>
            </a:r>
          </a:p>
          <a:p>
            <a:pPr>
              <a:buFont typeface="Wingdings" panose="05000000000000000000" pitchFamily="2" charset="2"/>
              <a:buNone/>
            </a:pPr>
            <a:r>
              <a:rPr lang="tr-TR" altLang="tr-TR" i="1"/>
              <a:t> 5.1. Hedeflerle Yönetimin Özellikleri</a:t>
            </a:r>
          </a:p>
          <a:p>
            <a:pPr>
              <a:buFont typeface="Wingdings" panose="05000000000000000000" pitchFamily="2" charset="2"/>
              <a:buNone/>
            </a:pPr>
            <a:r>
              <a:rPr lang="tr-TR" altLang="tr-TR" i="1"/>
              <a:t> 5.2. Hedeflerle Yönetimin Basamakları</a:t>
            </a:r>
          </a:p>
          <a:p>
            <a:pPr>
              <a:buFont typeface="Wingdings" panose="05000000000000000000" pitchFamily="2" charset="2"/>
              <a:buNone/>
            </a:pPr>
            <a:r>
              <a:rPr lang="tr-TR" altLang="tr-TR" i="1"/>
              <a:t> 5.3. Hedeflerle Yönetimin Yararları</a:t>
            </a:r>
          </a:p>
        </p:txBody>
      </p:sp>
    </p:spTree>
    <p:extLst>
      <p:ext uri="{BB962C8B-B14F-4D97-AF65-F5344CB8AC3E}">
        <p14:creationId xmlns:p14="http://schemas.microsoft.com/office/powerpoint/2010/main" val="319325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algn="ctr"/>
            <a:r>
              <a:rPr lang="tr-TR" altLang="tr-TR">
                <a:solidFill>
                  <a:srgbClr val="521440"/>
                </a:solidFill>
              </a:rPr>
              <a:t>ÖRGÜTSEL ETKİLİLİK</a:t>
            </a:r>
          </a:p>
        </p:txBody>
      </p:sp>
      <p:sp>
        <p:nvSpPr>
          <p:cNvPr id="150531" name="Rectangle 3"/>
          <p:cNvSpPr>
            <a:spLocks noGrp="1" noChangeArrowheads="1"/>
          </p:cNvSpPr>
          <p:nvPr>
            <p:ph idx="1"/>
          </p:nvPr>
        </p:nvSpPr>
        <p:spPr/>
        <p:txBody>
          <a:bodyPr/>
          <a:lstStyle/>
          <a:p>
            <a:pPr>
              <a:lnSpc>
                <a:spcPct val="90000"/>
              </a:lnSpc>
              <a:buFont typeface="Wingdings" panose="05000000000000000000" pitchFamily="2" charset="2"/>
              <a:buBlip>
                <a:blip r:embed="rId2"/>
              </a:buBlip>
            </a:pPr>
            <a:r>
              <a:rPr lang="tr-TR" altLang="tr-TR"/>
              <a:t> Örgütsel etkililik, değişik biçimlerde tanımlanmaktadır. Bazı tanımlar örgütsel etkililiğin bir öğesi olan verimliliği asıl olarak alırken, bazı tanımlar ise, sistem yaklaşımıyla etkililiğin tüm öğelerini kapsamaktadırlar.</a:t>
            </a:r>
          </a:p>
          <a:p>
            <a:pPr>
              <a:lnSpc>
                <a:spcPct val="90000"/>
              </a:lnSpc>
              <a:buFont typeface="Wingdings" panose="05000000000000000000" pitchFamily="2" charset="2"/>
              <a:buBlip>
                <a:blip r:embed="rId2"/>
              </a:buBlip>
            </a:pPr>
            <a:r>
              <a:rPr lang="tr-TR" altLang="tr-TR"/>
              <a:t>Bir örgütün amacı, ürün üretmektir. Örgüt, iki kesimin gereksinmelerini karşılamak için ürün üretir. Bunlardan birincisi, toplumun gereksinmeleri; ikincisi ise, örgütte ürünü üreten iş görenlerin gereksinmeleridir.</a:t>
            </a:r>
          </a:p>
        </p:txBody>
      </p:sp>
    </p:spTree>
    <p:extLst>
      <p:ext uri="{BB962C8B-B14F-4D97-AF65-F5344CB8AC3E}">
        <p14:creationId xmlns:p14="http://schemas.microsoft.com/office/powerpoint/2010/main" val="2546067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idx="1"/>
          </p:nvPr>
        </p:nvSpPr>
        <p:spPr>
          <a:xfrm>
            <a:off x="1992314" y="1125539"/>
            <a:ext cx="8218487" cy="5005387"/>
          </a:xfrm>
        </p:spPr>
        <p:txBody>
          <a:bodyPr/>
          <a:lstStyle/>
          <a:p>
            <a:pPr>
              <a:lnSpc>
                <a:spcPct val="90000"/>
              </a:lnSpc>
              <a:buFont typeface="Wingdings" panose="05000000000000000000" pitchFamily="2" charset="2"/>
              <a:buBlip>
                <a:blip r:embed="rId2"/>
              </a:buBlip>
            </a:pPr>
            <a:r>
              <a:rPr lang="tr-TR" altLang="tr-TR"/>
              <a:t> Böylece örgütün amaçları; ürettiği ürünle, toplumun gereksinmelerini ve üründen elde ettiği girdilerle de iş görenlerin gereksinmelerini karşılamaktır. Örgüt hem kendi, hem de iş görenlerin doyumunu sağlamakla görevlidir.</a:t>
            </a:r>
          </a:p>
          <a:p>
            <a:pPr>
              <a:lnSpc>
                <a:spcPct val="90000"/>
              </a:lnSpc>
              <a:buFont typeface="Wingdings" panose="05000000000000000000" pitchFamily="2" charset="2"/>
              <a:buBlip>
                <a:blip r:embed="rId2"/>
              </a:buBlip>
            </a:pPr>
            <a:r>
              <a:rPr lang="tr-TR" altLang="tr-TR"/>
              <a:t> Bu iki amacın etkili olarak gerçekleştirilebilmesi için yönetmenler, örgütsel etkililiğin aşağıdaki öğelerindeki başarılarını, örgütün planında öngörülen düzeye yükseltmek zorundadırlar: </a:t>
            </a:r>
          </a:p>
        </p:txBody>
      </p:sp>
    </p:spTree>
    <p:extLst>
      <p:ext uri="{BB962C8B-B14F-4D97-AF65-F5344CB8AC3E}">
        <p14:creationId xmlns:p14="http://schemas.microsoft.com/office/powerpoint/2010/main" val="1303818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idx="1"/>
          </p:nvPr>
        </p:nvSpPr>
        <p:spPr>
          <a:xfrm>
            <a:off x="1919288" y="2133601"/>
            <a:ext cx="8291512" cy="3997325"/>
          </a:xfrm>
        </p:spPr>
        <p:txBody>
          <a:bodyPr/>
          <a:lstStyle/>
          <a:p>
            <a:pPr>
              <a:buClr>
                <a:srgbClr val="2466F8"/>
              </a:buClr>
              <a:buFont typeface="Wingdings" panose="05000000000000000000" pitchFamily="2" charset="2"/>
              <a:buChar char="ü"/>
            </a:pPr>
            <a:r>
              <a:rPr lang="tr-TR" altLang="tr-TR"/>
              <a:t> </a:t>
            </a:r>
            <a:r>
              <a:rPr lang="tr-TR" altLang="tr-TR" sz="3600"/>
              <a:t>Örgütü verimli kılmak,</a:t>
            </a:r>
          </a:p>
          <a:p>
            <a:pPr>
              <a:buClr>
                <a:srgbClr val="2466F8"/>
              </a:buClr>
              <a:buFont typeface="Wingdings" panose="05000000000000000000" pitchFamily="2" charset="2"/>
              <a:buChar char="ü"/>
            </a:pPr>
            <a:r>
              <a:rPr lang="tr-TR" altLang="tr-TR" sz="3600"/>
              <a:t> İş görenlerin işten doyumunu sağlamak,</a:t>
            </a:r>
          </a:p>
          <a:p>
            <a:pPr>
              <a:buClr>
                <a:srgbClr val="2466F8"/>
              </a:buClr>
              <a:buFont typeface="Wingdings" panose="05000000000000000000" pitchFamily="2" charset="2"/>
              <a:buChar char="ü"/>
            </a:pPr>
            <a:r>
              <a:rPr lang="tr-TR" altLang="tr-TR" sz="3600"/>
              <a:t> Örgütü yararlı kılmak,</a:t>
            </a:r>
          </a:p>
          <a:p>
            <a:pPr>
              <a:buClr>
                <a:srgbClr val="2466F8"/>
              </a:buClr>
              <a:buFont typeface="Wingdings" panose="05000000000000000000" pitchFamily="2" charset="2"/>
              <a:buChar char="ü"/>
            </a:pPr>
            <a:r>
              <a:rPr lang="tr-TR" altLang="tr-TR" sz="3600"/>
              <a:t> Örgütün sağlığını korumak,</a:t>
            </a:r>
          </a:p>
          <a:p>
            <a:pPr>
              <a:buClr>
                <a:srgbClr val="2466F8"/>
              </a:buClr>
              <a:buFont typeface="Wingdings" panose="05000000000000000000" pitchFamily="2" charset="2"/>
              <a:buNone/>
            </a:pPr>
            <a:endParaRPr lang="tr-TR" altLang="tr-TR" sz="3600"/>
          </a:p>
        </p:txBody>
      </p:sp>
    </p:spTree>
    <p:extLst>
      <p:ext uri="{BB962C8B-B14F-4D97-AF65-F5344CB8AC3E}">
        <p14:creationId xmlns:p14="http://schemas.microsoft.com/office/powerpoint/2010/main" val="199129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algn="ctr"/>
            <a:r>
              <a:rPr lang="tr-TR" altLang="tr-TR">
                <a:solidFill>
                  <a:srgbClr val="CC0000"/>
                </a:solidFill>
              </a:rPr>
              <a:t>Etkili Örgütlerin Özellikleri</a:t>
            </a:r>
          </a:p>
        </p:txBody>
      </p:sp>
      <p:sp>
        <p:nvSpPr>
          <p:cNvPr id="153603" name="Rectangle 3"/>
          <p:cNvSpPr>
            <a:spLocks noGrp="1" noChangeArrowheads="1"/>
          </p:cNvSpPr>
          <p:nvPr>
            <p:ph idx="1"/>
          </p:nvPr>
        </p:nvSpPr>
        <p:spPr/>
        <p:txBody>
          <a:bodyPr>
            <a:normAutofit fontScale="92500" lnSpcReduction="20000"/>
          </a:bodyPr>
          <a:lstStyle/>
          <a:p>
            <a:pPr>
              <a:lnSpc>
                <a:spcPct val="90000"/>
              </a:lnSpc>
              <a:buClr>
                <a:srgbClr val="CC0000"/>
              </a:buClr>
              <a:buFont typeface="Wingdings" panose="05000000000000000000" pitchFamily="2" charset="2"/>
              <a:buChar char="Ø"/>
            </a:pPr>
            <a:r>
              <a:rPr lang="tr-TR" altLang="tr-TR" sz="2600"/>
              <a:t> Eylemden yana olmak,</a:t>
            </a:r>
          </a:p>
          <a:p>
            <a:pPr>
              <a:lnSpc>
                <a:spcPct val="90000"/>
              </a:lnSpc>
              <a:buClr>
                <a:srgbClr val="CC0000"/>
              </a:buClr>
              <a:buFont typeface="Wingdings" panose="05000000000000000000" pitchFamily="2" charset="2"/>
              <a:buChar char="Ø"/>
            </a:pPr>
            <a:r>
              <a:rPr lang="tr-TR" altLang="tr-TR" sz="2600"/>
              <a:t> Tüketiciden yana olmak,</a:t>
            </a:r>
          </a:p>
          <a:p>
            <a:pPr>
              <a:lnSpc>
                <a:spcPct val="90000"/>
              </a:lnSpc>
              <a:buClr>
                <a:srgbClr val="CC0000"/>
              </a:buClr>
              <a:buFont typeface="Wingdings" panose="05000000000000000000" pitchFamily="2" charset="2"/>
              <a:buChar char="Ø"/>
            </a:pPr>
            <a:r>
              <a:rPr lang="tr-TR" altLang="tr-TR" sz="2600"/>
              <a:t> Özgür çalışmak ve girişimci olmak,</a:t>
            </a:r>
          </a:p>
          <a:p>
            <a:pPr>
              <a:lnSpc>
                <a:spcPct val="90000"/>
              </a:lnSpc>
              <a:buClr>
                <a:srgbClr val="CC0000"/>
              </a:buClr>
              <a:buFont typeface="Wingdings" panose="05000000000000000000" pitchFamily="2" charset="2"/>
              <a:buChar char="Ø"/>
            </a:pPr>
            <a:r>
              <a:rPr lang="tr-TR" altLang="tr-TR" sz="2600"/>
              <a:t> İş görenlerden yana olmak,</a:t>
            </a:r>
          </a:p>
          <a:p>
            <a:pPr>
              <a:lnSpc>
                <a:spcPct val="90000"/>
              </a:lnSpc>
              <a:buClr>
                <a:srgbClr val="CC0000"/>
              </a:buClr>
              <a:buFont typeface="Wingdings" panose="05000000000000000000" pitchFamily="2" charset="2"/>
              <a:buChar char="Ø"/>
            </a:pPr>
            <a:r>
              <a:rPr lang="tr-TR" altLang="tr-TR" sz="2600"/>
              <a:t> Paylaşılmış değerlerle yönlendirmek,</a:t>
            </a:r>
          </a:p>
          <a:p>
            <a:pPr>
              <a:lnSpc>
                <a:spcPct val="90000"/>
              </a:lnSpc>
              <a:buClr>
                <a:srgbClr val="CC0000"/>
              </a:buClr>
              <a:buFont typeface="Wingdings" panose="05000000000000000000" pitchFamily="2" charset="2"/>
              <a:buChar char="Ø"/>
            </a:pPr>
            <a:r>
              <a:rPr lang="tr-TR" altLang="tr-TR" sz="2600"/>
              <a:t> Uzmanlık alanında yürümek,</a:t>
            </a:r>
          </a:p>
          <a:p>
            <a:pPr>
              <a:lnSpc>
                <a:spcPct val="90000"/>
              </a:lnSpc>
              <a:buClr>
                <a:srgbClr val="CC0000"/>
              </a:buClr>
              <a:buFont typeface="Wingdings" panose="05000000000000000000" pitchFamily="2" charset="2"/>
              <a:buChar char="Ø"/>
            </a:pPr>
            <a:r>
              <a:rPr lang="tr-TR" altLang="tr-TR" sz="2600"/>
              <a:t> Yapıyı yalınlaştırmak ve danışmanı azaltmak,</a:t>
            </a:r>
          </a:p>
          <a:p>
            <a:pPr>
              <a:lnSpc>
                <a:spcPct val="90000"/>
              </a:lnSpc>
              <a:buClr>
                <a:srgbClr val="CC0000"/>
              </a:buClr>
              <a:buFont typeface="Wingdings" panose="05000000000000000000" pitchFamily="2" charset="2"/>
              <a:buChar char="Ø"/>
            </a:pPr>
            <a:r>
              <a:rPr lang="tr-TR" altLang="tr-TR" sz="2600"/>
              <a:t> Merkezden ve yerinden yönetimi dengelemek,</a:t>
            </a:r>
          </a:p>
          <a:p>
            <a:pPr>
              <a:lnSpc>
                <a:spcPct val="90000"/>
              </a:lnSpc>
              <a:buClr>
                <a:srgbClr val="CC0000"/>
              </a:buClr>
              <a:buFont typeface="Wingdings" panose="05000000000000000000" pitchFamily="2" charset="2"/>
              <a:buChar char="Ø"/>
            </a:pPr>
            <a:r>
              <a:rPr lang="tr-TR" altLang="tr-TR" sz="2600"/>
              <a:t> İşleri planlamak,</a:t>
            </a:r>
          </a:p>
          <a:p>
            <a:pPr>
              <a:lnSpc>
                <a:spcPct val="90000"/>
              </a:lnSpc>
              <a:buClr>
                <a:srgbClr val="CC0000"/>
              </a:buClr>
              <a:buFont typeface="Wingdings" panose="05000000000000000000" pitchFamily="2" charset="2"/>
              <a:buChar char="Ø"/>
            </a:pPr>
            <a:r>
              <a:rPr lang="tr-TR" altLang="tr-TR" sz="2600"/>
              <a:t> Çevreye açık olmak. </a:t>
            </a:r>
          </a:p>
        </p:txBody>
      </p:sp>
    </p:spTree>
    <p:extLst>
      <p:ext uri="{BB962C8B-B14F-4D97-AF65-F5344CB8AC3E}">
        <p14:creationId xmlns:p14="http://schemas.microsoft.com/office/powerpoint/2010/main" val="2262570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algn="ctr"/>
            <a:r>
              <a:rPr lang="tr-TR" altLang="tr-TR">
                <a:solidFill>
                  <a:srgbClr val="580E53"/>
                </a:solidFill>
              </a:rPr>
              <a:t>Örgütsel Etkililiğin Değişkenleri</a:t>
            </a:r>
          </a:p>
        </p:txBody>
      </p:sp>
      <p:sp>
        <p:nvSpPr>
          <p:cNvPr id="154627" name="Rectangle 3"/>
          <p:cNvSpPr>
            <a:spLocks noGrp="1" noChangeArrowheads="1"/>
          </p:cNvSpPr>
          <p:nvPr>
            <p:ph idx="1"/>
          </p:nvPr>
        </p:nvSpPr>
        <p:spPr/>
        <p:txBody>
          <a:bodyPr/>
          <a:lstStyle/>
          <a:p>
            <a:pPr>
              <a:lnSpc>
                <a:spcPct val="90000"/>
              </a:lnSpc>
              <a:buFont typeface="Wingdings" panose="05000000000000000000" pitchFamily="2" charset="2"/>
              <a:buChar char="v"/>
            </a:pPr>
            <a:r>
              <a:rPr lang="tr-TR" altLang="tr-TR"/>
              <a:t> Örgüt ve yönetimin kökleşik(yapısal, yönetsel, nicel) kuramlarına göre örgüt, amaçlarının gerçekleştirilmesi için bir araçtır.</a:t>
            </a:r>
          </a:p>
          <a:p>
            <a:pPr>
              <a:lnSpc>
                <a:spcPct val="90000"/>
              </a:lnSpc>
              <a:buFont typeface="Wingdings" panose="05000000000000000000" pitchFamily="2" charset="2"/>
              <a:buChar char="v"/>
            </a:pPr>
            <a:r>
              <a:rPr lang="tr-TR" altLang="tr-TR"/>
              <a:t> Bu kuramlara göre, örgütün amaçlarını oluşturan çıktılarının(ürünün) niceliğine ve niteliğine etkide bulunan değişkenler etkililiğinin de değişkenleridir. Dolayısıyla örgütün girdi, işleme ve çıktı değişkenleri ölçülebildiğinde etkililiğini de tanımak mümkündür.</a:t>
            </a:r>
          </a:p>
        </p:txBody>
      </p:sp>
    </p:spTree>
    <p:extLst>
      <p:ext uri="{BB962C8B-B14F-4D97-AF65-F5344CB8AC3E}">
        <p14:creationId xmlns:p14="http://schemas.microsoft.com/office/powerpoint/2010/main" val="661783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algn="ctr"/>
            <a:r>
              <a:rPr lang="tr-TR" altLang="tr-TR">
                <a:solidFill>
                  <a:srgbClr val="2466F8"/>
                </a:solidFill>
              </a:rPr>
              <a:t>Girdi Değişkenleri</a:t>
            </a:r>
          </a:p>
        </p:txBody>
      </p:sp>
      <p:sp>
        <p:nvSpPr>
          <p:cNvPr id="155651" name="Rectangle 3"/>
          <p:cNvSpPr>
            <a:spLocks noGrp="1" noChangeArrowheads="1"/>
          </p:cNvSpPr>
          <p:nvPr>
            <p:ph idx="1"/>
          </p:nvPr>
        </p:nvSpPr>
        <p:spPr/>
        <p:txBody>
          <a:bodyPr/>
          <a:lstStyle/>
          <a:p>
            <a:pPr>
              <a:buFont typeface="Wingdings" panose="05000000000000000000" pitchFamily="2" charset="2"/>
              <a:buBlip>
                <a:blip r:embed="rId2"/>
              </a:buBlip>
            </a:pPr>
            <a:r>
              <a:rPr lang="tr-TR" altLang="tr-TR" sz="2600"/>
              <a:t> Bir sistemin yaşayabilmesi için, kendine gereken gücü çevresinden alması gerekir. Sistem aldığı bu gücü, öz gücüne çevirerek yaşamını sürdürür. Sistemin çevresinden aldığı gücün niceliği ve niteliği, gereksindiği öz gücün niceliğine ve niteliğine ne denli yakın ise, sistem girdisini zorlanmadan öz gücüne çevirebilir. Bunun tersi olduğunda, ne oranda elverişsiz girdi aldıysa, bu gücü öz gücüne çevirmede zorlanarak etkililiğini düşürür.</a:t>
            </a:r>
          </a:p>
        </p:txBody>
      </p:sp>
    </p:spTree>
    <p:extLst>
      <p:ext uri="{BB962C8B-B14F-4D97-AF65-F5344CB8AC3E}">
        <p14:creationId xmlns:p14="http://schemas.microsoft.com/office/powerpoint/2010/main" val="852164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1135</Words>
  <Application>Microsoft Office PowerPoint</Application>
  <PresentationFormat>Geniş ekran</PresentationFormat>
  <Paragraphs>103</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Comic Sans MS</vt:lpstr>
      <vt:lpstr>Trebuchet MS</vt:lpstr>
      <vt:lpstr>Wingdings</vt:lpstr>
      <vt:lpstr>Wingdings 3</vt:lpstr>
      <vt:lpstr>Yüzeyler</vt:lpstr>
      <vt:lpstr>PowerPoint Sunusu</vt:lpstr>
      <vt:lpstr>SUNUM İÇERİĞİ</vt:lpstr>
      <vt:lpstr>SUNUM İÇERİĞİ</vt:lpstr>
      <vt:lpstr>ÖRGÜTSEL ETKİLİLİK</vt:lpstr>
      <vt:lpstr>PowerPoint Sunusu</vt:lpstr>
      <vt:lpstr>PowerPoint Sunusu</vt:lpstr>
      <vt:lpstr>Etkili Örgütlerin Özellikleri</vt:lpstr>
      <vt:lpstr>Örgütsel Etkililiğin Değişkenleri</vt:lpstr>
      <vt:lpstr>Girdi Değişkenleri</vt:lpstr>
      <vt:lpstr>Girdi Değişkenleri</vt:lpstr>
      <vt:lpstr>İşleme Değişkenleri</vt:lpstr>
      <vt:lpstr>İşleme Değişkenleri</vt:lpstr>
      <vt:lpstr>Çıktı Değişkenleri</vt:lpstr>
      <vt:lpstr>Dönüt Değişkenleri</vt:lpstr>
      <vt:lpstr>Çevre Değişkenleri</vt:lpstr>
      <vt:lpstr>Örgütsel Etkililiğin Yükseltilmesi</vt:lpstr>
      <vt:lpstr>Hedeflerle Yönetim</vt:lpstr>
      <vt:lpstr>Hedeflerle Yönetimin Özellikleri</vt:lpstr>
      <vt:lpstr>Hedeflerle Yönetimin Özellikleri</vt:lpstr>
      <vt:lpstr>Hedeflerle Yönetimin Basamakları</vt:lpstr>
      <vt:lpstr>Hedeflerle Yönetimin Yararları</vt:lpstr>
      <vt:lpstr>Hedeflerle Yönetimin Yararları</vt:lpstr>
      <vt:lpstr>Hedeflerle Yönetimin Yararları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1</cp:revision>
  <dcterms:created xsi:type="dcterms:W3CDTF">2021-02-15T13:53:05Z</dcterms:created>
  <dcterms:modified xsi:type="dcterms:W3CDTF">2021-02-15T13:53:23Z</dcterms:modified>
</cp:coreProperties>
</file>