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60" r:id="rId4"/>
    <p:sldId id="261" r:id="rId5"/>
    <p:sldId id="262" r:id="rId6"/>
    <p:sldId id="263" r:id="rId7"/>
    <p:sldId id="264" r:id="rId8"/>
    <p:sldId id="265" r:id="rId9"/>
    <p:sldId id="266" r:id="rId10"/>
    <p:sldId id="267" r:id="rId11"/>
    <p:sldId id="268" r:id="rId12"/>
    <p:sldId id="269" r:id="rId13"/>
    <p:sldId id="270" r:id="rId14"/>
    <p:sldId id="271" r:id="rId15"/>
    <p:sldId id="274" r:id="rId16"/>
    <p:sldId id="272" r:id="rId17"/>
    <p:sldId id="273" r:id="rId18"/>
    <p:sldId id="275" r:id="rId19"/>
    <p:sldId id="27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2AA796B-F389-469E-A5E7-68E60DC194D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5390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A43989-C7AC-4F65-A2D2-5FE2A5FF8C81}"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A796B-F389-469E-A5E7-68E60DC194D7}" type="slidenum">
              <a:rPr lang="en-US" smtClean="0"/>
              <a:t>‹#›</a:t>
            </a:fld>
            <a:endParaRPr lang="en-US"/>
          </a:p>
        </p:txBody>
      </p:sp>
    </p:spTree>
    <p:extLst>
      <p:ext uri="{BB962C8B-B14F-4D97-AF65-F5344CB8AC3E}">
        <p14:creationId xmlns:p14="http://schemas.microsoft.com/office/powerpoint/2010/main" val="5223784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38300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81459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spTree>
    <p:extLst>
      <p:ext uri="{BB962C8B-B14F-4D97-AF65-F5344CB8AC3E}">
        <p14:creationId xmlns:p14="http://schemas.microsoft.com/office/powerpoint/2010/main" val="268067995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31048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99383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50823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50467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spTree>
    <p:extLst>
      <p:ext uri="{BB962C8B-B14F-4D97-AF65-F5344CB8AC3E}">
        <p14:creationId xmlns:p14="http://schemas.microsoft.com/office/powerpoint/2010/main" val="183910739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A43989-C7AC-4F65-A2D2-5FE2A5FF8C8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A796B-F389-469E-A5E7-68E60DC194D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70657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4A43989-C7AC-4F65-A2D2-5FE2A5FF8C81}"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A796B-F389-469E-A5E7-68E60DC194D7}" type="slidenum">
              <a:rPr lang="en-US" smtClean="0"/>
              <a:t>‹#›</a:t>
            </a:fld>
            <a:endParaRPr lang="en-US"/>
          </a:p>
        </p:txBody>
      </p:sp>
    </p:spTree>
    <p:extLst>
      <p:ext uri="{BB962C8B-B14F-4D97-AF65-F5344CB8AC3E}">
        <p14:creationId xmlns:p14="http://schemas.microsoft.com/office/powerpoint/2010/main" val="152412605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4A43989-C7AC-4F65-A2D2-5FE2A5FF8C81}"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A796B-F389-469E-A5E7-68E60DC194D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58904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4A43989-C7AC-4F65-A2D2-5FE2A5FF8C81}"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A796B-F389-469E-A5E7-68E60DC194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8540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43989-C7AC-4F65-A2D2-5FE2A5FF8C81}"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A796B-F389-469E-A5E7-68E60DC194D7}" type="slidenum">
              <a:rPr lang="en-US" smtClean="0"/>
              <a:t>‹#›</a:t>
            </a:fld>
            <a:endParaRPr lang="en-US"/>
          </a:p>
        </p:txBody>
      </p:sp>
    </p:spTree>
    <p:extLst>
      <p:ext uri="{BB962C8B-B14F-4D97-AF65-F5344CB8AC3E}">
        <p14:creationId xmlns:p14="http://schemas.microsoft.com/office/powerpoint/2010/main" val="416725361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A43989-C7AC-4F65-A2D2-5FE2A5FF8C81}"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A796B-F389-469E-A5E7-68E60DC194D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74389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A43989-C7AC-4F65-A2D2-5FE2A5FF8C81}"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A796B-F389-469E-A5E7-68E60DC194D7}" type="slidenum">
              <a:rPr lang="en-US" smtClean="0"/>
              <a:t>‹#›</a:t>
            </a:fld>
            <a:endParaRPr lang="en-US"/>
          </a:p>
        </p:txBody>
      </p:sp>
    </p:spTree>
    <p:extLst>
      <p:ext uri="{BB962C8B-B14F-4D97-AF65-F5344CB8AC3E}">
        <p14:creationId xmlns:p14="http://schemas.microsoft.com/office/powerpoint/2010/main" val="228118494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A43989-C7AC-4F65-A2D2-5FE2A5FF8C81}" type="datetimeFigureOut">
              <a:rPr lang="en-US" smtClean="0"/>
              <a:t>10/28/2017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AA796B-F389-469E-A5E7-68E60DC194D7}" type="slidenum">
              <a:rPr lang="en-US" smtClean="0"/>
              <a:t>‹#›</a:t>
            </a:fld>
            <a:endParaRPr lang="en-US"/>
          </a:p>
        </p:txBody>
      </p:sp>
    </p:spTree>
    <p:extLst>
      <p:ext uri="{BB962C8B-B14F-4D97-AF65-F5344CB8AC3E}">
        <p14:creationId xmlns:p14="http://schemas.microsoft.com/office/powerpoint/2010/main" val="2243617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tkb.meb.gov.tr/www/ogretim-materyalleri/kategori/2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ttkb.meb.gov.tr/www/ogretim-materyalleri/kategori/2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tkb.meb.gov.tr/www/ogretim-materyalleri/kategori/2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en-US" sz="3600" dirty="0" smtClean="0"/>
              <a:t>The History of Religious Education in the Republic of Turkey</a:t>
            </a:r>
            <a:endParaRPr lang="en-US" sz="3600" dirty="0"/>
          </a:p>
        </p:txBody>
      </p:sp>
      <p:sp>
        <p:nvSpPr>
          <p:cNvPr id="3" name="Alt Başlık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80501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Religious Culture and Ethics Course, in comply with the resolution specified in the relevant article, is amidst the compulsory courses starting in grade 4 and finishing in the last year of the high school, and is offered as a part of compulsory syllabus for two hours from 4th to 8th grade and for one hour in the 9th to 12th </a:t>
            </a:r>
            <a:r>
              <a:rPr lang="en-US" dirty="0"/>
              <a:t>grades(</a:t>
            </a:r>
            <a:r>
              <a:rPr lang="en-US" dirty="0" err="1"/>
              <a:t>Kizilabdullah</a:t>
            </a:r>
            <a:r>
              <a:rPr lang="en-US" dirty="0"/>
              <a:t>, 2015). </a:t>
            </a:r>
          </a:p>
        </p:txBody>
      </p:sp>
    </p:spTree>
    <p:extLst>
      <p:ext uri="{BB962C8B-B14F-4D97-AF65-F5344CB8AC3E}">
        <p14:creationId xmlns:p14="http://schemas.microsoft.com/office/powerpoint/2010/main" val="14368040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The course, aforementioned, is a part of the program and included in the overall grade list. Like in the other courses, attendance is compulsory. Teachers evaluate students via exams in accordance with their cognitive, affective and psycho-motor domains and decide whether they are eligible to pass or not with this </a:t>
            </a:r>
            <a:r>
              <a:rPr lang="en-US" dirty="0" smtClean="0"/>
              <a:t>way</a:t>
            </a:r>
            <a:r>
              <a:rPr lang="tr-TR" dirty="0" smtClean="0"/>
              <a:t> </a:t>
            </a:r>
            <a:r>
              <a:rPr lang="en-US" dirty="0" smtClean="0"/>
              <a:t>(</a:t>
            </a:r>
            <a:r>
              <a:rPr lang="en-US" dirty="0" err="1" smtClean="0"/>
              <a:t>Kizilabdullah</a:t>
            </a:r>
            <a:r>
              <a:rPr lang="en-US" dirty="0"/>
              <a:t>, </a:t>
            </a:r>
            <a:r>
              <a:rPr lang="en-US" dirty="0" smtClean="0"/>
              <a:t>2015</a:t>
            </a:r>
            <a:r>
              <a:rPr lang="tr-TR" dirty="0" smtClean="0"/>
              <a:t> and Selcuk and Dogan, 2007 </a:t>
            </a:r>
            <a:r>
              <a:rPr lang="en-US" dirty="0" smtClean="0"/>
              <a:t>). </a:t>
            </a:r>
            <a:endParaRPr lang="en-US" dirty="0"/>
          </a:p>
        </p:txBody>
      </p:sp>
    </p:spTree>
    <p:extLst>
      <p:ext uri="{BB962C8B-B14F-4D97-AF65-F5344CB8AC3E}">
        <p14:creationId xmlns:p14="http://schemas.microsoft.com/office/powerpoint/2010/main" val="296529430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lnSpcReduction="10000"/>
          </a:bodyPr>
          <a:lstStyle/>
          <a:p>
            <a:r>
              <a:rPr lang="en-US" dirty="0" smtClean="0"/>
              <a:t>The reason why the course is then called “Religious Culture and Ethics” in comply with the 1982 Constitution is that it aimed at embracing all the religious elements and entities in the country without clashing with the principle of a secular state, and that, rather than centering around just a given denomination, it was based on the basic core values of Islam, and thus contributing to their consciousness in religious fields. </a:t>
            </a:r>
            <a:r>
              <a:rPr lang="tr-TR" dirty="0"/>
              <a:t>(See the Ilkogretim Din Kulturu ve Ahlak Bilgisi Dersi (4, 5, 6, 7 </a:t>
            </a:r>
            <a:r>
              <a:rPr lang="tr-TR" dirty="0" smtClean="0"/>
              <a:t>ve </a:t>
            </a:r>
            <a:r>
              <a:rPr lang="tr-TR" dirty="0"/>
              <a:t>8. Siniflar) Ogretim Programi ve Kilavuzu. Ankara (2010). </a:t>
            </a:r>
            <a:r>
              <a:rPr lang="tr-TR" dirty="0">
                <a:hlinkClick r:id="rId2"/>
              </a:rPr>
              <a:t>http://</a:t>
            </a:r>
            <a:r>
              <a:rPr lang="tr-TR" dirty="0" smtClean="0">
                <a:hlinkClick r:id="rId2"/>
              </a:rPr>
              <a:t>ttkb.meb.gov.tr/www/ogretim-materyalleri/kategori/25</a:t>
            </a:r>
            <a:r>
              <a:rPr lang="tr-TR" dirty="0"/>
              <a:t> (Kizilabdullah, 2015)</a:t>
            </a:r>
          </a:p>
          <a:p>
            <a:endParaRPr lang="en-US" dirty="0"/>
          </a:p>
        </p:txBody>
      </p:sp>
    </p:spTree>
    <p:extLst>
      <p:ext uri="{BB962C8B-B14F-4D97-AF65-F5344CB8AC3E}">
        <p14:creationId xmlns:p14="http://schemas.microsoft.com/office/powerpoint/2010/main" val="216316580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Forcing students to observe any given religious practice would surely overlap with the principle of secularism as well. </a:t>
            </a:r>
            <a:endParaRPr lang="tr-TR" dirty="0" smtClean="0"/>
          </a:p>
          <a:p>
            <a:r>
              <a:rPr lang="en-US" dirty="0" smtClean="0"/>
              <a:t>Via the changes enacted in 2005, the model was expressed as “religious education model above denominations”, indicating the purpose</a:t>
            </a:r>
            <a:r>
              <a:rPr lang="tr-TR" dirty="0" smtClean="0"/>
              <a:t> </a:t>
            </a:r>
            <a:r>
              <a:rPr lang="en-US" dirty="0" smtClean="0"/>
              <a:t>(</a:t>
            </a:r>
            <a:r>
              <a:rPr lang="en-US" dirty="0" err="1"/>
              <a:t>Kizilabdullah</a:t>
            </a:r>
            <a:r>
              <a:rPr lang="en-US" dirty="0"/>
              <a:t>, 2015). </a:t>
            </a:r>
          </a:p>
        </p:txBody>
      </p:sp>
    </p:spTree>
    <p:extLst>
      <p:ext uri="{BB962C8B-B14F-4D97-AF65-F5344CB8AC3E}">
        <p14:creationId xmlns:p14="http://schemas.microsoft.com/office/powerpoint/2010/main" val="289983827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This has been stated as follows in the program: </a:t>
            </a:r>
            <a:endParaRPr lang="en-US" dirty="0"/>
          </a:p>
        </p:txBody>
      </p:sp>
      <p:sp>
        <p:nvSpPr>
          <p:cNvPr id="3" name="İçerik Yer Tutucusu 2"/>
          <p:cNvSpPr>
            <a:spLocks noGrp="1"/>
          </p:cNvSpPr>
          <p:nvPr>
            <p:ph idx="1"/>
          </p:nvPr>
        </p:nvSpPr>
        <p:spPr/>
        <p:txBody>
          <a:bodyPr>
            <a:normAutofit fontScale="92500" lnSpcReduction="10000"/>
          </a:bodyPr>
          <a:lstStyle/>
          <a:p>
            <a:r>
              <a:rPr lang="en-US" dirty="0" smtClean="0"/>
              <a:t>“While developing the program for Religious Culture and Ethics Course for Primary Schools, we opt for putting information about Islam and other religions as well based on scientific research, while refraining from dubious information not taking place in the authentic religious resources. In the information about Islam, we adopt an approach focusing on Quran and Sunnah, with an integrated stance away from a given denomination, embracing religious formations relevant to Islam, thus elevating profound values </a:t>
            </a:r>
            <a:r>
              <a:rPr lang="tr-TR" dirty="0" smtClean="0"/>
              <a:t>(See </a:t>
            </a:r>
            <a:r>
              <a:rPr lang="en-US" dirty="0" err="1" smtClean="0"/>
              <a:t>Ilkogretim</a:t>
            </a:r>
            <a:r>
              <a:rPr lang="en-US" dirty="0" smtClean="0"/>
              <a:t> </a:t>
            </a:r>
            <a:r>
              <a:rPr lang="en-US" dirty="0"/>
              <a:t>Din </a:t>
            </a:r>
            <a:r>
              <a:rPr lang="en-US" dirty="0" err="1"/>
              <a:t>Kulturu</a:t>
            </a:r>
            <a:r>
              <a:rPr lang="en-US" dirty="0"/>
              <a:t> </a:t>
            </a:r>
            <a:r>
              <a:rPr lang="en-US" dirty="0" err="1"/>
              <a:t>ve</a:t>
            </a:r>
            <a:r>
              <a:rPr lang="en-US" dirty="0"/>
              <a:t> </a:t>
            </a:r>
            <a:r>
              <a:rPr lang="en-US" dirty="0" err="1"/>
              <a:t>Ahlak</a:t>
            </a:r>
            <a:r>
              <a:rPr lang="en-US" dirty="0"/>
              <a:t> </a:t>
            </a:r>
            <a:r>
              <a:rPr lang="en-US" dirty="0" err="1"/>
              <a:t>Bilgisi</a:t>
            </a:r>
            <a:r>
              <a:rPr lang="en-US" dirty="0"/>
              <a:t> </a:t>
            </a:r>
            <a:r>
              <a:rPr lang="en-US" dirty="0" err="1"/>
              <a:t>Dersi</a:t>
            </a:r>
            <a:r>
              <a:rPr lang="en-US" dirty="0"/>
              <a:t> (4, 5, 6, 7 VE 8. </a:t>
            </a:r>
            <a:r>
              <a:rPr lang="en-US" dirty="0" err="1"/>
              <a:t>Siniflar</a:t>
            </a:r>
            <a:r>
              <a:rPr lang="en-US" dirty="0"/>
              <a:t>) </a:t>
            </a:r>
            <a:r>
              <a:rPr lang="en-US" dirty="0" err="1"/>
              <a:t>Ogretim</a:t>
            </a:r>
            <a:r>
              <a:rPr lang="en-US" dirty="0"/>
              <a:t> </a:t>
            </a:r>
            <a:r>
              <a:rPr lang="en-US" dirty="0" err="1"/>
              <a:t>Programi</a:t>
            </a:r>
            <a:r>
              <a:rPr lang="en-US" dirty="0"/>
              <a:t> </a:t>
            </a:r>
            <a:r>
              <a:rPr lang="en-US" dirty="0" err="1"/>
              <a:t>ve</a:t>
            </a:r>
            <a:r>
              <a:rPr lang="en-US" dirty="0"/>
              <a:t> </a:t>
            </a:r>
            <a:r>
              <a:rPr lang="en-US" dirty="0" err="1"/>
              <a:t>Kilavuzu</a:t>
            </a:r>
            <a:r>
              <a:rPr lang="en-US" dirty="0"/>
              <a:t>. Ankara (2010). </a:t>
            </a:r>
            <a:r>
              <a:rPr lang="en-US" dirty="0">
                <a:hlinkClick r:id="rId2"/>
              </a:rPr>
              <a:t>http://</a:t>
            </a:r>
            <a:r>
              <a:rPr lang="en-US" dirty="0" smtClean="0">
                <a:hlinkClick r:id="rId2"/>
              </a:rPr>
              <a:t>ttkb.meb.gov.tr/www/ogretim-materyalleri/kategori/25</a:t>
            </a:r>
            <a:r>
              <a:rPr lang="tr-TR" dirty="0"/>
              <a:t> &amp;(Kizilabdullah, </a:t>
            </a:r>
            <a:r>
              <a:rPr lang="tr-TR" dirty="0" smtClean="0"/>
              <a:t>2015).</a:t>
            </a:r>
            <a:endParaRPr lang="en-US" dirty="0"/>
          </a:p>
          <a:p>
            <a:endParaRPr lang="en-US" dirty="0"/>
          </a:p>
        </p:txBody>
      </p:sp>
    </p:spTree>
    <p:extLst>
      <p:ext uri="{BB962C8B-B14F-4D97-AF65-F5344CB8AC3E}">
        <p14:creationId xmlns:p14="http://schemas.microsoft.com/office/powerpoint/2010/main" val="387243994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a:bodyPr>
          <a:lstStyle/>
          <a:p>
            <a:r>
              <a:rPr lang="tr-TR" dirty="0" smtClean="0"/>
              <a:t>«</a:t>
            </a:r>
            <a:r>
              <a:rPr lang="en-US" dirty="0" smtClean="0"/>
              <a:t>These values related to credence, practice and ethics have been carefully chosen to serve as a common ground for Quran and Sunnah. The objective here is enabling individuals to be truly informed about religious, cultural and ethical values. All the religious and moral values harmonious with this approach have become a part of the syllabus, yet intentionally we have eschewed from transforming learning into a doctrine oriented (based on a given denomination) education.</a:t>
            </a:r>
            <a:r>
              <a:rPr lang="tr-TR" dirty="0"/>
              <a:t> (See Ilkogretim Din Kulturu ve Ahlak Bilgisi Dersi (4, 5, 6, 7 VE 8. Siniflar) Ogretim Programi ve Kilavuzu. Ankara (2010). </a:t>
            </a:r>
            <a:r>
              <a:rPr lang="tr-TR" dirty="0">
                <a:hlinkClick r:id="rId2"/>
              </a:rPr>
              <a:t>http://</a:t>
            </a:r>
            <a:r>
              <a:rPr lang="tr-TR" dirty="0" smtClean="0">
                <a:hlinkClick r:id="rId2"/>
              </a:rPr>
              <a:t>ttkb.meb.gov.tr/www/ogretim-materyalleri/kategori/25</a:t>
            </a:r>
            <a:r>
              <a:rPr lang="tr-TR" dirty="0"/>
              <a:t> &amp;(Kizilabdullah, </a:t>
            </a:r>
            <a:r>
              <a:rPr lang="tr-TR" dirty="0" smtClean="0"/>
              <a:t>2015).</a:t>
            </a:r>
            <a:r>
              <a:rPr lang="en-US" dirty="0" smtClean="0"/>
              <a:t>” </a:t>
            </a:r>
            <a:endParaRPr lang="en-US" dirty="0"/>
          </a:p>
        </p:txBody>
      </p:sp>
    </p:spTree>
    <p:extLst>
      <p:ext uri="{BB962C8B-B14F-4D97-AF65-F5344CB8AC3E}">
        <p14:creationId xmlns:p14="http://schemas.microsoft.com/office/powerpoint/2010/main" val="275040669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From this aspect, as well as being prepared with the motto, “not based on any denominational approach”, the religious education program in Turkey can also be said to have adopted a learning style from religion and aimed at contributing  to religious consciousness of students.  </a:t>
            </a:r>
            <a:endParaRPr lang="tr-TR" dirty="0" smtClean="0"/>
          </a:p>
          <a:p>
            <a:r>
              <a:rPr lang="en-US" dirty="0" smtClean="0"/>
              <a:t>On the other hand, by giving truthful and general information about other religions, it can be said that it also embodies the model of “learning about religion”, too</a:t>
            </a:r>
            <a:r>
              <a:rPr lang="tr-TR" dirty="0"/>
              <a:t> </a:t>
            </a:r>
            <a:r>
              <a:rPr lang="tr-TR" dirty="0" smtClean="0"/>
              <a:t>(Kizilabdullah, 2015).</a:t>
            </a:r>
            <a:endParaRPr lang="en-US" dirty="0"/>
          </a:p>
        </p:txBody>
      </p:sp>
    </p:spTree>
    <p:extLst>
      <p:ext uri="{BB962C8B-B14F-4D97-AF65-F5344CB8AC3E}">
        <p14:creationId xmlns:p14="http://schemas.microsoft.com/office/powerpoint/2010/main" val="321176622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The main objective of the programs developed especially after 2000 focused on the question, “what sort of religious education?”, and ‘respect’ was decided to be the main principle.   From this point, the course is viewed as a course for culture and ethics contributing to religious literacy</a:t>
            </a:r>
            <a:r>
              <a:rPr lang="tr-TR" dirty="0" smtClean="0"/>
              <a:t> </a:t>
            </a:r>
            <a:r>
              <a:rPr lang="en-US" dirty="0" smtClean="0"/>
              <a:t>(</a:t>
            </a:r>
            <a:r>
              <a:rPr lang="en-US" dirty="0" err="1"/>
              <a:t>Kizilabdullah</a:t>
            </a:r>
            <a:r>
              <a:rPr lang="en-US" dirty="0"/>
              <a:t>, 2015). </a:t>
            </a:r>
          </a:p>
        </p:txBody>
      </p:sp>
    </p:spTree>
    <p:extLst>
      <p:ext uri="{BB962C8B-B14F-4D97-AF65-F5344CB8AC3E}">
        <p14:creationId xmlns:p14="http://schemas.microsoft.com/office/powerpoint/2010/main" val="130723732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 a </a:t>
            </a:r>
            <a:r>
              <a:rPr lang="tr-TR" dirty="0" err="1" smtClean="0"/>
              <a:t>result</a:t>
            </a:r>
            <a:r>
              <a:rPr lang="tr-TR" dirty="0" smtClean="0"/>
              <a:t>;</a:t>
            </a:r>
            <a:endParaRPr lang="en-US" dirty="0"/>
          </a:p>
        </p:txBody>
      </p:sp>
      <p:sp>
        <p:nvSpPr>
          <p:cNvPr id="3" name="İçerik Yer Tutucusu 2"/>
          <p:cNvSpPr>
            <a:spLocks noGrp="1"/>
          </p:cNvSpPr>
          <p:nvPr>
            <p:ph idx="1"/>
          </p:nvPr>
        </p:nvSpPr>
        <p:spPr/>
        <p:txBody>
          <a:bodyPr>
            <a:normAutofit/>
          </a:bodyPr>
          <a:lstStyle/>
          <a:p>
            <a:r>
              <a:rPr lang="en-US" dirty="0" smtClean="0"/>
              <a:t>Turkey is a secular country with a high population of Muslims. Therefore, in the model adopted today, this has been taken into account. The compulsory course, “Religious Culture and Ethic”, offered at state schools is based on a program aiming at cultivating individuals from religious perspective, contributing to consciousness and religious literacy, but simultaneously covering the universal ethical principles, without clashing with secular criteria based on historical experience</a:t>
            </a:r>
            <a:r>
              <a:rPr lang="tr-TR" dirty="0" smtClean="0"/>
              <a:t> (Kizilabdullah, 2015)</a:t>
            </a:r>
            <a:r>
              <a:rPr lang="en-US" dirty="0" smtClean="0"/>
              <a:t>. </a:t>
            </a:r>
            <a:endParaRPr lang="tr-TR" dirty="0" smtClean="0"/>
          </a:p>
        </p:txBody>
      </p:sp>
    </p:spTree>
    <p:extLst>
      <p:ext uri="{BB962C8B-B14F-4D97-AF65-F5344CB8AC3E}">
        <p14:creationId xmlns:p14="http://schemas.microsoft.com/office/powerpoint/2010/main" val="198268614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In this context, it is illegal to convey “religious teaching” in accordance with the same law.   Since there are many believers of other religions in the country, religious schools having special status did not take place within the educational system</a:t>
            </a:r>
            <a:r>
              <a:rPr lang="tr-TR" dirty="0" smtClean="0"/>
              <a:t> (Kizilabdullah, 2015)</a:t>
            </a:r>
            <a:r>
              <a:rPr lang="en-US" dirty="0" smtClean="0"/>
              <a:t>.</a:t>
            </a:r>
          </a:p>
          <a:p>
            <a:pPr marL="0" indent="0">
              <a:buNone/>
            </a:pPr>
            <a:endParaRPr lang="en-US" dirty="0"/>
          </a:p>
        </p:txBody>
      </p:sp>
    </p:spTree>
    <p:extLst>
      <p:ext uri="{BB962C8B-B14F-4D97-AF65-F5344CB8AC3E}">
        <p14:creationId xmlns:p14="http://schemas.microsoft.com/office/powerpoint/2010/main" val="81152331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Key Questions</a:t>
            </a:r>
            <a:r>
              <a:rPr lang="tr-TR" dirty="0" smtClean="0"/>
              <a:t>:</a:t>
            </a:r>
            <a:endParaRPr lang="en-US" dirty="0"/>
          </a:p>
        </p:txBody>
      </p:sp>
      <p:sp>
        <p:nvSpPr>
          <p:cNvPr id="3" name="İçerik Yer Tutucusu 2"/>
          <p:cNvSpPr>
            <a:spLocks noGrp="1"/>
          </p:cNvSpPr>
          <p:nvPr>
            <p:ph idx="1"/>
          </p:nvPr>
        </p:nvSpPr>
        <p:spPr/>
        <p:txBody>
          <a:bodyPr/>
          <a:lstStyle/>
          <a:p>
            <a:r>
              <a:rPr lang="en-US" dirty="0" smtClean="0"/>
              <a:t>What do we know about historical process of religious education?</a:t>
            </a:r>
          </a:p>
          <a:p>
            <a:r>
              <a:rPr lang="en-US" dirty="0" smtClean="0"/>
              <a:t>How many periods are there for religious education?</a:t>
            </a:r>
          </a:p>
          <a:p>
            <a:r>
              <a:rPr lang="en-US" dirty="0" smtClean="0"/>
              <a:t>Which article makes religious education compulsory and when?</a:t>
            </a:r>
          </a:p>
          <a:p>
            <a:r>
              <a:rPr lang="en-US" dirty="0" smtClean="0"/>
              <a:t>What is the reason of compulsory religious education?</a:t>
            </a:r>
          </a:p>
          <a:p>
            <a:endParaRPr lang="en-US" dirty="0"/>
          </a:p>
        </p:txBody>
      </p:sp>
    </p:spTree>
    <p:extLst>
      <p:ext uri="{BB962C8B-B14F-4D97-AF65-F5344CB8AC3E}">
        <p14:creationId xmlns:p14="http://schemas.microsoft.com/office/powerpoint/2010/main" val="34324771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Resources</a:t>
            </a:r>
            <a:endParaRPr lang="tr-TR" dirty="0"/>
          </a:p>
        </p:txBody>
      </p:sp>
      <p:sp>
        <p:nvSpPr>
          <p:cNvPr id="3" name="Content Placeholder 2"/>
          <p:cNvSpPr>
            <a:spLocks noGrp="1"/>
          </p:cNvSpPr>
          <p:nvPr>
            <p:ph idx="1"/>
          </p:nvPr>
        </p:nvSpPr>
        <p:spPr/>
        <p:txBody>
          <a:bodyPr>
            <a:normAutofit fontScale="77500" lnSpcReduction="20000"/>
          </a:bodyPr>
          <a:lstStyle/>
          <a:p>
            <a:r>
              <a:rPr lang="tr-TR" dirty="0" smtClean="0"/>
              <a:t>Kizilabdullah, S. &amp; Kizilabdullah, Y. (2016). </a:t>
            </a:r>
            <a:r>
              <a:rPr lang="tr-TR" i="1" dirty="0" smtClean="0"/>
              <a:t>Global Perspectives: Turkey. </a:t>
            </a:r>
            <a:r>
              <a:rPr lang="en-US" dirty="0" smtClean="0"/>
              <a:t>Religion </a:t>
            </a:r>
            <a:r>
              <a:rPr lang="en-US" dirty="0"/>
              <a:t>and </a:t>
            </a:r>
            <a:r>
              <a:rPr lang="en-US" dirty="0" smtClean="0"/>
              <a:t>Nationhood</a:t>
            </a:r>
            <a:r>
              <a:rPr lang="tr-TR" dirty="0" smtClean="0"/>
              <a:t> </a:t>
            </a:r>
            <a:r>
              <a:rPr lang="en-US" dirty="0" smtClean="0"/>
              <a:t>Insider </a:t>
            </a:r>
            <a:r>
              <a:rPr lang="en-US" dirty="0"/>
              <a:t>and outsider </a:t>
            </a:r>
            <a:r>
              <a:rPr lang="en-US" dirty="0" smtClean="0"/>
              <a:t>perspectives</a:t>
            </a:r>
            <a:r>
              <a:rPr lang="tr-TR" dirty="0" smtClean="0"/>
              <a:t> </a:t>
            </a:r>
            <a:r>
              <a:rPr lang="en-US" dirty="0" smtClean="0"/>
              <a:t>on </a:t>
            </a:r>
            <a:r>
              <a:rPr lang="en-US" dirty="0"/>
              <a:t>Religious Education in </a:t>
            </a:r>
            <a:r>
              <a:rPr lang="en-US" dirty="0" smtClean="0"/>
              <a:t>England</a:t>
            </a:r>
            <a:r>
              <a:rPr lang="tr-TR" dirty="0" smtClean="0"/>
              <a:t>. Ed by Brian Gates, Moher Siebeck Tubingen.</a:t>
            </a:r>
          </a:p>
          <a:p>
            <a:r>
              <a:rPr lang="tr-TR" dirty="0" smtClean="0"/>
              <a:t>Selçuk, M. </a:t>
            </a:r>
            <a:r>
              <a:rPr lang="tr-TR" dirty="0"/>
              <a:t>&amp; </a:t>
            </a:r>
            <a:r>
              <a:rPr lang="tr-TR" dirty="0" smtClean="0"/>
              <a:t>Dogan, R. (2007). </a:t>
            </a:r>
            <a:r>
              <a:rPr lang="tr-TR" dirty="0"/>
              <a:t>‘Religious Education in Turkey’, </a:t>
            </a:r>
            <a:r>
              <a:rPr lang="tr-TR" dirty="0" smtClean="0"/>
              <a:t>Religious </a:t>
            </a:r>
            <a:r>
              <a:rPr lang="tr-TR" dirty="0"/>
              <a:t>Education in Europe – Situation and Current Trends in Schools. Oslo (</a:t>
            </a:r>
            <a:r>
              <a:rPr lang="tr-TR" dirty="0" smtClean="0"/>
              <a:t>2007) pp</a:t>
            </a:r>
            <a:r>
              <a:rPr lang="tr-TR" dirty="0"/>
              <a:t>. 207–15</a:t>
            </a:r>
            <a:r>
              <a:rPr lang="tr-TR" dirty="0" smtClean="0"/>
              <a:t>.</a:t>
            </a:r>
          </a:p>
          <a:p>
            <a:r>
              <a:rPr lang="tr-TR" smtClean="0"/>
              <a:t>Dogan</a:t>
            </a:r>
            <a:r>
              <a:rPr lang="tr-TR" dirty="0" smtClean="0"/>
              <a:t>, R. (2004).  </a:t>
            </a:r>
            <a:r>
              <a:rPr lang="tr-TR" dirty="0"/>
              <a:t>‘1980’e Kadar Türkiye’de Din Öğretimi Program </a:t>
            </a:r>
            <a:r>
              <a:rPr lang="tr-TR" dirty="0" smtClean="0"/>
              <a:t>Anlayislari </a:t>
            </a:r>
            <a:r>
              <a:rPr lang="tr-TR" dirty="0"/>
              <a:t>(</a:t>
            </a:r>
            <a:r>
              <a:rPr lang="tr-TR" dirty="0" smtClean="0"/>
              <a:t>1924– 1980</a:t>
            </a:r>
            <a:r>
              <a:rPr lang="tr-TR" dirty="0"/>
              <a:t>)’, in Din </a:t>
            </a:r>
            <a:r>
              <a:rPr lang="tr-TR" dirty="0" smtClean="0"/>
              <a:t>Ogretiminde </a:t>
            </a:r>
            <a:r>
              <a:rPr lang="tr-TR" dirty="0"/>
              <a:t>Yeni </a:t>
            </a:r>
            <a:r>
              <a:rPr lang="tr-TR" dirty="0" smtClean="0"/>
              <a:t>Yontem Arayislari uluslararasi </a:t>
            </a:r>
            <a:r>
              <a:rPr lang="tr-TR" dirty="0"/>
              <a:t>Sempozyum Istanbul. </a:t>
            </a:r>
            <a:r>
              <a:rPr lang="tr-TR" dirty="0" smtClean="0"/>
              <a:t>Ankara</a:t>
            </a:r>
          </a:p>
          <a:p>
            <a:r>
              <a:rPr lang="tr-TR" dirty="0" smtClean="0"/>
              <a:t>Yuruk, T. (2012). Ilk </a:t>
            </a:r>
            <a:r>
              <a:rPr lang="tr-TR" dirty="0"/>
              <a:t>ve Orta </a:t>
            </a:r>
            <a:r>
              <a:rPr lang="tr-TR" dirty="0" smtClean="0"/>
              <a:t>Ogretimde </a:t>
            </a:r>
            <a:r>
              <a:rPr lang="tr-TR" dirty="0"/>
              <a:t>Din </a:t>
            </a:r>
            <a:r>
              <a:rPr lang="tr-TR" dirty="0" smtClean="0"/>
              <a:t>Ogretimi </a:t>
            </a:r>
            <a:r>
              <a:rPr lang="tr-TR" dirty="0"/>
              <a:t>– Din </a:t>
            </a:r>
            <a:r>
              <a:rPr lang="tr-TR" dirty="0" smtClean="0"/>
              <a:t>Dersleri</a:t>
            </a:r>
            <a:r>
              <a:rPr lang="tr-TR" dirty="0"/>
              <a:t>.</a:t>
            </a:r>
            <a:r>
              <a:rPr lang="tr-TR" dirty="0" smtClean="0"/>
              <a:t> </a:t>
            </a:r>
            <a:r>
              <a:rPr lang="tr-TR" dirty="0"/>
              <a:t>in </a:t>
            </a:r>
            <a:r>
              <a:rPr lang="tr-TR" dirty="0" smtClean="0"/>
              <a:t>Recai Dogan </a:t>
            </a:r>
            <a:r>
              <a:rPr lang="tr-TR" dirty="0"/>
              <a:t>&amp; Remziye Ege (eds) </a:t>
            </a:r>
            <a:r>
              <a:rPr lang="tr-TR" dirty="0" smtClean="0"/>
              <a:t>Din Egitimi </a:t>
            </a:r>
            <a:r>
              <a:rPr lang="tr-TR" dirty="0"/>
              <a:t>El </a:t>
            </a:r>
            <a:r>
              <a:rPr lang="tr-TR" dirty="0" smtClean="0"/>
              <a:t>Kitabi. Ankara.</a:t>
            </a:r>
          </a:p>
          <a:p>
            <a:r>
              <a:rPr lang="tr-TR" dirty="0" smtClean="0"/>
              <a:t>Ocal</a:t>
            </a:r>
            <a:r>
              <a:rPr lang="tr-TR" dirty="0"/>
              <a:t>, </a:t>
            </a:r>
            <a:r>
              <a:rPr lang="tr-TR" dirty="0" smtClean="0"/>
              <a:t>M. (2007).Turk </a:t>
            </a:r>
            <a:r>
              <a:rPr lang="tr-TR" dirty="0"/>
              <a:t>Hukuk </a:t>
            </a:r>
            <a:r>
              <a:rPr lang="tr-TR" dirty="0" smtClean="0"/>
              <a:t>Mevzuatinda </a:t>
            </a:r>
            <a:r>
              <a:rPr lang="tr-TR" dirty="0"/>
              <a:t>Din </a:t>
            </a:r>
            <a:r>
              <a:rPr lang="tr-TR" dirty="0" smtClean="0"/>
              <a:t>Egitim </a:t>
            </a:r>
            <a:r>
              <a:rPr lang="tr-TR" dirty="0"/>
              <a:t>ve </a:t>
            </a:r>
            <a:r>
              <a:rPr lang="tr-TR" dirty="0" smtClean="0"/>
              <a:t>Ogretiminin </a:t>
            </a:r>
            <a:r>
              <a:rPr lang="tr-TR" dirty="0"/>
              <a:t>Yeri ve </a:t>
            </a:r>
            <a:r>
              <a:rPr lang="tr-TR" dirty="0" smtClean="0"/>
              <a:t>Uygulama Bicimi. </a:t>
            </a:r>
            <a:r>
              <a:rPr lang="tr-TR" dirty="0"/>
              <a:t>in Avrupa </a:t>
            </a:r>
            <a:r>
              <a:rPr lang="tr-TR" dirty="0" smtClean="0"/>
              <a:t>Birligi Surecinde </a:t>
            </a:r>
            <a:r>
              <a:rPr lang="tr-TR" dirty="0"/>
              <a:t>Dini Kurumlar ve Din </a:t>
            </a:r>
            <a:r>
              <a:rPr lang="tr-TR" dirty="0" smtClean="0"/>
              <a:t>Egitimi</a:t>
            </a:r>
            <a:r>
              <a:rPr lang="tr-TR" dirty="0"/>
              <a:t>. </a:t>
            </a:r>
            <a:r>
              <a:rPr lang="tr-TR" dirty="0" smtClean="0"/>
              <a:t>Istanbul. pp</a:t>
            </a:r>
            <a:r>
              <a:rPr lang="tr-TR" dirty="0"/>
              <a:t>. 511–60, 554. </a:t>
            </a:r>
            <a:r>
              <a:rPr lang="tr-TR" dirty="0" smtClean="0"/>
              <a:t>215</a:t>
            </a:r>
            <a:endParaRPr lang="tr-TR" dirty="0"/>
          </a:p>
          <a:p>
            <a:endParaRPr lang="tr-TR" dirty="0"/>
          </a:p>
        </p:txBody>
      </p:sp>
    </p:spTree>
    <p:extLst>
      <p:ext uri="{BB962C8B-B14F-4D97-AF65-F5344CB8AC3E}">
        <p14:creationId xmlns:p14="http://schemas.microsoft.com/office/powerpoint/2010/main" val="2476872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In the Republic Era</a:t>
            </a:r>
            <a:r>
              <a:rPr lang="tr-TR" dirty="0" smtClean="0"/>
              <a:t>:</a:t>
            </a:r>
            <a:endParaRPr lang="en-US" dirty="0"/>
          </a:p>
        </p:txBody>
      </p:sp>
      <p:sp>
        <p:nvSpPr>
          <p:cNvPr id="3" name="İçerik Yer Tutucusu 2"/>
          <p:cNvSpPr>
            <a:spLocks noGrp="1"/>
          </p:cNvSpPr>
          <p:nvPr>
            <p:ph idx="1"/>
          </p:nvPr>
        </p:nvSpPr>
        <p:spPr/>
        <p:txBody>
          <a:bodyPr>
            <a:normAutofit/>
          </a:bodyPr>
          <a:lstStyle/>
          <a:p>
            <a:r>
              <a:rPr lang="en-US" dirty="0" smtClean="0"/>
              <a:t>When we take the education during the Republic era, we see three different practices. These are as follows: religion courses during the formation years of the Republic and in the one-party era, those in the multi-party period, and finally the ones after 1980, the post-coup d’état period</a:t>
            </a:r>
            <a:r>
              <a:rPr lang="tr-TR" dirty="0" smtClean="0"/>
              <a:t> (Yuruk, 2012 &amp; Kizilabdullah, 2015)</a:t>
            </a:r>
            <a:r>
              <a:rPr lang="en-US" dirty="0" smtClean="0"/>
              <a:t>.    </a:t>
            </a:r>
            <a:endParaRPr lang="en-US" dirty="0"/>
          </a:p>
        </p:txBody>
      </p:sp>
    </p:spTree>
    <p:extLst>
      <p:ext uri="{BB962C8B-B14F-4D97-AF65-F5344CB8AC3E}">
        <p14:creationId xmlns:p14="http://schemas.microsoft.com/office/powerpoint/2010/main" val="167592512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lnSpcReduction="10000"/>
          </a:bodyPr>
          <a:lstStyle/>
          <a:p>
            <a:r>
              <a:rPr lang="en-US" dirty="0" smtClean="0"/>
              <a:t>In 1924, in the 2nd, 3rd, 4th and 5th grades, the subject called “Glorious Quran and Religion Courses” used to be offered two hours a week at schools, in 1926 the name was changed into “Religion Courses” and after the 3rd grade, the courses began to be offered for one hour and in 1930, it was decided that the course would be offered to the “volunteering” fifth graders for half an hour, between 1931 to 1932 the courses as to religion were altogether abolished from the curriculum in primary schools in cities. In village schools, however, religious courses were offered as an extracurricular activity; in 1939 this was ceased entirely as well</a:t>
            </a:r>
            <a:r>
              <a:rPr lang="tr-TR" dirty="0" smtClean="0"/>
              <a:t> (Dogan, 2004).</a:t>
            </a:r>
            <a:endParaRPr lang="en-US" dirty="0" smtClean="0"/>
          </a:p>
          <a:p>
            <a:endParaRPr lang="en-US" dirty="0"/>
          </a:p>
        </p:txBody>
      </p:sp>
    </p:spTree>
    <p:extLst>
      <p:ext uri="{BB962C8B-B14F-4D97-AF65-F5344CB8AC3E}">
        <p14:creationId xmlns:p14="http://schemas.microsoft.com/office/powerpoint/2010/main" val="419199331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lnSpcReduction="10000"/>
          </a:bodyPr>
          <a:lstStyle/>
          <a:p>
            <a:r>
              <a:rPr lang="en-US" dirty="0" smtClean="0"/>
              <a:t>In multi-party era, from 1946 to 1980, religious classes were on the agenda again, and as of 1949, it was decided that voluntary two-hour religious courses would be added to the curriculum for the fourth and fifth graders. It was stated that these courses would not be calculated in overall passing grades, and as a response to why they were elective courses, it was maintained that the state is secular. In that period, it was agreed that the program should be prepared by the Department of Religious Affairs, and if selected, the courses would be offered via consent letters from the parents at the beginning of the academic term</a:t>
            </a:r>
            <a:r>
              <a:rPr lang="tr-TR" dirty="0" smtClean="0"/>
              <a:t> (Dogan, 2004 &amp;Kizilabdullah, 2015)</a:t>
            </a:r>
            <a:r>
              <a:rPr lang="en-US" dirty="0" smtClean="0"/>
              <a:t>.</a:t>
            </a:r>
            <a:endParaRPr lang="en-US" dirty="0"/>
          </a:p>
        </p:txBody>
      </p:sp>
    </p:spTree>
    <p:extLst>
      <p:ext uri="{BB962C8B-B14F-4D97-AF65-F5344CB8AC3E}">
        <p14:creationId xmlns:p14="http://schemas.microsoft.com/office/powerpoint/2010/main" val="244047184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In 1950s, the same course was added into the curriculum and it was decided that the course should be offered for one hour a week. However, it was also decreed that the parents not wishing that their children should not take the course were to inform the school administration at the beginning of the term</a:t>
            </a:r>
            <a:r>
              <a:rPr lang="tr-TR" dirty="0"/>
              <a:t> (Yuruk, 2012 </a:t>
            </a:r>
            <a:r>
              <a:rPr lang="tr-TR" dirty="0" smtClean="0"/>
              <a:t>&amp;Kizilabdullah, 2015)</a:t>
            </a:r>
            <a:r>
              <a:rPr lang="en-US" dirty="0" smtClean="0"/>
              <a:t>. </a:t>
            </a:r>
            <a:endParaRPr lang="tr-TR" dirty="0" smtClean="0"/>
          </a:p>
          <a:p>
            <a:r>
              <a:rPr lang="en-US" dirty="0" smtClean="0"/>
              <a:t>With the 1961 Constitution, religious courses became a part of the constitution and it was decreed that religious courses should be voluntary-based status</a:t>
            </a:r>
            <a:r>
              <a:rPr lang="tr-TR" dirty="0" smtClean="0"/>
              <a:t> (Dogan, </a:t>
            </a:r>
            <a:r>
              <a:rPr lang="tr-TR" dirty="0"/>
              <a:t>2004 &amp;Kizilabdullah, </a:t>
            </a:r>
            <a:r>
              <a:rPr lang="tr-TR" dirty="0" smtClean="0"/>
              <a:t>2015) </a:t>
            </a:r>
            <a:r>
              <a:rPr lang="en-US" dirty="0" smtClean="0"/>
              <a:t>. </a:t>
            </a:r>
            <a:endParaRPr lang="en-US" dirty="0"/>
          </a:p>
        </p:txBody>
      </p:sp>
    </p:spTree>
    <p:extLst>
      <p:ext uri="{BB962C8B-B14F-4D97-AF65-F5344CB8AC3E}">
        <p14:creationId xmlns:p14="http://schemas.microsoft.com/office/powerpoint/2010/main" val="214741042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20000"/>
          </a:bodyPr>
          <a:lstStyle/>
          <a:p>
            <a:r>
              <a:rPr lang="en-US" dirty="0" smtClean="0"/>
              <a:t>When it comes to secondary schools, the Religious Courses, which were excluded from the curriculum as of 1927, were put into the program for one hour a week in the first and second grades on a voluntary basis as of 1956-57 academic year. </a:t>
            </a:r>
            <a:endParaRPr lang="tr-TR" dirty="0" smtClean="0"/>
          </a:p>
          <a:p>
            <a:r>
              <a:rPr lang="en-US" dirty="0" smtClean="0"/>
              <a:t>It was also debated that these courses should also take place in high school curricula in 1967, and based on the secularism principle, one hour voluntary course was added into the program.</a:t>
            </a:r>
            <a:endParaRPr lang="tr-TR" dirty="0" smtClean="0"/>
          </a:p>
          <a:p>
            <a:r>
              <a:rPr lang="en-US" dirty="0" smtClean="0"/>
              <a:t> In 1976, it was decided that the courses should be extended across the curriculum from secondary schools to high schools, and as of 1974 – 75 academic year it was decreed that from 4th year to the end of high school, students would take “compulsory” ethics / morality courses</a:t>
            </a:r>
            <a:r>
              <a:rPr lang="tr-TR" dirty="0" smtClean="0"/>
              <a:t> (Ocal, 2007 &amp;Kizilabdullah, 2015)</a:t>
            </a:r>
            <a:r>
              <a:rPr lang="en-US" dirty="0" smtClean="0"/>
              <a:t>. </a:t>
            </a:r>
            <a:endParaRPr lang="en-US" dirty="0"/>
          </a:p>
        </p:txBody>
      </p:sp>
    </p:spTree>
    <p:extLst>
      <p:ext uri="{BB962C8B-B14F-4D97-AF65-F5344CB8AC3E}">
        <p14:creationId xmlns:p14="http://schemas.microsoft.com/office/powerpoint/2010/main" val="113349803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With the 1982 Constitution, the name of the ethics / morality course, which was put into the curriculum in 1974, was changed and began to be called “Religious Culture and Ethics” and in comply with the article number 24 of the constitution, it was put into compulsory courses category by law</a:t>
            </a:r>
            <a:r>
              <a:rPr lang="tr-TR" dirty="0" smtClean="0"/>
              <a:t> (Ocal, 2007 &amp;Kizilabdullah, 2015)</a:t>
            </a:r>
            <a:r>
              <a:rPr lang="en-US" dirty="0" smtClean="0"/>
              <a:t>. </a:t>
            </a:r>
            <a:endParaRPr lang="en-US" dirty="0"/>
          </a:p>
        </p:txBody>
      </p:sp>
    </p:spTree>
    <p:extLst>
      <p:ext uri="{BB962C8B-B14F-4D97-AF65-F5344CB8AC3E}">
        <p14:creationId xmlns:p14="http://schemas.microsoft.com/office/powerpoint/2010/main" val="24110623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This article, which is still in effect, is as follows: </a:t>
            </a:r>
            <a:br>
              <a:rPr lang="en-US" dirty="0" smtClean="0"/>
            </a:br>
            <a:endParaRPr lang="en-US" dirty="0"/>
          </a:p>
        </p:txBody>
      </p:sp>
      <p:sp>
        <p:nvSpPr>
          <p:cNvPr id="3" name="İçerik Yer Tutucusu 2"/>
          <p:cNvSpPr>
            <a:spLocks noGrp="1"/>
          </p:cNvSpPr>
          <p:nvPr>
            <p:ph idx="1"/>
          </p:nvPr>
        </p:nvSpPr>
        <p:spPr/>
        <p:txBody>
          <a:bodyPr/>
          <a:lstStyle/>
          <a:p>
            <a:r>
              <a:rPr lang="en-US" dirty="0" smtClean="0"/>
              <a:t>“No one can be forced to participate in religious practices, rituals and ceremonies, no one can be forced to reveal his / her credence and opinions; no one can be condemned or convicted of due to his / her beliefs. Religious and ethical teachings can be carried out via the supervision and inspection of the state. Religious culture and ethical teachings are included in the syllabi of the primary and secondary schools as compulsory courses. Apart from these, religious teaching and education can only be conducted on a voluntary basis for individuals, and for children with the consent of the parents.</a:t>
            </a:r>
            <a:r>
              <a:rPr lang="tr-TR" dirty="0" smtClean="0"/>
              <a:t>»</a:t>
            </a:r>
            <a:endParaRPr lang="en-US" dirty="0"/>
          </a:p>
        </p:txBody>
      </p:sp>
    </p:spTree>
    <p:extLst>
      <p:ext uri="{BB962C8B-B14F-4D97-AF65-F5344CB8AC3E}">
        <p14:creationId xmlns:p14="http://schemas.microsoft.com/office/powerpoint/2010/main" val="344244831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92</TotalTime>
  <Words>1842</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Organik</vt:lpstr>
      <vt:lpstr>The History of Religious Education in the Republic of Turkey</vt:lpstr>
      <vt:lpstr>Key Questions:</vt:lpstr>
      <vt:lpstr>In the Republic Era:</vt:lpstr>
      <vt:lpstr>PowerPoint Presentation</vt:lpstr>
      <vt:lpstr>PowerPoint Presentation</vt:lpstr>
      <vt:lpstr>PowerPoint Presentation</vt:lpstr>
      <vt:lpstr>PowerPoint Presentation</vt:lpstr>
      <vt:lpstr>PowerPoint Presentation</vt:lpstr>
      <vt:lpstr>This article, which is still in effect, is as follows:  </vt:lpstr>
      <vt:lpstr>PowerPoint Presentation</vt:lpstr>
      <vt:lpstr>PowerPoint Presentation</vt:lpstr>
      <vt:lpstr>PowerPoint Presentation</vt:lpstr>
      <vt:lpstr>PowerPoint Presentation</vt:lpstr>
      <vt:lpstr>This has been stated as follows in the program: </vt:lpstr>
      <vt:lpstr>PowerPoint Presentation</vt:lpstr>
      <vt:lpstr>PowerPoint Presentation</vt:lpstr>
      <vt:lpstr>PowerPoint Presentation</vt:lpstr>
      <vt:lpstr>As a result;</vt:lpstr>
      <vt:lpstr>PowerPoint Presentation</vt:lpstr>
      <vt:lpstr>Cited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Religious education in the republic of Turkey</dc:title>
  <dc:creator>yildiz</dc:creator>
  <cp:lastModifiedBy>Yıldız</cp:lastModifiedBy>
  <cp:revision>14</cp:revision>
  <dcterms:created xsi:type="dcterms:W3CDTF">2015-08-31T10:14:08Z</dcterms:created>
  <dcterms:modified xsi:type="dcterms:W3CDTF">2017-10-28T18:57:08Z</dcterms:modified>
</cp:coreProperties>
</file>