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33"/>
  </p:notesMasterIdLst>
  <p:sldIdLst>
    <p:sldId id="256" r:id="rId2"/>
    <p:sldId id="278" r:id="rId3"/>
    <p:sldId id="258" r:id="rId4"/>
    <p:sldId id="281" r:id="rId5"/>
    <p:sldId id="282" r:id="rId6"/>
    <p:sldId id="260" r:id="rId7"/>
    <p:sldId id="315" r:id="rId8"/>
    <p:sldId id="314" r:id="rId9"/>
    <p:sldId id="259" r:id="rId10"/>
    <p:sldId id="328" r:id="rId11"/>
    <p:sldId id="261" r:id="rId12"/>
    <p:sldId id="316" r:id="rId13"/>
    <p:sldId id="262" r:id="rId14"/>
    <p:sldId id="264" r:id="rId15"/>
    <p:sldId id="265" r:id="rId16"/>
    <p:sldId id="263" r:id="rId17"/>
    <p:sldId id="323" r:id="rId18"/>
    <p:sldId id="325" r:id="rId19"/>
    <p:sldId id="326" r:id="rId20"/>
    <p:sldId id="327" r:id="rId21"/>
    <p:sldId id="266" r:id="rId22"/>
    <p:sldId id="318" r:id="rId23"/>
    <p:sldId id="319" r:id="rId24"/>
    <p:sldId id="322" r:id="rId25"/>
    <p:sldId id="313" r:id="rId26"/>
    <p:sldId id="321" r:id="rId27"/>
    <p:sldId id="312" r:id="rId28"/>
    <p:sldId id="275" r:id="rId29"/>
    <p:sldId id="276" r:id="rId30"/>
    <p:sldId id="267" r:id="rId31"/>
    <p:sldId id="26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A79099-3F87-D341-B5D5-E8FCCFE93F35}" type="datetimeFigureOut">
              <a:rPr lang="en-US" smtClean="0"/>
              <a:t>10/30/2017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583E40-7500-864F-9806-D0A73E633365}" type="slidenum">
              <a:rPr lang="en-US" smtClean="0"/>
              <a:t>‹#›</a:t>
            </a:fld>
            <a:endParaRPr lang="en-US"/>
          </a:p>
        </p:txBody>
      </p:sp>
    </p:spTree>
    <p:extLst>
      <p:ext uri="{BB962C8B-B14F-4D97-AF65-F5344CB8AC3E}">
        <p14:creationId xmlns:p14="http://schemas.microsoft.com/office/powerpoint/2010/main" val="42755822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583E40-7500-864F-9806-D0A73E633365}" type="slidenum">
              <a:rPr lang="en-US" smtClean="0"/>
              <a:t>13</a:t>
            </a:fld>
            <a:endParaRPr lang="en-US"/>
          </a:p>
        </p:txBody>
      </p:sp>
    </p:spTree>
    <p:extLst>
      <p:ext uri="{BB962C8B-B14F-4D97-AF65-F5344CB8AC3E}">
        <p14:creationId xmlns:p14="http://schemas.microsoft.com/office/powerpoint/2010/main" val="764910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p>
            <a:fld id="{216C5678-EE20-4FA5-88E2-6E0BD67A2E26}" type="datetime1">
              <a:rPr lang="en-US" smtClean="0"/>
              <a:t>10/30/2017</a:t>
            </a:fld>
            <a:endParaRPr lang="en-US" dirty="0"/>
          </a:p>
        </p:txBody>
      </p:sp>
      <p:sp>
        <p:nvSpPr>
          <p:cNvPr id="5" name="Footer Placeholder 4"/>
          <p:cNvSpPr>
            <a:spLocks noGrp="1"/>
          </p:cNvSpPr>
          <p:nvPr>
            <p:ph type="ftr" sz="quarter" idx="11"/>
          </p:nvPr>
        </p:nvSpPr>
        <p:spPr/>
        <p:txBody>
          <a:bodyPr/>
          <a:lstStyle/>
          <a:p>
            <a:r>
              <a:rPr lang="en-US" smtClean="0"/>
              <a:t>Footer Text</a:t>
            </a:r>
            <a:endParaRPr lang="en-US" dirty="0"/>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dirty="0"/>
          </a:p>
        </p:txBody>
      </p:sp>
    </p:spTree>
    <p:extLst>
      <p:ext uri="{BB962C8B-B14F-4D97-AF65-F5344CB8AC3E}">
        <p14:creationId xmlns:p14="http://schemas.microsoft.com/office/powerpoint/2010/main" val="1981233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EA051B39-B140-43FE-96DB-472A2B59CE7C}" type="datetime1">
              <a:rPr lang="en-US" smtClean="0"/>
              <a:t>10/30/2017</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927104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DA600BB2-27C5-458B-ABCE-839C88CF47CE}" type="datetime1">
              <a:rPr lang="en-US" smtClean="0"/>
              <a:t>10/30/2017</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2669358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B11D738E-8962-435F-8C43-147B8DD7E819}" type="datetime1">
              <a:rPr lang="en-US" smtClean="0"/>
              <a:t>10/30/2017</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3876679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09CAEA93-55E7-4DA9-90C2-089A26EEFEC4}" type="datetime1">
              <a:rPr lang="en-US" smtClean="0"/>
              <a:t>10/30/2017</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2641032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fld id="{E34CF3C7-6809-4F39-BD67-A75817BDDE0A}" type="datetime1">
              <a:rPr lang="en-US" smtClean="0"/>
              <a:t>10/30/2017</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116449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fld id="{F7EAEB24-CE78-465C-A726-91D0868FA48F}" type="datetime1">
              <a:rPr lang="en-US" smtClean="0"/>
              <a:t>10/30/2017</a:t>
            </a:fld>
            <a:endParaRPr lang="en-US"/>
          </a:p>
        </p:txBody>
      </p:sp>
      <p:sp>
        <p:nvSpPr>
          <p:cNvPr id="8" name="Footer Placeholder 7"/>
          <p:cNvSpPr>
            <a:spLocks noGrp="1"/>
          </p:cNvSpPr>
          <p:nvPr>
            <p:ph type="ftr" sz="quarter" idx="11"/>
          </p:nvPr>
        </p:nvSpPr>
        <p:spPr/>
        <p:txBody>
          <a:bodyPr/>
          <a:lstStyle/>
          <a:p>
            <a:r>
              <a:rPr lang="en-US" smtClean="0"/>
              <a:t>Footer Text</a:t>
            </a:r>
            <a:endParaRPr lang="en-US"/>
          </a:p>
        </p:txBody>
      </p:sp>
      <p:sp>
        <p:nvSpPr>
          <p:cNvPr id="9" name="Slide Number Placeholder 8"/>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3414155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40BAADF0-1749-4E8B-9691-B44A5F8C0895}" type="datetime1">
              <a:rPr lang="en-US" smtClean="0"/>
              <a:t>10/30/2017</a:t>
            </a:fld>
            <a:endParaRPr lang="en-US"/>
          </a:p>
        </p:txBody>
      </p:sp>
      <p:sp>
        <p:nvSpPr>
          <p:cNvPr id="4" name="Footer Placeholder 3"/>
          <p:cNvSpPr>
            <a:spLocks noGrp="1"/>
          </p:cNvSpPr>
          <p:nvPr>
            <p:ph type="ftr" sz="quarter" idx="11"/>
          </p:nvPr>
        </p:nvSpPr>
        <p:spPr/>
        <p:txBody>
          <a:bodyPr/>
          <a:lstStyle/>
          <a:p>
            <a:r>
              <a:rPr lang="en-US" smtClean="0"/>
              <a:t>Footer Text</a:t>
            </a:r>
            <a:endParaRPr lang="en-US"/>
          </a:p>
        </p:txBody>
      </p:sp>
      <p:sp>
        <p:nvSpPr>
          <p:cNvPr id="5" name="Slide Number Placeholder 4"/>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3916478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F628A-A867-4937-BBE5-207DB6F9C51A}" type="datetime1">
              <a:rPr lang="en-US" smtClean="0"/>
              <a:t>10/30/2017</a:t>
            </a:fld>
            <a:endParaRPr lang="en-US"/>
          </a:p>
        </p:txBody>
      </p:sp>
      <p:sp>
        <p:nvSpPr>
          <p:cNvPr id="3" name="Footer Placeholder 2"/>
          <p:cNvSpPr>
            <a:spLocks noGrp="1"/>
          </p:cNvSpPr>
          <p:nvPr>
            <p:ph type="ftr" sz="quarter" idx="11"/>
          </p:nvPr>
        </p:nvSpPr>
        <p:spPr/>
        <p:txBody>
          <a:bodyPr/>
          <a:lstStyle/>
          <a:p>
            <a:r>
              <a:rPr lang="en-US" smtClean="0"/>
              <a:t>Footer Text</a:t>
            </a:r>
            <a:endParaRPr lang="en-US"/>
          </a:p>
        </p:txBody>
      </p:sp>
      <p:sp>
        <p:nvSpPr>
          <p:cNvPr id="4" name="Slide Number Placeholder 3"/>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1805779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118BBB94-68E6-4675-A946-F1C5994EDBD7}" type="datetime1">
              <a:rPr lang="en-US" smtClean="0"/>
              <a:t>10/30/2017</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1725831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DC3B8377-21E3-4835-B75D-4E2847E2750F}" type="datetime1">
              <a:rPr lang="en-US" smtClean="0"/>
              <a:t>10/30/2017</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2962264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C4986D-6BE9-4264-908F-02DB36FD8D6C}" type="datetime1">
              <a:rPr lang="en-US" smtClean="0"/>
              <a:t>10/30/2017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Footer Text</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B540C-44DA-4F69-89C9-7C84606640D3}" type="slidenum">
              <a:rPr lang="en-US" smtClean="0"/>
              <a:pPr/>
              <a:t>‹#›</a:t>
            </a:fld>
            <a:endParaRPr lang="en-US" dirty="0"/>
          </a:p>
        </p:txBody>
      </p:sp>
    </p:spTree>
    <p:extLst>
      <p:ext uri="{BB962C8B-B14F-4D97-AF65-F5344CB8AC3E}">
        <p14:creationId xmlns:p14="http://schemas.microsoft.com/office/powerpoint/2010/main" val="335490542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000" b="1" dirty="0"/>
              <a:t>The </a:t>
            </a:r>
            <a:r>
              <a:rPr lang="en-US" sz="3000" b="1" dirty="0" err="1"/>
              <a:t>Karakhanid</a:t>
            </a:r>
            <a:r>
              <a:rPr lang="en-US" sz="3000" b="1" dirty="0"/>
              <a:t> State / </a:t>
            </a:r>
            <a:r>
              <a:rPr lang="en-US" sz="3000" b="1" dirty="0" err="1"/>
              <a:t>Karahanlı</a:t>
            </a:r>
            <a:r>
              <a:rPr lang="en-US" sz="3000" b="1" dirty="0"/>
              <a:t> </a:t>
            </a:r>
            <a:r>
              <a:rPr lang="en-US" sz="3000" b="1" dirty="0" err="1"/>
              <a:t>Devleti</a:t>
            </a:r>
            <a:r>
              <a:rPr lang="en-US" sz="3000" b="1" dirty="0"/>
              <a:t/>
            </a:r>
            <a:br>
              <a:rPr lang="en-US" sz="3000" b="1" dirty="0"/>
            </a:br>
            <a:r>
              <a:rPr lang="en-US" sz="3000" b="1" dirty="0"/>
              <a:t>(840–1212)</a:t>
            </a:r>
            <a:r>
              <a:rPr lang="en-US" sz="3000" dirty="0"/>
              <a:t/>
            </a:r>
            <a:br>
              <a:rPr lang="en-US" sz="3000" dirty="0"/>
            </a:br>
            <a:endParaRPr lang="en-US" sz="3000" dirty="0"/>
          </a:p>
        </p:txBody>
      </p:sp>
      <p:sp>
        <p:nvSpPr>
          <p:cNvPr id="3" name="Subtitle 2"/>
          <p:cNvSpPr>
            <a:spLocks noGrp="1"/>
          </p:cNvSpPr>
          <p:nvPr>
            <p:ph type="subTitle" idx="1"/>
          </p:nvPr>
        </p:nvSpPr>
        <p:spPr>
          <a:xfrm>
            <a:off x="1371600" y="3376079"/>
            <a:ext cx="6400800" cy="2887579"/>
          </a:xfrm>
        </p:spPr>
        <p:txBody>
          <a:bodyPr>
            <a:normAutofit fontScale="85000" lnSpcReduction="20000"/>
          </a:bodyPr>
          <a:lstStyle/>
          <a:p>
            <a:endParaRPr lang="en-US" b="1" dirty="0" smtClean="0">
              <a:solidFill>
                <a:srgbClr val="FF0000"/>
              </a:solidFill>
            </a:endParaRPr>
          </a:p>
          <a:p>
            <a:r>
              <a:rPr lang="en-US" b="1" dirty="0" smtClean="0">
                <a:solidFill>
                  <a:srgbClr val="0000FF"/>
                </a:solidFill>
              </a:rPr>
              <a:t>Capital:</a:t>
            </a:r>
            <a:r>
              <a:rPr lang="en-US" b="1" dirty="0" smtClean="0">
                <a:solidFill>
                  <a:srgbClr val="FF0000"/>
                </a:solidFill>
              </a:rPr>
              <a:t> </a:t>
            </a:r>
            <a:r>
              <a:rPr lang="en-US" dirty="0" err="1" smtClean="0">
                <a:solidFill>
                  <a:srgbClr val="FF0000"/>
                </a:solidFill>
              </a:rPr>
              <a:t>Balasagun</a:t>
            </a:r>
            <a:r>
              <a:rPr lang="en-US" dirty="0" smtClean="0">
                <a:solidFill>
                  <a:srgbClr val="FF0000"/>
                </a:solidFill>
              </a:rPr>
              <a:t>, </a:t>
            </a:r>
            <a:r>
              <a:rPr lang="en-US" dirty="0" err="1" smtClean="0">
                <a:solidFill>
                  <a:srgbClr val="FF0000"/>
                </a:solidFill>
              </a:rPr>
              <a:t>Kashgar</a:t>
            </a:r>
            <a:r>
              <a:rPr lang="en-US" dirty="0" smtClean="0">
                <a:solidFill>
                  <a:srgbClr val="FF0000"/>
                </a:solidFill>
              </a:rPr>
              <a:t>, Samarkand, Bukhara.</a:t>
            </a:r>
            <a:r>
              <a:rPr lang="en-US" b="1" dirty="0" smtClean="0">
                <a:solidFill>
                  <a:srgbClr val="FF0000"/>
                </a:solidFill>
              </a:rPr>
              <a:t> </a:t>
            </a:r>
          </a:p>
          <a:p>
            <a:r>
              <a:rPr lang="en-US" b="1" dirty="0" smtClean="0">
                <a:solidFill>
                  <a:srgbClr val="0000FF"/>
                </a:solidFill>
              </a:rPr>
              <a:t>Languages:</a:t>
            </a:r>
            <a:r>
              <a:rPr lang="en-US" b="1" dirty="0" smtClean="0">
                <a:solidFill>
                  <a:srgbClr val="FF0000"/>
                </a:solidFill>
              </a:rPr>
              <a:t> </a:t>
            </a:r>
            <a:r>
              <a:rPr lang="en-US" dirty="0" smtClean="0">
                <a:solidFill>
                  <a:srgbClr val="FF0000"/>
                </a:solidFill>
              </a:rPr>
              <a:t>Turkish (Uyghur?)</a:t>
            </a:r>
          </a:p>
          <a:p>
            <a:r>
              <a:rPr lang="en-US" b="1" dirty="0" smtClean="0">
                <a:solidFill>
                  <a:srgbClr val="0000FF"/>
                </a:solidFill>
              </a:rPr>
              <a:t>Religion:</a:t>
            </a:r>
            <a:r>
              <a:rPr lang="en-US" b="1" dirty="0" smtClean="0">
                <a:solidFill>
                  <a:srgbClr val="FF0000"/>
                </a:solidFill>
              </a:rPr>
              <a:t> </a:t>
            </a:r>
            <a:r>
              <a:rPr lang="en-US" dirty="0" err="1" smtClean="0">
                <a:solidFill>
                  <a:srgbClr val="FF0000"/>
                </a:solidFill>
              </a:rPr>
              <a:t>Tangrism</a:t>
            </a:r>
            <a:r>
              <a:rPr lang="en-US" dirty="0" smtClean="0">
                <a:solidFill>
                  <a:srgbClr val="FF0000"/>
                </a:solidFill>
              </a:rPr>
              <a:t>/</a:t>
            </a:r>
            <a:r>
              <a:rPr lang="en-US" dirty="0" err="1" smtClean="0">
                <a:solidFill>
                  <a:srgbClr val="FF0000"/>
                </a:solidFill>
              </a:rPr>
              <a:t>Gök</a:t>
            </a:r>
            <a:r>
              <a:rPr lang="en-US" dirty="0" smtClean="0">
                <a:solidFill>
                  <a:srgbClr val="FF0000"/>
                </a:solidFill>
              </a:rPr>
              <a:t> </a:t>
            </a:r>
            <a:r>
              <a:rPr lang="en-US" dirty="0" err="1" smtClean="0">
                <a:solidFill>
                  <a:srgbClr val="FF0000"/>
                </a:solidFill>
              </a:rPr>
              <a:t>Tanrı</a:t>
            </a:r>
            <a:r>
              <a:rPr lang="en-US" dirty="0" smtClean="0">
                <a:solidFill>
                  <a:srgbClr val="FF0000"/>
                </a:solidFill>
              </a:rPr>
              <a:t> (840–940?), Islam (940?–1212)</a:t>
            </a:r>
            <a:br>
              <a:rPr lang="en-US" dirty="0" smtClean="0">
                <a:solidFill>
                  <a:srgbClr val="FF0000"/>
                </a:solidFill>
              </a:rPr>
            </a:br>
            <a:endParaRPr lang="en-US" dirty="0" smtClean="0">
              <a:solidFill>
                <a:srgbClr val="FF0000"/>
              </a:solidFill>
            </a:endParaRPr>
          </a:p>
          <a:p>
            <a:endParaRPr lang="en-US" dirty="0"/>
          </a:p>
        </p:txBody>
      </p:sp>
    </p:spTree>
    <p:extLst>
      <p:ext uri="{BB962C8B-B14F-4D97-AF65-F5344CB8AC3E}">
        <p14:creationId xmlns:p14="http://schemas.microsoft.com/office/powerpoint/2010/main" val="2729245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73751"/>
          </a:xfrm>
        </p:spPr>
        <p:txBody>
          <a:bodyPr>
            <a:noAutofit/>
          </a:bodyPr>
          <a:lstStyle/>
          <a:p>
            <a:r>
              <a:rPr lang="en-US" sz="3000" dirty="0"/>
              <a:t>Tomb of Sultan </a:t>
            </a:r>
            <a:r>
              <a:rPr lang="en-US" sz="3000" dirty="0" err="1"/>
              <a:t>Satuk</a:t>
            </a:r>
            <a:r>
              <a:rPr lang="en-US" sz="3000" dirty="0"/>
              <a:t> </a:t>
            </a:r>
            <a:r>
              <a:rPr lang="en-US" sz="3000" dirty="0" err="1"/>
              <a:t>Bughra</a:t>
            </a:r>
            <a:r>
              <a:rPr lang="en-US" sz="3000" dirty="0"/>
              <a:t> Khan, the first Muslim khan, in </a:t>
            </a:r>
            <a:r>
              <a:rPr lang="en-US" sz="3000" dirty="0" err="1"/>
              <a:t>Artush</a:t>
            </a:r>
            <a:r>
              <a:rPr lang="en-US" sz="3000" dirty="0"/>
              <a:t>, Eastern Turkestan</a:t>
            </a:r>
            <a:br>
              <a:rPr lang="en-US" sz="3000" dirty="0"/>
            </a:br>
            <a:endParaRPr lang="en-US" sz="30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t="12657" b="12657"/>
          <a:stretch>
            <a:fillRect/>
          </a:stretch>
        </p:blipFill>
        <p:spPr bwMode="auto">
          <a:xfrm>
            <a:off x="966096" y="1600200"/>
            <a:ext cx="7479111" cy="4305225"/>
          </a:xfrm>
          <a:prstGeom prst="rect">
            <a:avLst/>
          </a:prstGeom>
          <a:noFill/>
          <a:ln>
            <a:noFill/>
          </a:ln>
        </p:spPr>
      </p:pic>
    </p:spTree>
    <p:extLst>
      <p:ext uri="{BB962C8B-B14F-4D97-AF65-F5344CB8AC3E}">
        <p14:creationId xmlns:p14="http://schemas.microsoft.com/office/powerpoint/2010/main" val="687179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268"/>
            <a:ext cx="8229600" cy="417324"/>
          </a:xfrm>
        </p:spPr>
        <p:txBody>
          <a:bodyPr>
            <a:normAutofit fontScale="90000"/>
          </a:bodyPr>
          <a:lstStyle/>
          <a:p>
            <a:r>
              <a:rPr lang="en-US" sz="3200" b="1" dirty="0" smtClean="0">
                <a:solidFill>
                  <a:srgbClr val="FF0000"/>
                </a:solidFill>
              </a:rPr>
              <a:t/>
            </a:r>
            <a:br>
              <a:rPr lang="en-US" sz="3200" b="1" dirty="0" smtClean="0">
                <a:solidFill>
                  <a:srgbClr val="FF0000"/>
                </a:solidFill>
              </a:rPr>
            </a:br>
            <a:r>
              <a:rPr lang="en-US" sz="3200" b="1" dirty="0" smtClean="0">
                <a:solidFill>
                  <a:srgbClr val="FF0000"/>
                </a:solidFill>
              </a:rPr>
              <a:t>Analysis </a:t>
            </a:r>
            <a:r>
              <a:rPr lang="en-US" sz="3200" b="1" dirty="0">
                <a:solidFill>
                  <a:srgbClr val="FF0000"/>
                </a:solidFill>
              </a:rPr>
              <a:t>of the Motives for the Conversion</a:t>
            </a:r>
            <a:r>
              <a:rPr lang="en-US" sz="3200" b="1" i="1" dirty="0">
                <a:solidFill>
                  <a:srgbClr val="FF0000"/>
                </a:solidFill>
              </a:rPr>
              <a:t/>
            </a:r>
            <a:br>
              <a:rPr lang="en-US" sz="3200" b="1" i="1" dirty="0">
                <a:solidFill>
                  <a:srgbClr val="FF0000"/>
                </a:solidFill>
              </a:rPr>
            </a:br>
            <a:endParaRPr lang="en-US" sz="3200" dirty="0">
              <a:solidFill>
                <a:srgbClr val="FF0000"/>
              </a:solidFill>
            </a:endParaRPr>
          </a:p>
        </p:txBody>
      </p:sp>
      <p:sp>
        <p:nvSpPr>
          <p:cNvPr id="3" name="Content Placeholder 2"/>
          <p:cNvSpPr>
            <a:spLocks noGrp="1"/>
          </p:cNvSpPr>
          <p:nvPr>
            <p:ph idx="1"/>
          </p:nvPr>
        </p:nvSpPr>
        <p:spPr>
          <a:xfrm>
            <a:off x="81565" y="629622"/>
            <a:ext cx="9062435" cy="6127889"/>
          </a:xfrm>
        </p:spPr>
        <p:txBody>
          <a:bodyPr>
            <a:noAutofit/>
          </a:bodyPr>
          <a:lstStyle/>
          <a:p>
            <a:pPr marL="0" indent="0">
              <a:buNone/>
            </a:pPr>
            <a:r>
              <a:rPr lang="en-US" sz="2000" dirty="0" smtClean="0"/>
              <a:t>Although </a:t>
            </a:r>
            <a:r>
              <a:rPr lang="en-US" sz="2000" b="1" i="1" dirty="0"/>
              <a:t>religious fervor/passionate enthusiasm</a:t>
            </a:r>
            <a:r>
              <a:rPr lang="en-US" sz="2000" dirty="0"/>
              <a:t> </a:t>
            </a:r>
            <a:r>
              <a:rPr lang="en-US" sz="2000" dirty="0" smtClean="0"/>
              <a:t>may have motivated </a:t>
            </a:r>
            <a:r>
              <a:rPr lang="en-US" sz="2000" dirty="0" err="1"/>
              <a:t>Satuq’s</a:t>
            </a:r>
            <a:r>
              <a:rPr lang="en-US" sz="2000" dirty="0"/>
              <a:t> actions, </a:t>
            </a:r>
            <a:r>
              <a:rPr lang="en-US" sz="2000" dirty="0" smtClean="0"/>
              <a:t>an </a:t>
            </a:r>
            <a:r>
              <a:rPr lang="en-US" sz="2000" dirty="0"/>
              <a:t>additional reason - </a:t>
            </a:r>
            <a:r>
              <a:rPr lang="en-US" sz="2000" b="1" i="1" dirty="0"/>
              <a:t>ambition for power</a:t>
            </a:r>
            <a:r>
              <a:rPr lang="en-US" sz="2000" dirty="0"/>
              <a:t>. </a:t>
            </a:r>
            <a:endParaRPr lang="en-US" sz="2000" dirty="0" smtClean="0"/>
          </a:p>
          <a:p>
            <a:pPr marL="0" indent="0">
              <a:buNone/>
            </a:pPr>
            <a:r>
              <a:rPr lang="en-US" sz="2000" b="1" i="1" dirty="0" smtClean="0"/>
              <a:t>To </a:t>
            </a:r>
            <a:r>
              <a:rPr lang="en-US" sz="2000" b="1" i="1" dirty="0"/>
              <a:t>get alliance: </a:t>
            </a:r>
            <a:r>
              <a:rPr lang="en-US" sz="2000" dirty="0"/>
              <a:t>The </a:t>
            </a:r>
            <a:r>
              <a:rPr lang="en-US" sz="2000" dirty="0" err="1" smtClean="0"/>
              <a:t>Samanids</a:t>
            </a:r>
            <a:r>
              <a:rPr lang="en-US" sz="2000" dirty="0" smtClean="0"/>
              <a:t> </a:t>
            </a:r>
            <a:r>
              <a:rPr lang="en-US" sz="2000" dirty="0"/>
              <a:t>had followed the Arab Abbasid custom of taking Turks </a:t>
            </a:r>
            <a:r>
              <a:rPr lang="en-US" sz="2000" dirty="0" smtClean="0"/>
              <a:t>as </a:t>
            </a:r>
            <a:r>
              <a:rPr lang="en-US" sz="2000" dirty="0" err="1" smtClean="0"/>
              <a:t>mamluks</a:t>
            </a:r>
            <a:r>
              <a:rPr lang="en-US" sz="2000" dirty="0" smtClean="0"/>
              <a:t> </a:t>
            </a:r>
            <a:r>
              <a:rPr lang="en-US" sz="2000" dirty="0"/>
              <a:t>and conscripting their warriors into their army. More than a thousand </a:t>
            </a:r>
            <a:r>
              <a:rPr lang="en-US" sz="2000" dirty="0" err="1"/>
              <a:t>Karakhanids</a:t>
            </a:r>
            <a:r>
              <a:rPr lang="en-US" sz="2000" dirty="0"/>
              <a:t> living in </a:t>
            </a:r>
            <a:r>
              <a:rPr lang="en-US" sz="2000" dirty="0" err="1"/>
              <a:t>Samanid</a:t>
            </a:r>
            <a:r>
              <a:rPr lang="en-US" sz="2000" dirty="0"/>
              <a:t> territory had changed religions by nominal freedom. If </a:t>
            </a:r>
            <a:r>
              <a:rPr lang="en-US" sz="2000" dirty="0" err="1"/>
              <a:t>Satuq</a:t>
            </a:r>
            <a:r>
              <a:rPr lang="en-US" sz="2000" dirty="0"/>
              <a:t> voluntarily submitted himself and his followers to Islam, he would easily gain the confidence of the </a:t>
            </a:r>
            <a:r>
              <a:rPr lang="en-US" sz="2000" dirty="0" err="1"/>
              <a:t>Samanids</a:t>
            </a:r>
            <a:r>
              <a:rPr lang="en-US" sz="2000" dirty="0"/>
              <a:t> and seal a military alliance.</a:t>
            </a:r>
          </a:p>
          <a:p>
            <a:pPr marL="0" lvl="0" indent="0">
              <a:buNone/>
            </a:pPr>
            <a:r>
              <a:rPr lang="en-US" sz="2000" b="1" i="1" dirty="0"/>
              <a:t>To unify Turkish tribes:</a:t>
            </a:r>
            <a:r>
              <a:rPr lang="en-US" sz="2000" dirty="0"/>
              <a:t> </a:t>
            </a:r>
            <a:r>
              <a:rPr lang="en-US" sz="2000" dirty="0" smtClean="0"/>
              <a:t>if </a:t>
            </a:r>
            <a:r>
              <a:rPr lang="en-US" sz="2000" dirty="0" err="1"/>
              <a:t>Satuq</a:t>
            </a:r>
            <a:r>
              <a:rPr lang="en-US" sz="2000" dirty="0"/>
              <a:t> had ambitions of his own </a:t>
            </a:r>
            <a:r>
              <a:rPr lang="en-US" sz="2000" dirty="0" smtClean="0"/>
              <a:t>to stop  the </a:t>
            </a:r>
            <a:r>
              <a:rPr lang="en-US" sz="2000" dirty="0" err="1" smtClean="0"/>
              <a:t>Karakhanid</a:t>
            </a:r>
            <a:r>
              <a:rPr lang="en-US" sz="2000" dirty="0" smtClean="0"/>
              <a:t> </a:t>
            </a:r>
            <a:r>
              <a:rPr lang="en-US" sz="2000" dirty="0"/>
              <a:t>losses of territory and forge the Turks into a regional power, his move would be facilitated by unifying his people around a new religion. The combination of Buddhism and Shamanism had failed to provide the supernatural support for his uncle to keep control of his lands across the </a:t>
            </a:r>
            <a:r>
              <a:rPr lang="en-US" sz="2000" dirty="0" err="1"/>
              <a:t>Tangry</a:t>
            </a:r>
            <a:r>
              <a:rPr lang="en-US" sz="2000" dirty="0"/>
              <a:t> Mountains; whereas with Islam behind them, the </a:t>
            </a:r>
            <a:r>
              <a:rPr lang="en-US" sz="2000" dirty="0" err="1"/>
              <a:t>Samanids</a:t>
            </a:r>
            <a:r>
              <a:rPr lang="en-US" sz="2000" dirty="0"/>
              <a:t> had succeeded in gaining the victory. The choice of new religions was obvious.</a:t>
            </a:r>
          </a:p>
          <a:p>
            <a:pPr marL="0" indent="0">
              <a:buNone/>
            </a:pPr>
            <a:r>
              <a:rPr lang="en-US" sz="2000" b="1" i="1" dirty="0"/>
              <a:t>To control trade:</a:t>
            </a:r>
            <a:r>
              <a:rPr lang="en-US" sz="2000" dirty="0"/>
              <a:t> In order to rally the </a:t>
            </a:r>
            <a:r>
              <a:rPr lang="en-US" sz="2000" dirty="0" smtClean="0"/>
              <a:t>Turkish </a:t>
            </a:r>
            <a:r>
              <a:rPr lang="en-US" sz="2000" dirty="0"/>
              <a:t>tribes behind his </a:t>
            </a:r>
            <a:r>
              <a:rPr lang="en-US" sz="2000" dirty="0" smtClean="0"/>
              <a:t>ambition, </a:t>
            </a:r>
            <a:r>
              <a:rPr lang="en-US" sz="2000" dirty="0" err="1"/>
              <a:t>Satuq</a:t>
            </a:r>
            <a:r>
              <a:rPr lang="en-US" sz="2000" dirty="0"/>
              <a:t> needed a religion not only different from Buddhism but also allow him to reopen the alternative southern branch of the Silk route and shift the focus of control of the trade from the eastern to the western sectors. </a:t>
            </a:r>
          </a:p>
        </p:txBody>
      </p:sp>
    </p:spTree>
    <p:extLst>
      <p:ext uri="{BB962C8B-B14F-4D97-AF65-F5344CB8AC3E}">
        <p14:creationId xmlns:p14="http://schemas.microsoft.com/office/powerpoint/2010/main" val="1765785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556"/>
            <a:ext cx="8229600" cy="757307"/>
          </a:xfrm>
        </p:spPr>
        <p:txBody>
          <a:bodyPr>
            <a:normAutofit fontScale="90000"/>
          </a:bodyPr>
          <a:lstStyle/>
          <a:p>
            <a:r>
              <a:rPr lang="en-US" b="1" dirty="0" smtClean="0">
                <a:solidFill>
                  <a:srgbClr val="FF0000"/>
                </a:solidFill>
              </a:rPr>
              <a:t>Propagating Islam by </a:t>
            </a:r>
            <a:r>
              <a:rPr lang="en-US" b="1" dirty="0" err="1" smtClean="0">
                <a:solidFill>
                  <a:srgbClr val="FF0000"/>
                </a:solidFill>
              </a:rPr>
              <a:t>Satuq</a:t>
            </a:r>
            <a:r>
              <a:rPr lang="en-US" b="1" dirty="0" smtClean="0">
                <a:solidFill>
                  <a:srgbClr val="FF0000"/>
                </a:solidFill>
              </a:rPr>
              <a:t> </a:t>
            </a:r>
            <a:r>
              <a:rPr lang="en-US" b="1" dirty="0" err="1" smtClean="0">
                <a:solidFill>
                  <a:srgbClr val="FF0000"/>
                </a:solidFill>
              </a:rPr>
              <a:t>Bughra</a:t>
            </a:r>
            <a:endParaRPr lang="en-US" b="1" dirty="0">
              <a:solidFill>
                <a:srgbClr val="FF0000"/>
              </a:solidFill>
            </a:endParaRPr>
          </a:p>
        </p:txBody>
      </p:sp>
      <p:sp>
        <p:nvSpPr>
          <p:cNvPr id="3" name="Content Placeholder 2"/>
          <p:cNvSpPr>
            <a:spLocks noGrp="1"/>
          </p:cNvSpPr>
          <p:nvPr>
            <p:ph idx="1"/>
          </p:nvPr>
        </p:nvSpPr>
        <p:spPr>
          <a:xfrm>
            <a:off x="186433" y="838864"/>
            <a:ext cx="8797349" cy="5872044"/>
          </a:xfrm>
        </p:spPr>
        <p:txBody>
          <a:bodyPr>
            <a:normAutofit fontScale="92500" lnSpcReduction="20000"/>
          </a:bodyPr>
          <a:lstStyle/>
          <a:p>
            <a:r>
              <a:rPr lang="en-US" dirty="0"/>
              <a:t>After conversion, he obtained a fatwa which permitted him </a:t>
            </a:r>
            <a:r>
              <a:rPr lang="en-US" dirty="0" smtClean="0"/>
              <a:t>to dethrone his pagan father and with a military coup he became khan.</a:t>
            </a:r>
          </a:p>
          <a:p>
            <a:r>
              <a:rPr lang="en-US" dirty="0" smtClean="0"/>
              <a:t>He started to propagate Islam  among non-</a:t>
            </a:r>
            <a:r>
              <a:rPr lang="en-US" dirty="0" err="1" smtClean="0"/>
              <a:t>muslim</a:t>
            </a:r>
            <a:r>
              <a:rPr lang="en-US" dirty="0" smtClean="0"/>
              <a:t> the Turkish and other tribes, conquered lands. He was bestowed the title of </a:t>
            </a:r>
            <a:r>
              <a:rPr lang="en-US" b="1" dirty="0" smtClean="0"/>
              <a:t>ghazi</a:t>
            </a:r>
            <a:r>
              <a:rPr lang="en-US" dirty="0" smtClean="0"/>
              <a:t>. During his lifetime Islam became dominant religion among the </a:t>
            </a:r>
            <a:r>
              <a:rPr lang="en-US" dirty="0" err="1" smtClean="0"/>
              <a:t>Karahanid</a:t>
            </a:r>
            <a:r>
              <a:rPr lang="en-US" dirty="0" smtClean="0"/>
              <a:t> people.   </a:t>
            </a:r>
          </a:p>
          <a:p>
            <a:r>
              <a:rPr lang="en-US" dirty="0" smtClean="0"/>
              <a:t>Thanks to his and his sons’ efforts later </a:t>
            </a:r>
            <a:r>
              <a:rPr lang="en-US" dirty="0"/>
              <a:t>in 960, according to Muslim historians </a:t>
            </a:r>
            <a:r>
              <a:rPr lang="en-US" dirty="0" err="1"/>
              <a:t>Ibn</a:t>
            </a:r>
            <a:r>
              <a:rPr lang="en-US" dirty="0"/>
              <a:t> </a:t>
            </a:r>
            <a:r>
              <a:rPr lang="en-US" dirty="0" err="1"/>
              <a:t>Miskawaih</a:t>
            </a:r>
            <a:r>
              <a:rPr lang="en-US" dirty="0"/>
              <a:t> and </a:t>
            </a:r>
            <a:r>
              <a:rPr lang="en-US" dirty="0" err="1"/>
              <a:t>Ibn</a:t>
            </a:r>
            <a:r>
              <a:rPr lang="en-US" dirty="0"/>
              <a:t> al-</a:t>
            </a:r>
            <a:r>
              <a:rPr lang="en-US" dirty="0" err="1"/>
              <a:t>Athir</a:t>
            </a:r>
            <a:r>
              <a:rPr lang="en-US" dirty="0"/>
              <a:t>, there was a mass conversion of the Turks (reportedly "200,000 tents of the Turks"), circumstantial evidence suggests these were the </a:t>
            </a:r>
            <a:r>
              <a:rPr lang="en-US" dirty="0" err="1"/>
              <a:t>Karakhanids</a:t>
            </a:r>
            <a:r>
              <a:rPr lang="en-US" dirty="0" smtClean="0"/>
              <a:t>. </a:t>
            </a:r>
            <a:endParaRPr lang="en-US" dirty="0"/>
          </a:p>
          <a:p>
            <a:endParaRPr lang="en-US" dirty="0"/>
          </a:p>
        </p:txBody>
      </p:sp>
    </p:spTree>
    <p:extLst>
      <p:ext uri="{BB962C8B-B14F-4D97-AF65-F5344CB8AC3E}">
        <p14:creationId xmlns:p14="http://schemas.microsoft.com/office/powerpoint/2010/main" val="3780406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268"/>
            <a:ext cx="8229600" cy="531922"/>
          </a:xfrm>
        </p:spPr>
        <p:txBody>
          <a:bodyPr>
            <a:normAutofit fontScale="90000"/>
          </a:bodyPr>
          <a:lstStyle/>
          <a:p>
            <a:r>
              <a:rPr lang="en-US" sz="3200" b="1" dirty="0" smtClean="0">
                <a:solidFill>
                  <a:srgbClr val="FF0000"/>
                </a:solidFill>
              </a:rPr>
              <a:t/>
            </a:r>
            <a:br>
              <a:rPr lang="en-US" sz="3200" b="1" dirty="0" smtClean="0">
                <a:solidFill>
                  <a:srgbClr val="FF0000"/>
                </a:solidFill>
              </a:rPr>
            </a:br>
            <a:r>
              <a:rPr lang="en-US" sz="3200" b="1" dirty="0" smtClean="0">
                <a:solidFill>
                  <a:srgbClr val="FF0000"/>
                </a:solidFill>
              </a:rPr>
              <a:t>Division of </a:t>
            </a:r>
            <a:r>
              <a:rPr lang="en-US" sz="3200" b="1" dirty="0">
                <a:solidFill>
                  <a:srgbClr val="FF0000"/>
                </a:solidFill>
              </a:rPr>
              <a:t>the </a:t>
            </a:r>
            <a:r>
              <a:rPr lang="en-US" sz="3200" b="1" dirty="0" err="1">
                <a:solidFill>
                  <a:srgbClr val="FF0000"/>
                </a:solidFill>
              </a:rPr>
              <a:t>Karakhanid</a:t>
            </a:r>
            <a:r>
              <a:rPr lang="en-US" sz="3200" b="1" dirty="0">
                <a:solidFill>
                  <a:srgbClr val="FF0000"/>
                </a:solidFill>
              </a:rPr>
              <a:t> </a:t>
            </a:r>
            <a:r>
              <a:rPr lang="en-US" sz="3200" b="1" dirty="0" smtClean="0">
                <a:solidFill>
                  <a:srgbClr val="FF0000"/>
                </a:solidFill>
              </a:rPr>
              <a:t>Khanate (1042)</a:t>
            </a:r>
            <a:r>
              <a:rPr lang="en-US" sz="3200" b="1" dirty="0">
                <a:solidFill>
                  <a:srgbClr val="FF0000"/>
                </a:solidFill>
              </a:rPr>
              <a:t/>
            </a:r>
            <a:br>
              <a:rPr lang="en-US" sz="3200" b="1" dirty="0">
                <a:solidFill>
                  <a:srgbClr val="FF0000"/>
                </a:solidFill>
              </a:rPr>
            </a:br>
            <a:endParaRPr lang="en-US" sz="3200" dirty="0">
              <a:solidFill>
                <a:srgbClr val="FF0000"/>
              </a:solidFill>
            </a:endParaRPr>
          </a:p>
        </p:txBody>
      </p:sp>
      <p:sp>
        <p:nvSpPr>
          <p:cNvPr id="3" name="Content Placeholder 2"/>
          <p:cNvSpPr>
            <a:spLocks noGrp="1"/>
          </p:cNvSpPr>
          <p:nvPr>
            <p:ph idx="1"/>
          </p:nvPr>
        </p:nvSpPr>
        <p:spPr>
          <a:xfrm>
            <a:off x="151969" y="662190"/>
            <a:ext cx="8814279" cy="6035690"/>
          </a:xfrm>
        </p:spPr>
        <p:txBody>
          <a:bodyPr>
            <a:normAutofit fontScale="85000" lnSpcReduction="20000"/>
          </a:bodyPr>
          <a:lstStyle/>
          <a:p>
            <a:r>
              <a:rPr lang="en-US" dirty="0" smtClean="0"/>
              <a:t>In </a:t>
            </a:r>
            <a:r>
              <a:rPr lang="en-US" dirty="0"/>
              <a:t>the final decade of the 10</a:t>
            </a:r>
            <a:r>
              <a:rPr lang="en-US" baseline="30000" dirty="0"/>
              <a:t>th</a:t>
            </a:r>
            <a:r>
              <a:rPr lang="en-US" dirty="0"/>
              <a:t> century and onwards, the </a:t>
            </a:r>
            <a:r>
              <a:rPr lang="en-US" dirty="0" err="1"/>
              <a:t>Karakhanids</a:t>
            </a:r>
            <a:r>
              <a:rPr lang="en-US" dirty="0"/>
              <a:t> began a struggle against the </a:t>
            </a:r>
            <a:r>
              <a:rPr lang="en-US" dirty="0" err="1"/>
              <a:t>Samanids</a:t>
            </a:r>
            <a:r>
              <a:rPr lang="en-US" dirty="0"/>
              <a:t> for control of </a:t>
            </a:r>
            <a:r>
              <a:rPr lang="en-US" dirty="0" err="1"/>
              <a:t>Mawaraunnahr</a:t>
            </a:r>
            <a:r>
              <a:rPr lang="en-US" dirty="0"/>
              <a:t>. </a:t>
            </a:r>
            <a:endParaRPr lang="en-US" dirty="0" smtClean="0"/>
          </a:p>
          <a:p>
            <a:r>
              <a:rPr lang="en-US" dirty="0" smtClean="0"/>
              <a:t>The </a:t>
            </a:r>
            <a:r>
              <a:rPr lang="en-US" dirty="0" err="1"/>
              <a:t>Samanid</a:t>
            </a:r>
            <a:r>
              <a:rPr lang="en-US" dirty="0"/>
              <a:t> domains were split up between the </a:t>
            </a:r>
            <a:r>
              <a:rPr lang="en-US" dirty="0" err="1"/>
              <a:t>Ghaznavids</a:t>
            </a:r>
            <a:r>
              <a:rPr lang="en-US" dirty="0"/>
              <a:t>, who gained </a:t>
            </a:r>
            <a:r>
              <a:rPr lang="en-US" dirty="0" err="1"/>
              <a:t>Khorasan</a:t>
            </a:r>
            <a:r>
              <a:rPr lang="en-US" dirty="0"/>
              <a:t> and Afghanistan, and the </a:t>
            </a:r>
            <a:r>
              <a:rPr lang="en-US" dirty="0" err="1"/>
              <a:t>Karakhanids</a:t>
            </a:r>
            <a:r>
              <a:rPr lang="en-US" dirty="0"/>
              <a:t>, who received </a:t>
            </a:r>
            <a:r>
              <a:rPr lang="en-US" dirty="0" err="1"/>
              <a:t>Mawaraunnahr</a:t>
            </a:r>
            <a:r>
              <a:rPr lang="en-US" dirty="0"/>
              <a:t>; the Oxus River thus became the boundary between the two rival empires.</a:t>
            </a:r>
          </a:p>
          <a:p>
            <a:r>
              <a:rPr lang="en-US" dirty="0"/>
              <a:t>Early in the 11</a:t>
            </a:r>
            <a:r>
              <a:rPr lang="en-US" baseline="30000" dirty="0"/>
              <a:t>th</a:t>
            </a:r>
            <a:r>
              <a:rPr lang="en-US" dirty="0"/>
              <a:t> century the unity of the </a:t>
            </a:r>
            <a:r>
              <a:rPr lang="en-US" dirty="0" err="1"/>
              <a:t>Karakhanid</a:t>
            </a:r>
            <a:r>
              <a:rPr lang="en-US" dirty="0"/>
              <a:t> dynasty was fractured by frequent internal warfare that eventually resulted in the formation of two independent </a:t>
            </a:r>
            <a:r>
              <a:rPr lang="en-US" dirty="0" err="1"/>
              <a:t>Karakhanid</a:t>
            </a:r>
            <a:r>
              <a:rPr lang="en-US" dirty="0"/>
              <a:t> states between two brothers in 1042: </a:t>
            </a:r>
          </a:p>
          <a:p>
            <a:pPr lvl="1"/>
            <a:r>
              <a:rPr lang="en-US" dirty="0"/>
              <a:t>the Eastern </a:t>
            </a:r>
            <a:r>
              <a:rPr lang="en-US" dirty="0" err="1"/>
              <a:t>Karahanids</a:t>
            </a:r>
            <a:r>
              <a:rPr lang="en-US" dirty="0"/>
              <a:t>, its capital at </a:t>
            </a:r>
            <a:r>
              <a:rPr lang="en-US" dirty="0" err="1"/>
              <a:t>Balasaghun</a:t>
            </a:r>
            <a:r>
              <a:rPr lang="en-US" dirty="0"/>
              <a:t> and later </a:t>
            </a:r>
            <a:r>
              <a:rPr lang="en-US" dirty="0" err="1"/>
              <a:t>Kashgar</a:t>
            </a:r>
            <a:r>
              <a:rPr lang="en-US" dirty="0"/>
              <a:t>,</a:t>
            </a:r>
          </a:p>
          <a:p>
            <a:pPr lvl="1"/>
            <a:r>
              <a:rPr lang="en-US" dirty="0"/>
              <a:t>the Western </a:t>
            </a:r>
            <a:r>
              <a:rPr lang="en-US" dirty="0" err="1"/>
              <a:t>Karahanids</a:t>
            </a:r>
            <a:r>
              <a:rPr lang="en-US" dirty="0"/>
              <a:t>, its capital Bukhara. </a:t>
            </a:r>
          </a:p>
          <a:p>
            <a:r>
              <a:rPr lang="en-US" dirty="0"/>
              <a:t>The </a:t>
            </a:r>
            <a:r>
              <a:rPr lang="en-US" dirty="0" err="1"/>
              <a:t>Ferghana-Semirechye</a:t>
            </a:r>
            <a:r>
              <a:rPr lang="en-US" dirty="0"/>
              <a:t> areas became the border between the two states and were frequently contested. </a:t>
            </a:r>
          </a:p>
        </p:txBody>
      </p:sp>
    </p:spTree>
    <p:extLst>
      <p:ext uri="{BB962C8B-B14F-4D97-AF65-F5344CB8AC3E}">
        <p14:creationId xmlns:p14="http://schemas.microsoft.com/office/powerpoint/2010/main" val="561323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825" y="151978"/>
            <a:ext cx="8835989" cy="564489"/>
          </a:xfrm>
        </p:spPr>
        <p:txBody>
          <a:bodyPr>
            <a:noAutofit/>
          </a:bodyPr>
          <a:lstStyle/>
          <a:p>
            <a:r>
              <a:rPr lang="en-US" sz="3200" b="1" dirty="0">
                <a:solidFill>
                  <a:srgbClr val="FF0000"/>
                </a:solidFill>
              </a:rPr>
              <a:t>Seljuk suzerainty on the </a:t>
            </a:r>
            <a:r>
              <a:rPr lang="en-US" sz="3200" b="1" dirty="0" err="1" smtClean="0">
                <a:solidFill>
                  <a:srgbClr val="FF0000"/>
                </a:solidFill>
              </a:rPr>
              <a:t>Kharakhanids</a:t>
            </a:r>
            <a:r>
              <a:rPr lang="en-US" sz="3200" b="1" dirty="0" smtClean="0">
                <a:solidFill>
                  <a:srgbClr val="FF0000"/>
                </a:solidFill>
              </a:rPr>
              <a:t> 1089</a:t>
            </a:r>
            <a:endParaRPr lang="en-US" sz="3200" dirty="0">
              <a:solidFill>
                <a:srgbClr val="FF0000"/>
              </a:solidFill>
            </a:endParaRPr>
          </a:p>
        </p:txBody>
      </p:sp>
      <p:sp>
        <p:nvSpPr>
          <p:cNvPr id="3" name="Content Placeholder 2"/>
          <p:cNvSpPr>
            <a:spLocks noGrp="1"/>
          </p:cNvSpPr>
          <p:nvPr>
            <p:ph idx="1"/>
          </p:nvPr>
        </p:nvSpPr>
        <p:spPr>
          <a:xfrm>
            <a:off x="314797" y="716467"/>
            <a:ext cx="8608032" cy="5970557"/>
          </a:xfrm>
        </p:spPr>
        <p:txBody>
          <a:bodyPr>
            <a:normAutofit lnSpcReduction="10000"/>
          </a:bodyPr>
          <a:lstStyle/>
          <a:p>
            <a:r>
              <a:rPr lang="en-US" dirty="0"/>
              <a:t>T</a:t>
            </a:r>
            <a:r>
              <a:rPr lang="en-US" dirty="0" smtClean="0"/>
              <a:t>he Western </a:t>
            </a:r>
            <a:r>
              <a:rPr lang="en-US" dirty="0" err="1" smtClean="0"/>
              <a:t>Karakhanids</a:t>
            </a:r>
            <a:r>
              <a:rPr lang="en-US" dirty="0"/>
              <a:t>, namely Ahmad Khan, developed serious conflicts with the </a:t>
            </a:r>
            <a:r>
              <a:rPr lang="en-US" dirty="0" smtClean="0"/>
              <a:t>the </a:t>
            </a:r>
            <a:r>
              <a:rPr lang="en-US" dirty="0" err="1" smtClean="0"/>
              <a:t>ulama</a:t>
            </a:r>
            <a:r>
              <a:rPr lang="en-US" dirty="0" smtClean="0"/>
              <a:t>. </a:t>
            </a:r>
            <a:r>
              <a:rPr lang="en-US" dirty="0"/>
              <a:t>In 1089 at the request of the </a:t>
            </a:r>
            <a:r>
              <a:rPr lang="en-US" i="1" dirty="0" err="1"/>
              <a:t>sadrs</a:t>
            </a:r>
            <a:r>
              <a:rPr lang="en-US" dirty="0"/>
              <a:t> / </a:t>
            </a:r>
            <a:r>
              <a:rPr lang="en-US" i="1" dirty="0" err="1"/>
              <a:t>ulama</a:t>
            </a:r>
            <a:r>
              <a:rPr lang="en-US" dirty="0"/>
              <a:t> of </a:t>
            </a:r>
            <a:r>
              <a:rPr lang="en-US" dirty="0" err="1"/>
              <a:t>Mawaraunnahr</a:t>
            </a:r>
            <a:r>
              <a:rPr lang="en-US" dirty="0"/>
              <a:t>, the </a:t>
            </a:r>
            <a:r>
              <a:rPr lang="en-US" dirty="0" err="1"/>
              <a:t>Seljuks</a:t>
            </a:r>
            <a:r>
              <a:rPr lang="en-US" dirty="0"/>
              <a:t> entered and took control of Samarkand, </a:t>
            </a:r>
            <a:r>
              <a:rPr lang="en-US" dirty="0" smtClean="0"/>
              <a:t>the </a:t>
            </a:r>
            <a:r>
              <a:rPr lang="en-US" dirty="0"/>
              <a:t>Western </a:t>
            </a:r>
            <a:r>
              <a:rPr lang="en-US" dirty="0" err="1"/>
              <a:t>Karakhanids</a:t>
            </a:r>
            <a:r>
              <a:rPr lang="en-US" dirty="0"/>
              <a:t> became a vassal of the </a:t>
            </a:r>
            <a:r>
              <a:rPr lang="en-US" dirty="0" err="1"/>
              <a:t>Saljuks</a:t>
            </a:r>
            <a:r>
              <a:rPr lang="en-US" dirty="0"/>
              <a:t> for half a century. </a:t>
            </a:r>
            <a:endParaRPr lang="en-US" dirty="0" smtClean="0"/>
          </a:p>
          <a:p>
            <a:r>
              <a:rPr lang="en-US" dirty="0" smtClean="0"/>
              <a:t>The Eastern </a:t>
            </a:r>
            <a:r>
              <a:rPr lang="en-US" dirty="0" err="1" smtClean="0"/>
              <a:t>Karakhanids</a:t>
            </a:r>
            <a:r>
              <a:rPr lang="en-US" dirty="0" smtClean="0"/>
              <a:t> </a:t>
            </a:r>
            <a:r>
              <a:rPr lang="en-US" dirty="0"/>
              <a:t>also declared their submission following a Seljuk campaign into </a:t>
            </a:r>
            <a:r>
              <a:rPr lang="en-US" dirty="0" err="1"/>
              <a:t>Talas</a:t>
            </a:r>
            <a:r>
              <a:rPr lang="en-US" dirty="0"/>
              <a:t> and </a:t>
            </a:r>
            <a:r>
              <a:rPr lang="en-US" dirty="0" err="1"/>
              <a:t>Semirechye</a:t>
            </a:r>
            <a:r>
              <a:rPr lang="en-US" dirty="0"/>
              <a:t>. </a:t>
            </a:r>
            <a:endParaRPr lang="en-US" dirty="0" smtClean="0"/>
          </a:p>
          <a:p>
            <a:r>
              <a:rPr lang="en-US" dirty="0" smtClean="0"/>
              <a:t>But at </a:t>
            </a:r>
            <a:r>
              <a:rPr lang="en-US" dirty="0"/>
              <a:t>the beginning of 12</a:t>
            </a:r>
            <a:r>
              <a:rPr lang="en-US" baseline="30000" dirty="0"/>
              <a:t>th</a:t>
            </a:r>
            <a:r>
              <a:rPr lang="en-US" dirty="0"/>
              <a:t> century they invaded </a:t>
            </a:r>
            <a:r>
              <a:rPr lang="en-US" dirty="0" err="1"/>
              <a:t>Mawarauunahr</a:t>
            </a:r>
            <a:r>
              <a:rPr lang="en-US" dirty="0"/>
              <a:t> and even occupied the Seljuk town of </a:t>
            </a:r>
            <a:r>
              <a:rPr lang="en-US" dirty="0" err="1"/>
              <a:t>Termez</a:t>
            </a:r>
            <a:r>
              <a:rPr lang="en-US" dirty="0"/>
              <a:t> for a time.</a:t>
            </a:r>
          </a:p>
          <a:p>
            <a:endParaRPr lang="en-US" dirty="0"/>
          </a:p>
        </p:txBody>
      </p:sp>
    </p:spTree>
    <p:extLst>
      <p:ext uri="{BB962C8B-B14F-4D97-AF65-F5344CB8AC3E}">
        <p14:creationId xmlns:p14="http://schemas.microsoft.com/office/powerpoint/2010/main" val="556906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59" y="274638"/>
            <a:ext cx="8835989" cy="506962"/>
          </a:xfrm>
        </p:spPr>
        <p:txBody>
          <a:bodyPr>
            <a:noAutofit/>
          </a:bodyPr>
          <a:lstStyle/>
          <a:p>
            <a:r>
              <a:rPr lang="en-US" sz="3200" b="1" dirty="0" smtClean="0">
                <a:solidFill>
                  <a:srgbClr val="FF0000"/>
                </a:solidFill>
              </a:rPr>
              <a:t/>
            </a:r>
            <a:br>
              <a:rPr lang="en-US" sz="3200" b="1" dirty="0" smtClean="0">
                <a:solidFill>
                  <a:srgbClr val="FF0000"/>
                </a:solidFill>
              </a:rPr>
            </a:br>
            <a:r>
              <a:rPr lang="en-US" sz="3200" b="1" dirty="0" smtClean="0">
                <a:solidFill>
                  <a:srgbClr val="FF0000"/>
                </a:solidFill>
              </a:rPr>
              <a:t>Kara </a:t>
            </a:r>
            <a:r>
              <a:rPr lang="en-US" sz="3200" b="1" dirty="0" err="1">
                <a:solidFill>
                  <a:srgbClr val="FF0000"/>
                </a:solidFill>
              </a:rPr>
              <a:t>Khitan</a:t>
            </a:r>
            <a:r>
              <a:rPr lang="en-US" sz="3200" b="1" dirty="0">
                <a:solidFill>
                  <a:srgbClr val="FF0000"/>
                </a:solidFill>
              </a:rPr>
              <a:t> /</a:t>
            </a:r>
            <a:r>
              <a:rPr lang="en-US" sz="3200" b="1" dirty="0" err="1">
                <a:solidFill>
                  <a:srgbClr val="FF0000"/>
                </a:solidFill>
              </a:rPr>
              <a:t>Khitay</a:t>
            </a:r>
            <a:r>
              <a:rPr lang="en-US" sz="3200" b="1" dirty="0">
                <a:solidFill>
                  <a:srgbClr val="FF0000"/>
                </a:solidFill>
              </a:rPr>
              <a:t> Invasion </a:t>
            </a:r>
            <a:r>
              <a:rPr lang="en-US" sz="3200" b="1" dirty="0" smtClean="0">
                <a:solidFill>
                  <a:srgbClr val="FF0000"/>
                </a:solidFill>
              </a:rPr>
              <a:t>of </a:t>
            </a:r>
            <a:r>
              <a:rPr lang="en-US" sz="3200" b="1" dirty="0" err="1" smtClean="0">
                <a:solidFill>
                  <a:srgbClr val="FF0000"/>
                </a:solidFill>
              </a:rPr>
              <a:t>Karakhanids</a:t>
            </a:r>
            <a:r>
              <a:rPr lang="en-US" sz="3200" b="1" dirty="0" smtClean="0">
                <a:solidFill>
                  <a:srgbClr val="FF0000"/>
                </a:solidFill>
              </a:rPr>
              <a:t> 1137</a:t>
            </a:r>
            <a:r>
              <a:rPr lang="en-US" sz="3200" b="1" dirty="0">
                <a:solidFill>
                  <a:srgbClr val="FF0000"/>
                </a:solidFill>
              </a:rPr>
              <a:t/>
            </a:r>
            <a:br>
              <a:rPr lang="en-US" sz="3200" b="1" dirty="0">
                <a:solidFill>
                  <a:srgbClr val="FF0000"/>
                </a:solidFill>
              </a:rPr>
            </a:br>
            <a:endParaRPr lang="en-US" sz="3200" dirty="0">
              <a:solidFill>
                <a:srgbClr val="FF0000"/>
              </a:solidFill>
            </a:endParaRPr>
          </a:p>
        </p:txBody>
      </p:sp>
      <p:sp>
        <p:nvSpPr>
          <p:cNvPr id="3" name="Content Placeholder 2"/>
          <p:cNvSpPr>
            <a:spLocks noGrp="1"/>
          </p:cNvSpPr>
          <p:nvPr>
            <p:ph idx="1"/>
          </p:nvPr>
        </p:nvSpPr>
        <p:spPr>
          <a:xfrm>
            <a:off x="325651" y="998712"/>
            <a:ext cx="8640597" cy="5416924"/>
          </a:xfrm>
        </p:spPr>
        <p:txBody>
          <a:bodyPr>
            <a:normAutofit/>
          </a:bodyPr>
          <a:lstStyle/>
          <a:p>
            <a:r>
              <a:rPr lang="en-US" dirty="0" smtClean="0"/>
              <a:t>The </a:t>
            </a:r>
            <a:r>
              <a:rPr lang="en-US" dirty="0"/>
              <a:t>Kara </a:t>
            </a:r>
            <a:r>
              <a:rPr lang="en-US" dirty="0" err="1"/>
              <a:t>Khitans</a:t>
            </a:r>
            <a:r>
              <a:rPr lang="en-US" dirty="0"/>
              <a:t> were a Mongolian people. They occupied </a:t>
            </a:r>
            <a:r>
              <a:rPr lang="en-US" dirty="0" err="1"/>
              <a:t>Balasagun</a:t>
            </a:r>
            <a:r>
              <a:rPr lang="en-US" dirty="0"/>
              <a:t>, then defeated the Western </a:t>
            </a:r>
            <a:r>
              <a:rPr lang="en-US" dirty="0" err="1"/>
              <a:t>Karakhanids</a:t>
            </a:r>
            <a:r>
              <a:rPr lang="en-US" dirty="0"/>
              <a:t> in </a:t>
            </a:r>
            <a:r>
              <a:rPr lang="en-US" dirty="0" err="1"/>
              <a:t>Khujand</a:t>
            </a:r>
            <a:r>
              <a:rPr lang="en-US" dirty="0"/>
              <a:t> in </a:t>
            </a:r>
            <a:r>
              <a:rPr lang="en-US" dirty="0" smtClean="0"/>
              <a:t>1137</a:t>
            </a:r>
          </a:p>
          <a:p>
            <a:r>
              <a:rPr lang="en-US" dirty="0" smtClean="0"/>
              <a:t> </a:t>
            </a:r>
            <a:r>
              <a:rPr lang="en-US" dirty="0"/>
              <a:t>The Kara </a:t>
            </a:r>
            <a:r>
              <a:rPr lang="en-US" dirty="0" err="1"/>
              <a:t>Khitans</a:t>
            </a:r>
            <a:r>
              <a:rPr lang="en-US" dirty="0"/>
              <a:t>, however, did not destroy the </a:t>
            </a:r>
            <a:r>
              <a:rPr lang="en-US" dirty="0" err="1"/>
              <a:t>Karakhanid</a:t>
            </a:r>
            <a:r>
              <a:rPr lang="en-US" dirty="0"/>
              <a:t> dynasty. Instead, they stayed at </a:t>
            </a:r>
            <a:r>
              <a:rPr lang="en-US" dirty="0" err="1"/>
              <a:t>Semirechye</a:t>
            </a:r>
            <a:r>
              <a:rPr lang="en-US" dirty="0"/>
              <a:t> near </a:t>
            </a:r>
            <a:r>
              <a:rPr lang="en-US" dirty="0" err="1"/>
              <a:t>Balasaghun</a:t>
            </a:r>
            <a:r>
              <a:rPr lang="en-US" dirty="0"/>
              <a:t>, and allowed some of the </a:t>
            </a:r>
            <a:r>
              <a:rPr lang="en-US" dirty="0" err="1"/>
              <a:t>Karakhanids</a:t>
            </a:r>
            <a:r>
              <a:rPr lang="en-US" dirty="0"/>
              <a:t> to rule as vassals in Samarkand and </a:t>
            </a:r>
            <a:r>
              <a:rPr lang="en-US" dirty="0" err="1"/>
              <a:t>Kashgar</a:t>
            </a:r>
            <a:r>
              <a:rPr lang="en-US" dirty="0"/>
              <a:t>. </a:t>
            </a:r>
          </a:p>
        </p:txBody>
      </p:sp>
    </p:spTree>
    <p:extLst>
      <p:ext uri="{BB962C8B-B14F-4D97-AF65-F5344CB8AC3E}">
        <p14:creationId xmlns:p14="http://schemas.microsoft.com/office/powerpoint/2010/main" val="1723198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546"/>
            <a:ext cx="8229600" cy="738178"/>
          </a:xfrm>
        </p:spPr>
        <p:txBody>
          <a:bodyPr>
            <a:noAutofit/>
          </a:bodyPr>
          <a:lstStyle/>
          <a:p>
            <a:r>
              <a:rPr lang="en-US" sz="3600" b="1" dirty="0">
                <a:solidFill>
                  <a:srgbClr val="FF0000"/>
                </a:solidFill>
              </a:rPr>
              <a:t>Downfall</a:t>
            </a:r>
            <a:br>
              <a:rPr lang="en-US" sz="3600" b="1" dirty="0">
                <a:solidFill>
                  <a:srgbClr val="FF0000"/>
                </a:solidFill>
              </a:rPr>
            </a:br>
            <a:endParaRPr lang="en-US" sz="3600" dirty="0">
              <a:solidFill>
                <a:srgbClr val="FF0000"/>
              </a:solidFill>
            </a:endParaRPr>
          </a:p>
        </p:txBody>
      </p:sp>
      <p:sp>
        <p:nvSpPr>
          <p:cNvPr id="3" name="Content Placeholder 2"/>
          <p:cNvSpPr>
            <a:spLocks noGrp="1"/>
          </p:cNvSpPr>
          <p:nvPr>
            <p:ph idx="1"/>
          </p:nvPr>
        </p:nvSpPr>
        <p:spPr>
          <a:xfrm>
            <a:off x="227955" y="727324"/>
            <a:ext cx="8738293" cy="5965024"/>
          </a:xfrm>
        </p:spPr>
        <p:txBody>
          <a:bodyPr>
            <a:normAutofit fontScale="92500"/>
          </a:bodyPr>
          <a:lstStyle/>
          <a:p>
            <a:r>
              <a:rPr lang="en-US" dirty="0" smtClean="0"/>
              <a:t>The </a:t>
            </a:r>
            <a:r>
              <a:rPr lang="en-US" dirty="0"/>
              <a:t>decline of the </a:t>
            </a:r>
            <a:r>
              <a:rPr lang="en-US" dirty="0" err="1"/>
              <a:t>Seljuks</a:t>
            </a:r>
            <a:r>
              <a:rPr lang="en-US" dirty="0"/>
              <a:t> allowed the </a:t>
            </a:r>
            <a:r>
              <a:rPr lang="en-US" dirty="0" err="1" smtClean="0"/>
              <a:t>Khwarezmids</a:t>
            </a:r>
            <a:r>
              <a:rPr lang="en-US" dirty="0" smtClean="0"/>
              <a:t>, </a:t>
            </a:r>
            <a:r>
              <a:rPr lang="en-US" dirty="0"/>
              <a:t>to expand into former Seljuk territory. </a:t>
            </a:r>
            <a:endParaRPr lang="en-US" dirty="0" smtClean="0"/>
          </a:p>
          <a:p>
            <a:r>
              <a:rPr lang="en-US" dirty="0" smtClean="0"/>
              <a:t>In </a:t>
            </a:r>
            <a:r>
              <a:rPr lang="en-US" dirty="0"/>
              <a:t>1212, the population of Samarkand staged a revolt against the </a:t>
            </a:r>
            <a:r>
              <a:rPr lang="en-US" dirty="0" err="1"/>
              <a:t>Khwarezmians</a:t>
            </a:r>
            <a:r>
              <a:rPr lang="en-US" dirty="0"/>
              <a:t>. The </a:t>
            </a:r>
            <a:r>
              <a:rPr lang="en-US" dirty="0" err="1"/>
              <a:t>Khwarezm</a:t>
            </a:r>
            <a:r>
              <a:rPr lang="en-US" dirty="0"/>
              <a:t>-Shah returned, recaptured </a:t>
            </a:r>
            <a:r>
              <a:rPr lang="en-US" dirty="0" smtClean="0"/>
              <a:t>Samarkand; </a:t>
            </a:r>
            <a:r>
              <a:rPr lang="en-US" dirty="0"/>
              <a:t>demanded the submission of all leading </a:t>
            </a:r>
            <a:r>
              <a:rPr lang="en-US" dirty="0" err="1"/>
              <a:t>Karakhanids</a:t>
            </a:r>
            <a:r>
              <a:rPr lang="en-US" dirty="0"/>
              <a:t>, and finally extinguished the Western </a:t>
            </a:r>
            <a:r>
              <a:rPr lang="en-US" dirty="0" err="1"/>
              <a:t>Karakhanids</a:t>
            </a:r>
            <a:r>
              <a:rPr lang="en-US" dirty="0"/>
              <a:t>.</a:t>
            </a:r>
          </a:p>
          <a:p>
            <a:r>
              <a:rPr lang="en-US" dirty="0"/>
              <a:t>The Eastern </a:t>
            </a:r>
            <a:r>
              <a:rPr lang="en-US" dirty="0" err="1"/>
              <a:t>Karahanids</a:t>
            </a:r>
            <a:r>
              <a:rPr lang="en-US" dirty="0"/>
              <a:t> survived until 1211 and then accepted the sovereignty of the Great Seljuk State. Later, they would serve both the Kara </a:t>
            </a:r>
            <a:r>
              <a:rPr lang="en-US" dirty="0" err="1"/>
              <a:t>Khitani</a:t>
            </a:r>
            <a:r>
              <a:rPr lang="en-US" dirty="0"/>
              <a:t> to the north and the </a:t>
            </a:r>
            <a:r>
              <a:rPr lang="en-US" dirty="0" err="1"/>
              <a:t>Seljuks</a:t>
            </a:r>
            <a:r>
              <a:rPr lang="en-US" dirty="0"/>
              <a:t> to the south.</a:t>
            </a:r>
          </a:p>
          <a:p>
            <a:endParaRPr lang="en-US" dirty="0"/>
          </a:p>
        </p:txBody>
      </p:sp>
    </p:spTree>
    <p:extLst>
      <p:ext uri="{BB962C8B-B14F-4D97-AF65-F5344CB8AC3E}">
        <p14:creationId xmlns:p14="http://schemas.microsoft.com/office/powerpoint/2010/main" val="1564335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47591"/>
          </a:xfrm>
        </p:spPr>
        <p:txBody>
          <a:bodyPr>
            <a:normAutofit fontScale="90000"/>
          </a:bodyPr>
          <a:lstStyle/>
          <a:p>
            <a:r>
              <a:rPr lang="en-US" b="1" dirty="0" smtClean="0">
                <a:solidFill>
                  <a:srgbClr val="FF0000"/>
                </a:solidFill>
              </a:rPr>
              <a:t>The </a:t>
            </a:r>
            <a:r>
              <a:rPr lang="en-US" b="1" dirty="0" err="1" smtClean="0">
                <a:solidFill>
                  <a:srgbClr val="FF0000"/>
                </a:solidFill>
              </a:rPr>
              <a:t>Karahanid</a:t>
            </a:r>
            <a:r>
              <a:rPr lang="en-US" b="1" dirty="0" smtClean="0">
                <a:solidFill>
                  <a:srgbClr val="FF0000"/>
                </a:solidFill>
              </a:rPr>
              <a:t> Culture 1</a:t>
            </a:r>
            <a:endParaRPr lang="en-US" b="1" dirty="0">
              <a:solidFill>
                <a:srgbClr val="FF0000"/>
              </a:solidFill>
            </a:endParaRPr>
          </a:p>
        </p:txBody>
      </p:sp>
      <p:sp>
        <p:nvSpPr>
          <p:cNvPr id="3" name="Content Placeholder 2"/>
          <p:cNvSpPr>
            <a:spLocks noGrp="1"/>
          </p:cNvSpPr>
          <p:nvPr>
            <p:ph idx="1"/>
          </p:nvPr>
        </p:nvSpPr>
        <p:spPr>
          <a:xfrm>
            <a:off x="128173" y="652449"/>
            <a:ext cx="8878915" cy="6105061"/>
          </a:xfrm>
        </p:spPr>
        <p:txBody>
          <a:bodyPr>
            <a:noAutofit/>
          </a:bodyPr>
          <a:lstStyle/>
          <a:p>
            <a:pPr algn="just"/>
            <a:r>
              <a:rPr lang="en-US" sz="2700" b="1" dirty="0" smtClean="0"/>
              <a:t>Islam </a:t>
            </a:r>
            <a:r>
              <a:rPr lang="en-US" sz="2700" b="1" dirty="0"/>
              <a:t>and its civilization flourished</a:t>
            </a:r>
            <a:r>
              <a:rPr lang="en-US" sz="2700" dirty="0"/>
              <a:t>: One earliest example of </a:t>
            </a:r>
            <a:r>
              <a:rPr lang="en-US" sz="2700" b="1" i="1" dirty="0"/>
              <a:t>madrasas</a:t>
            </a:r>
            <a:r>
              <a:rPr lang="en-US" sz="2700" dirty="0"/>
              <a:t> in Central Asia was founded in Samarkand by Ibrahim </a:t>
            </a:r>
            <a:r>
              <a:rPr lang="en-US" sz="2700" dirty="0" err="1"/>
              <a:t>Tamghach</a:t>
            </a:r>
            <a:r>
              <a:rPr lang="en-US" sz="2700" dirty="0"/>
              <a:t> Khan. He also founded a </a:t>
            </a:r>
            <a:r>
              <a:rPr lang="en-US" sz="2700" b="1" i="1" dirty="0"/>
              <a:t>hospital </a:t>
            </a:r>
            <a:r>
              <a:rPr lang="en-US" sz="2700" dirty="0"/>
              <a:t>to care for sick as well as providing shelter for the poor. His son Nasr Shams al-</a:t>
            </a:r>
            <a:r>
              <a:rPr lang="en-US" sz="2700" dirty="0" err="1"/>
              <a:t>Mulk</a:t>
            </a:r>
            <a:r>
              <a:rPr lang="en-US" sz="2700" dirty="0"/>
              <a:t> built </a:t>
            </a:r>
            <a:r>
              <a:rPr lang="en-US" sz="2700" b="1" i="1" dirty="0" err="1"/>
              <a:t>ribats</a:t>
            </a:r>
            <a:r>
              <a:rPr lang="en-US" sz="2700" b="1" i="1" dirty="0"/>
              <a:t> </a:t>
            </a:r>
            <a:r>
              <a:rPr lang="en-US" sz="2700" dirty="0"/>
              <a:t>for the </a:t>
            </a:r>
            <a:r>
              <a:rPr lang="en-US" sz="2700" dirty="0" err="1"/>
              <a:t>caravansarais</a:t>
            </a:r>
            <a:r>
              <a:rPr lang="en-US" sz="2700" dirty="0"/>
              <a:t> on the route between Bukhara and Samarkand, and a palace near Bukhara. </a:t>
            </a:r>
          </a:p>
          <a:p>
            <a:pPr marL="0" indent="0" algn="just">
              <a:buNone/>
            </a:pPr>
            <a:r>
              <a:rPr lang="en-US" sz="2700" dirty="0"/>
              <a:t>Some of the buildings </a:t>
            </a:r>
            <a:r>
              <a:rPr lang="en-US" sz="2700" dirty="0" smtClean="0"/>
              <a:t>still survive - for </a:t>
            </a:r>
            <a:r>
              <a:rPr lang="en-US" sz="2700" dirty="0"/>
              <a:t>example the </a:t>
            </a:r>
            <a:r>
              <a:rPr lang="en-US" sz="2700" b="1" i="1" dirty="0" err="1"/>
              <a:t>Kalyan</a:t>
            </a:r>
            <a:r>
              <a:rPr lang="en-US" sz="2700" b="1" i="1" dirty="0"/>
              <a:t> Minaret </a:t>
            </a:r>
            <a:r>
              <a:rPr lang="en-US" sz="2700" dirty="0"/>
              <a:t>built by Mohammad </a:t>
            </a:r>
            <a:r>
              <a:rPr lang="en-US" sz="2700" dirty="0" err="1"/>
              <a:t>Aslan</a:t>
            </a:r>
            <a:r>
              <a:rPr lang="en-US" sz="2700" dirty="0"/>
              <a:t> Khan beside the main mosque in Bukhara, and three </a:t>
            </a:r>
            <a:r>
              <a:rPr lang="en-US" sz="2700" dirty="0" smtClean="0"/>
              <a:t>mausoleums </a:t>
            </a:r>
            <a:r>
              <a:rPr lang="en-US" sz="2700" dirty="0"/>
              <a:t>in </a:t>
            </a:r>
            <a:r>
              <a:rPr lang="en-US" sz="2700" dirty="0" err="1"/>
              <a:t>Uzgend</a:t>
            </a:r>
            <a:r>
              <a:rPr lang="en-US" sz="2700" dirty="0"/>
              <a:t>. </a:t>
            </a:r>
            <a:endParaRPr lang="en-US" sz="2700" dirty="0" smtClean="0"/>
          </a:p>
          <a:p>
            <a:pPr algn="just"/>
            <a:r>
              <a:rPr lang="en-US" sz="2700" dirty="0" smtClean="0"/>
              <a:t>The </a:t>
            </a:r>
            <a:r>
              <a:rPr lang="en-US" sz="2700" dirty="0"/>
              <a:t>Turkish identity is evident in both of these pieces of work </a:t>
            </a:r>
            <a:r>
              <a:rPr lang="en-US" sz="2700" dirty="0" smtClean="0"/>
              <a:t>by the </a:t>
            </a:r>
            <a:r>
              <a:rPr lang="en-US" sz="2700" dirty="0"/>
              <a:t>influences of Persian and Islamic culture. However, the court culture of the </a:t>
            </a:r>
            <a:r>
              <a:rPr lang="en-US" sz="2700" dirty="0" err="1"/>
              <a:t>Karakhanids</a:t>
            </a:r>
            <a:r>
              <a:rPr lang="en-US" sz="2700" dirty="0"/>
              <a:t> remained almost entirely </a:t>
            </a:r>
            <a:r>
              <a:rPr lang="en-US" sz="2700" dirty="0" smtClean="0"/>
              <a:t>Turkish.</a:t>
            </a:r>
            <a:endParaRPr lang="en-US" sz="2700" dirty="0"/>
          </a:p>
        </p:txBody>
      </p:sp>
    </p:spTree>
    <p:extLst>
      <p:ext uri="{BB962C8B-B14F-4D97-AF65-F5344CB8AC3E}">
        <p14:creationId xmlns:p14="http://schemas.microsoft.com/office/powerpoint/2010/main" val="1011011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9529"/>
          </a:xfrm>
        </p:spPr>
        <p:txBody>
          <a:bodyPr>
            <a:normAutofit fontScale="90000"/>
          </a:bodyPr>
          <a:lstStyle/>
          <a:p>
            <a:r>
              <a:rPr lang="en-US" sz="3200" b="1" dirty="0" err="1" smtClean="0">
                <a:solidFill>
                  <a:srgbClr val="FF0000"/>
                </a:solidFill>
              </a:rPr>
              <a:t>Rıbat-ı</a:t>
            </a:r>
            <a:r>
              <a:rPr lang="en-US" sz="3200" b="1" dirty="0" smtClean="0">
                <a:solidFill>
                  <a:srgbClr val="FF0000"/>
                </a:solidFill>
              </a:rPr>
              <a:t> Malik of </a:t>
            </a:r>
            <a:r>
              <a:rPr lang="en-US" sz="3200" b="1" dirty="0" err="1" smtClean="0">
                <a:solidFill>
                  <a:srgbClr val="FF0000"/>
                </a:solidFill>
              </a:rPr>
              <a:t>Karakhanid’s</a:t>
            </a:r>
            <a:r>
              <a:rPr lang="en-US" sz="3200" b="1" dirty="0" smtClean="0">
                <a:solidFill>
                  <a:srgbClr val="FF0000"/>
                </a:solidFill>
              </a:rPr>
              <a:t> summer </a:t>
            </a:r>
            <a:r>
              <a:rPr lang="en-US" sz="3200" b="1" dirty="0" err="1" smtClean="0">
                <a:solidFill>
                  <a:srgbClr val="FF0000"/>
                </a:solidFill>
              </a:rPr>
              <a:t>residance</a:t>
            </a:r>
            <a:endParaRPr lang="en-US" sz="3200" b="1" dirty="0">
              <a:solidFill>
                <a:srgbClr val="FF0000"/>
              </a:solidFill>
            </a:endParaRPr>
          </a:p>
        </p:txBody>
      </p:sp>
      <p:pic>
        <p:nvPicPr>
          <p:cNvPr id="5" name="Picture 4"/>
          <p:cNvPicPr>
            <a:picLocks noChangeAspect="1"/>
          </p:cNvPicPr>
          <p:nvPr/>
        </p:nvPicPr>
        <p:blipFill>
          <a:blip r:embed="rId2"/>
          <a:stretch>
            <a:fillRect/>
          </a:stretch>
        </p:blipFill>
        <p:spPr>
          <a:xfrm>
            <a:off x="314797" y="978745"/>
            <a:ext cx="5905132" cy="5575300"/>
          </a:xfrm>
          <a:prstGeom prst="rect">
            <a:avLst/>
          </a:prstGeom>
        </p:spPr>
      </p:pic>
      <p:pic>
        <p:nvPicPr>
          <p:cNvPr id="9" name="Picture 8"/>
          <p:cNvPicPr>
            <a:picLocks noChangeAspect="1"/>
          </p:cNvPicPr>
          <p:nvPr/>
        </p:nvPicPr>
        <p:blipFill>
          <a:blip r:embed="rId3"/>
          <a:stretch>
            <a:fillRect/>
          </a:stretch>
        </p:blipFill>
        <p:spPr>
          <a:xfrm>
            <a:off x="5101862" y="2565400"/>
            <a:ext cx="4298590" cy="4292600"/>
          </a:xfrm>
          <a:prstGeom prst="rect">
            <a:avLst/>
          </a:prstGeom>
        </p:spPr>
      </p:pic>
    </p:spTree>
    <p:extLst>
      <p:ext uri="{BB962C8B-B14F-4D97-AF65-F5344CB8AC3E}">
        <p14:creationId xmlns:p14="http://schemas.microsoft.com/office/powerpoint/2010/main" val="875912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0000"/>
                </a:solidFill>
              </a:rPr>
              <a:t>Karakhanid</a:t>
            </a:r>
            <a:r>
              <a:rPr lang="en-US" b="1" dirty="0" smtClean="0">
                <a:solidFill>
                  <a:srgbClr val="FF0000"/>
                </a:solidFill>
              </a:rPr>
              <a:t> monuments in </a:t>
            </a:r>
            <a:r>
              <a:rPr lang="en-US" b="1" dirty="0" err="1" smtClean="0">
                <a:solidFill>
                  <a:srgbClr val="FF0000"/>
                </a:solidFill>
              </a:rPr>
              <a:t>Uzgen</a:t>
            </a:r>
            <a:r>
              <a:rPr lang="en-US" b="1" dirty="0" smtClean="0">
                <a:solidFill>
                  <a:srgbClr val="FF0000"/>
                </a:solidFill>
              </a:rPr>
              <a:t> </a:t>
            </a:r>
            <a:endParaRPr lang="en-US" b="1" dirty="0">
              <a:solidFill>
                <a:srgbClr val="FF0000"/>
              </a:solidFill>
            </a:endParaRPr>
          </a:p>
        </p:txBody>
      </p:sp>
      <p:pic>
        <p:nvPicPr>
          <p:cNvPr id="4" name="Content Placeholder 3"/>
          <p:cNvPicPr>
            <a:picLocks noGrp="1" noChangeAspect="1"/>
          </p:cNvPicPr>
          <p:nvPr>
            <p:ph idx="1"/>
          </p:nvPr>
        </p:nvPicPr>
        <p:blipFill>
          <a:blip r:embed="rId2"/>
          <a:srcRect t="7196" b="7196"/>
          <a:stretch>
            <a:fillRect/>
          </a:stretch>
        </p:blipFill>
        <p:spPr/>
      </p:pic>
    </p:spTree>
    <p:extLst>
      <p:ext uri="{BB962C8B-B14F-4D97-AF65-F5344CB8AC3E}">
        <p14:creationId xmlns:p14="http://schemas.microsoft.com/office/powerpoint/2010/main" val="2784006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Flag of </a:t>
            </a:r>
            <a:r>
              <a:rPr lang="en-US" dirty="0" err="1" smtClean="0">
                <a:solidFill>
                  <a:srgbClr val="FF0000"/>
                </a:solidFill>
              </a:rPr>
              <a:t>Karakhanids</a:t>
            </a:r>
            <a:endParaRPr lang="en-US" dirty="0">
              <a:solidFill>
                <a:srgbClr val="FF0000"/>
              </a:solidFill>
            </a:endParaRPr>
          </a:p>
        </p:txBody>
      </p:sp>
      <p:pic>
        <p:nvPicPr>
          <p:cNvPr id="3" name="Picture 2"/>
          <p:cNvPicPr>
            <a:picLocks noChangeAspect="1"/>
          </p:cNvPicPr>
          <p:nvPr/>
        </p:nvPicPr>
        <p:blipFill>
          <a:blip r:embed="rId2"/>
          <a:stretch>
            <a:fillRect/>
          </a:stretch>
        </p:blipFill>
        <p:spPr>
          <a:xfrm>
            <a:off x="606358" y="1417638"/>
            <a:ext cx="8080442" cy="5140960"/>
          </a:xfrm>
          <a:prstGeom prst="rect">
            <a:avLst/>
          </a:prstGeom>
        </p:spPr>
      </p:pic>
    </p:spTree>
    <p:extLst>
      <p:ext uri="{BB962C8B-B14F-4D97-AF65-F5344CB8AC3E}">
        <p14:creationId xmlns:p14="http://schemas.microsoft.com/office/powerpoint/2010/main" val="3157009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Kalyan</a:t>
            </a:r>
            <a:r>
              <a:rPr lang="en-US" dirty="0" smtClean="0"/>
              <a:t> Minaret in Bukhara</a:t>
            </a:r>
            <a:endParaRPr lang="en-US" dirty="0"/>
          </a:p>
        </p:txBody>
      </p:sp>
      <p:pic>
        <p:nvPicPr>
          <p:cNvPr id="5" name="Picture 4"/>
          <p:cNvPicPr>
            <a:picLocks noChangeAspect="1"/>
          </p:cNvPicPr>
          <p:nvPr/>
        </p:nvPicPr>
        <p:blipFill>
          <a:blip r:embed="rId2"/>
          <a:stretch>
            <a:fillRect/>
          </a:stretch>
        </p:blipFill>
        <p:spPr>
          <a:xfrm>
            <a:off x="1194054" y="1150688"/>
            <a:ext cx="6545578" cy="5491411"/>
          </a:xfrm>
          <a:prstGeom prst="rect">
            <a:avLst/>
          </a:prstGeom>
        </p:spPr>
      </p:pic>
    </p:spTree>
    <p:extLst>
      <p:ext uri="{BB962C8B-B14F-4D97-AF65-F5344CB8AC3E}">
        <p14:creationId xmlns:p14="http://schemas.microsoft.com/office/powerpoint/2010/main" val="3924852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852" y="97700"/>
            <a:ext cx="8229600" cy="282245"/>
          </a:xfrm>
        </p:spPr>
        <p:txBody>
          <a:bodyPr>
            <a:normAutofit fontScale="90000"/>
          </a:bodyPr>
          <a:lstStyle/>
          <a:p>
            <a:r>
              <a:rPr lang="en-US" sz="3600" b="1" dirty="0" smtClean="0">
                <a:solidFill>
                  <a:srgbClr val="FF0000"/>
                </a:solidFill>
              </a:rPr>
              <a:t>The </a:t>
            </a:r>
            <a:r>
              <a:rPr lang="en-US" sz="3600" b="1" dirty="0" err="1" smtClean="0">
                <a:solidFill>
                  <a:srgbClr val="FF0000"/>
                </a:solidFill>
              </a:rPr>
              <a:t>Karakhanid</a:t>
            </a:r>
            <a:r>
              <a:rPr lang="en-US" sz="3600" b="1" dirty="0" smtClean="0">
                <a:solidFill>
                  <a:srgbClr val="FF0000"/>
                </a:solidFill>
              </a:rPr>
              <a:t> Culture 2</a:t>
            </a:r>
            <a:endParaRPr lang="en-US" sz="3600" dirty="0">
              <a:solidFill>
                <a:srgbClr val="FF0000"/>
              </a:solidFill>
            </a:endParaRPr>
          </a:p>
        </p:txBody>
      </p:sp>
      <p:sp>
        <p:nvSpPr>
          <p:cNvPr id="3" name="Content Placeholder 2"/>
          <p:cNvSpPr>
            <a:spLocks noGrp="1"/>
          </p:cNvSpPr>
          <p:nvPr>
            <p:ph idx="1"/>
          </p:nvPr>
        </p:nvSpPr>
        <p:spPr>
          <a:xfrm>
            <a:off x="141115" y="618767"/>
            <a:ext cx="8846844" cy="6035691"/>
          </a:xfrm>
        </p:spPr>
        <p:txBody>
          <a:bodyPr>
            <a:noAutofit/>
          </a:bodyPr>
          <a:lstStyle/>
          <a:p>
            <a:r>
              <a:rPr lang="en-US" sz="2400" b="1" dirty="0" smtClean="0"/>
              <a:t>Turkish </a:t>
            </a:r>
            <a:r>
              <a:rPr lang="en-US" sz="2400" b="1" dirty="0"/>
              <a:t>Islamic language and culture flourished: </a:t>
            </a:r>
            <a:r>
              <a:rPr lang="en-US" sz="2400" dirty="0" smtClean="0"/>
              <a:t>The </a:t>
            </a:r>
            <a:r>
              <a:rPr lang="en-US" sz="2400" dirty="0"/>
              <a:t>official or court language used in </a:t>
            </a:r>
            <a:r>
              <a:rPr lang="en-US" sz="2400" dirty="0" err="1"/>
              <a:t>Kashgar</a:t>
            </a:r>
            <a:r>
              <a:rPr lang="en-US" sz="2400" dirty="0"/>
              <a:t> and other </a:t>
            </a:r>
            <a:r>
              <a:rPr lang="en-US" sz="2400" dirty="0" err="1"/>
              <a:t>Karakhanid</a:t>
            </a:r>
            <a:r>
              <a:rPr lang="en-US" sz="2400" dirty="0"/>
              <a:t> centers, referred to as "</a:t>
            </a:r>
            <a:r>
              <a:rPr lang="en-US" sz="2400" dirty="0" err="1"/>
              <a:t>Khaqani</a:t>
            </a:r>
            <a:r>
              <a:rPr lang="en-US" sz="2400" dirty="0"/>
              <a:t>" (royal), remained Turkish. </a:t>
            </a:r>
            <a:endParaRPr lang="en-US" sz="2400" dirty="0" smtClean="0"/>
          </a:p>
          <a:p>
            <a:r>
              <a:rPr lang="en-US" sz="2400" dirty="0" smtClean="0"/>
              <a:t>The </a:t>
            </a:r>
            <a:r>
              <a:rPr lang="en-US" sz="2400" dirty="0"/>
              <a:t>Turkish script was also used for all documents </a:t>
            </a:r>
            <a:r>
              <a:rPr lang="en-US" sz="2400" dirty="0" smtClean="0"/>
              <a:t>of </a:t>
            </a:r>
            <a:r>
              <a:rPr lang="en-US" sz="2400" dirty="0" err="1" smtClean="0"/>
              <a:t>khaqans</a:t>
            </a:r>
            <a:r>
              <a:rPr lang="en-US" sz="2400" dirty="0" smtClean="0"/>
              <a:t>.</a:t>
            </a:r>
            <a:endParaRPr lang="en-US" sz="2400" dirty="0"/>
          </a:p>
          <a:p>
            <a:pPr algn="just"/>
            <a:r>
              <a:rPr lang="en-US" sz="2400" dirty="0"/>
              <a:t>The </a:t>
            </a:r>
            <a:r>
              <a:rPr lang="en-US" sz="2400" b="1" i="1" dirty="0" err="1"/>
              <a:t>Dīwānu’l-Luġat</a:t>
            </a:r>
            <a:r>
              <a:rPr lang="en-US" sz="2400" b="1" i="1" dirty="0"/>
              <a:t> al-Turk</a:t>
            </a:r>
            <a:r>
              <a:rPr lang="en-US" sz="2400" b="1" dirty="0"/>
              <a:t> </a:t>
            </a:r>
            <a:endParaRPr lang="en-US" sz="2400" dirty="0"/>
          </a:p>
          <a:p>
            <a:pPr algn="just"/>
            <a:r>
              <a:rPr lang="en-US" sz="2400" b="1" i="1" dirty="0" err="1" smtClean="0"/>
              <a:t>Kutadgu</a:t>
            </a:r>
            <a:r>
              <a:rPr lang="en-US" sz="2400" b="1" i="1" dirty="0" smtClean="0"/>
              <a:t> </a:t>
            </a:r>
            <a:r>
              <a:rPr lang="en-US" sz="2400" b="1" i="1" dirty="0" err="1"/>
              <a:t>Bilig</a:t>
            </a:r>
            <a:r>
              <a:rPr lang="en-US" sz="2400" b="1" i="1" dirty="0"/>
              <a:t> </a:t>
            </a:r>
            <a:endParaRPr lang="en-US" sz="2400" dirty="0" smtClean="0"/>
          </a:p>
          <a:p>
            <a:pPr algn="just"/>
            <a:r>
              <a:rPr lang="en-US" sz="2400" b="1" dirty="0" smtClean="0"/>
              <a:t>Divan al-</a:t>
            </a:r>
            <a:r>
              <a:rPr lang="en-US" sz="2400" b="1" dirty="0" err="1" smtClean="0"/>
              <a:t>Hikmah</a:t>
            </a:r>
            <a:r>
              <a:rPr lang="en-US" sz="2400" b="1" dirty="0" smtClean="0"/>
              <a:t> </a:t>
            </a:r>
            <a:r>
              <a:rPr lang="en-US" sz="2400" dirty="0" smtClean="0"/>
              <a:t>of </a:t>
            </a:r>
            <a:r>
              <a:rPr lang="en-US" sz="2400" dirty="0" err="1" smtClean="0"/>
              <a:t>Yasawi</a:t>
            </a:r>
            <a:r>
              <a:rPr lang="en-US" sz="2400" dirty="0" smtClean="0"/>
              <a:t> </a:t>
            </a:r>
          </a:p>
          <a:p>
            <a:pPr algn="just"/>
            <a:r>
              <a:rPr lang="en-US" sz="2400" dirty="0" smtClean="0"/>
              <a:t>The </a:t>
            </a:r>
            <a:r>
              <a:rPr lang="en-US" sz="2400" dirty="0"/>
              <a:t>Epic of </a:t>
            </a:r>
            <a:r>
              <a:rPr lang="en-US" sz="2400" b="1" dirty="0" err="1"/>
              <a:t>Manas</a:t>
            </a:r>
            <a:r>
              <a:rPr lang="en-US" sz="2400" dirty="0"/>
              <a:t> (</a:t>
            </a:r>
            <a:r>
              <a:rPr lang="en-US" sz="2400" dirty="0" err="1"/>
              <a:t>Manas</a:t>
            </a:r>
            <a:r>
              <a:rPr lang="en-US" sz="2400" dirty="0"/>
              <a:t> </a:t>
            </a:r>
            <a:r>
              <a:rPr lang="en-US" sz="2400" dirty="0" err="1"/>
              <a:t>Destanı</a:t>
            </a:r>
            <a:r>
              <a:rPr lang="en-US" sz="2400" dirty="0"/>
              <a:t>) </a:t>
            </a:r>
            <a:r>
              <a:rPr lang="en-US" sz="2400" dirty="0" smtClean="0"/>
              <a:t>is a traditional epic poem dating to the 12th century, primarily the interaction of the Turkish people mainly </a:t>
            </a:r>
            <a:r>
              <a:rPr lang="en-US" sz="2400" dirty="0" err="1" smtClean="0"/>
              <a:t>Kyrgyzs</a:t>
            </a:r>
            <a:r>
              <a:rPr lang="en-US" sz="2400" dirty="0" smtClean="0"/>
              <a:t> from the mountains to the south of the </a:t>
            </a:r>
            <a:r>
              <a:rPr lang="en-US" sz="2400" dirty="0" err="1" smtClean="0"/>
              <a:t>Dasht-i</a:t>
            </a:r>
            <a:r>
              <a:rPr lang="en-US" sz="2400" dirty="0" smtClean="0"/>
              <a:t> </a:t>
            </a:r>
            <a:r>
              <a:rPr lang="en-US" sz="2400" dirty="0" err="1" smtClean="0"/>
              <a:t>Qipchaq</a:t>
            </a:r>
            <a:r>
              <a:rPr lang="en-US" sz="2400" dirty="0" smtClean="0"/>
              <a:t> and the </a:t>
            </a:r>
            <a:r>
              <a:rPr lang="en-US" sz="2400" dirty="0" err="1" smtClean="0"/>
              <a:t>Oirat</a:t>
            </a:r>
            <a:r>
              <a:rPr lang="en-US" sz="2400" dirty="0" smtClean="0"/>
              <a:t> Mongols from the bordering area of </a:t>
            </a:r>
            <a:r>
              <a:rPr lang="en-US" sz="2400" dirty="0" err="1" smtClean="0"/>
              <a:t>Jungaria</a:t>
            </a:r>
            <a:r>
              <a:rPr lang="en-US" sz="2400" dirty="0" smtClean="0"/>
              <a:t>. </a:t>
            </a:r>
          </a:p>
          <a:p>
            <a:pPr algn="just"/>
            <a:r>
              <a:rPr lang="en-US" sz="2400" b="1" i="1" dirty="0" err="1" smtClean="0"/>
              <a:t>Tazkirah</a:t>
            </a:r>
            <a:r>
              <a:rPr lang="en-US" sz="2400" b="1" i="1" dirty="0" smtClean="0"/>
              <a:t> </a:t>
            </a:r>
            <a:r>
              <a:rPr lang="en-US" sz="2400" b="1" i="1" dirty="0" err="1"/>
              <a:t>Bughra</a:t>
            </a:r>
            <a:r>
              <a:rPr lang="en-US" sz="2400" b="1" i="1" dirty="0"/>
              <a:t> Khan</a:t>
            </a:r>
            <a:r>
              <a:rPr lang="en-US" sz="2400" dirty="0"/>
              <a:t> (Memory of </a:t>
            </a:r>
            <a:r>
              <a:rPr lang="en-US" sz="2400" dirty="0" err="1"/>
              <a:t>Bughra</a:t>
            </a:r>
            <a:r>
              <a:rPr lang="en-US" sz="2400" dirty="0"/>
              <a:t> Khan</a:t>
            </a:r>
            <a:r>
              <a:rPr lang="en-US" sz="2400" dirty="0" smtClean="0"/>
              <a:t>). </a:t>
            </a:r>
            <a:r>
              <a:rPr lang="en-US" sz="2400" dirty="0" err="1"/>
              <a:t>Satuq</a:t>
            </a:r>
            <a:r>
              <a:rPr lang="en-US" sz="2400" dirty="0"/>
              <a:t> </a:t>
            </a:r>
            <a:r>
              <a:rPr lang="en-US" sz="2400" dirty="0" err="1"/>
              <a:t>Bughra’s</a:t>
            </a:r>
            <a:r>
              <a:rPr lang="en-US" sz="2400" dirty="0"/>
              <a:t> conversion </a:t>
            </a:r>
            <a:r>
              <a:rPr lang="en-US" sz="2400" dirty="0" err="1"/>
              <a:t>tp</a:t>
            </a:r>
            <a:r>
              <a:rPr lang="en-US" sz="2400" dirty="0"/>
              <a:t> Islam also orally </a:t>
            </a:r>
            <a:r>
              <a:rPr lang="en-US" sz="2400" dirty="0" smtClean="0"/>
              <a:t>transmitted </a:t>
            </a:r>
            <a:endParaRPr lang="en-US" sz="2400" dirty="0"/>
          </a:p>
          <a:p>
            <a:pPr algn="just"/>
            <a:endParaRPr lang="en-US" sz="2400" b="1" dirty="0" smtClean="0"/>
          </a:p>
        </p:txBody>
      </p:sp>
    </p:spTree>
    <p:extLst>
      <p:ext uri="{BB962C8B-B14F-4D97-AF65-F5344CB8AC3E}">
        <p14:creationId xmlns:p14="http://schemas.microsoft.com/office/powerpoint/2010/main" val="3704115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510"/>
            <a:ext cx="8229600" cy="745656"/>
          </a:xfrm>
        </p:spPr>
        <p:txBody>
          <a:bodyPr>
            <a:normAutofit fontScale="90000"/>
          </a:bodyPr>
          <a:lstStyle/>
          <a:p>
            <a:r>
              <a:rPr lang="en-US" b="1" i="1" dirty="0" err="1">
                <a:solidFill>
                  <a:srgbClr val="FF0000"/>
                </a:solidFill>
              </a:rPr>
              <a:t>Dīwān</a:t>
            </a:r>
            <a:r>
              <a:rPr lang="en-US" b="1" i="1" dirty="0">
                <a:solidFill>
                  <a:srgbClr val="FF0000"/>
                </a:solidFill>
              </a:rPr>
              <a:t> </a:t>
            </a:r>
            <a:r>
              <a:rPr lang="en-US" b="1" i="1" dirty="0" err="1">
                <a:solidFill>
                  <a:srgbClr val="FF0000"/>
                </a:solidFill>
              </a:rPr>
              <a:t>Lughāt</a:t>
            </a:r>
            <a:r>
              <a:rPr lang="en-US" b="1" i="1" dirty="0">
                <a:solidFill>
                  <a:srgbClr val="FF0000"/>
                </a:solidFill>
              </a:rPr>
              <a:t> </a:t>
            </a:r>
            <a:r>
              <a:rPr lang="en-US" b="1" i="1" dirty="0" err="1">
                <a:solidFill>
                  <a:srgbClr val="FF0000"/>
                </a:solidFill>
              </a:rPr>
              <a:t>al­Turk</a:t>
            </a:r>
            <a:r>
              <a:rPr lang="en-US" b="1" i="1" dirty="0">
                <a:solidFill>
                  <a:srgbClr val="FF0000"/>
                </a:solidFill>
              </a:rPr>
              <a:t> </a:t>
            </a:r>
            <a:endParaRPr lang="en-US" b="1" dirty="0">
              <a:solidFill>
                <a:srgbClr val="FF0000"/>
              </a:solidFill>
            </a:endParaRPr>
          </a:p>
        </p:txBody>
      </p:sp>
      <p:sp>
        <p:nvSpPr>
          <p:cNvPr id="3" name="Content Placeholder 2"/>
          <p:cNvSpPr>
            <a:spLocks noGrp="1"/>
          </p:cNvSpPr>
          <p:nvPr>
            <p:ph idx="1"/>
          </p:nvPr>
        </p:nvSpPr>
        <p:spPr>
          <a:xfrm>
            <a:off x="176695" y="990325"/>
            <a:ext cx="8768521" cy="5697281"/>
          </a:xfrm>
        </p:spPr>
        <p:txBody>
          <a:bodyPr>
            <a:normAutofit fontScale="85000" lnSpcReduction="10000"/>
          </a:bodyPr>
          <a:lstStyle/>
          <a:p>
            <a:r>
              <a:rPr lang="en-US" dirty="0"/>
              <a:t>Al-</a:t>
            </a:r>
            <a:r>
              <a:rPr lang="en-US" dirty="0" err="1"/>
              <a:t>Kashgari</a:t>
            </a:r>
            <a:r>
              <a:rPr lang="en-US" dirty="0"/>
              <a:t> studied the Turkic languages of his time and in </a:t>
            </a:r>
            <a:r>
              <a:rPr lang="en-US" dirty="0" smtClean="0"/>
              <a:t>Baghdad he </a:t>
            </a:r>
            <a:r>
              <a:rPr lang="en-US" dirty="0"/>
              <a:t>composed the first comprehensive dictionary of Turkic languages, the </a:t>
            </a:r>
            <a:r>
              <a:rPr lang="en-US" i="1" dirty="0" err="1"/>
              <a:t>Dīwān</a:t>
            </a:r>
            <a:r>
              <a:rPr lang="en-US" i="1" dirty="0"/>
              <a:t> </a:t>
            </a:r>
            <a:r>
              <a:rPr lang="en-US" i="1" dirty="0" err="1"/>
              <a:t>Lughāt</a:t>
            </a:r>
            <a:r>
              <a:rPr lang="en-US" i="1" dirty="0"/>
              <a:t> </a:t>
            </a:r>
            <a:r>
              <a:rPr lang="en-US" i="1" dirty="0" err="1"/>
              <a:t>al­Turk</a:t>
            </a:r>
            <a:r>
              <a:rPr lang="en-US" i="1" dirty="0"/>
              <a:t> </a:t>
            </a:r>
            <a:r>
              <a:rPr lang="en-US" dirty="0" smtClean="0"/>
              <a:t>( Compendium </a:t>
            </a:r>
            <a:r>
              <a:rPr lang="en-US" dirty="0"/>
              <a:t>of the languages of the </a:t>
            </a:r>
            <a:r>
              <a:rPr lang="en-US" dirty="0" smtClean="0"/>
              <a:t>Turks) </a:t>
            </a:r>
            <a:r>
              <a:rPr lang="en-US" dirty="0"/>
              <a:t>in 1072-74</a:t>
            </a:r>
            <a:r>
              <a:rPr lang="en-US" dirty="0" smtClean="0"/>
              <a:t>. </a:t>
            </a:r>
          </a:p>
          <a:p>
            <a:r>
              <a:rPr lang="en-US" dirty="0" smtClean="0"/>
              <a:t>It </a:t>
            </a:r>
            <a:r>
              <a:rPr lang="en-US" dirty="0"/>
              <a:t>was intended for use by the Abbasid Caliphate, the new, Arab allies of the Turks. </a:t>
            </a:r>
            <a:endParaRPr lang="en-US" dirty="0" smtClean="0"/>
          </a:p>
          <a:p>
            <a:r>
              <a:rPr lang="en-US" dirty="0" smtClean="0"/>
              <a:t>Mahmud </a:t>
            </a:r>
            <a:r>
              <a:rPr lang="en-US" dirty="0" err="1"/>
              <a:t>Kashgari's</a:t>
            </a:r>
            <a:r>
              <a:rPr lang="en-US" dirty="0"/>
              <a:t> </a:t>
            </a:r>
            <a:r>
              <a:rPr lang="en-US" dirty="0" smtClean="0"/>
              <a:t>dictionary</a:t>
            </a:r>
            <a:r>
              <a:rPr lang="en-US" dirty="0"/>
              <a:t>, </a:t>
            </a:r>
            <a:r>
              <a:rPr lang="en-US" dirty="0" smtClean="0"/>
              <a:t>later edited by the Turkish historian, Ali </a:t>
            </a:r>
            <a:r>
              <a:rPr lang="en-US" dirty="0" err="1" smtClean="0"/>
              <a:t>Amiri</a:t>
            </a:r>
            <a:r>
              <a:rPr lang="en-US" dirty="0" smtClean="0"/>
              <a:t>, contains </a:t>
            </a:r>
            <a:r>
              <a:rPr lang="en-US" dirty="0"/>
              <a:t>specimens of old Turkic poetry in the typical form of quatrains </a:t>
            </a:r>
            <a:r>
              <a:rPr lang="en-US" dirty="0" smtClean="0"/>
              <a:t>(</a:t>
            </a:r>
            <a:r>
              <a:rPr lang="en-US" i="1" dirty="0" err="1" smtClean="0"/>
              <a:t>ruba</a:t>
            </a:r>
            <a:r>
              <a:rPr lang="en-US" i="1" dirty="0" smtClean="0"/>
              <a:t>̄'</a:t>
            </a:r>
            <a:r>
              <a:rPr lang="en-US" i="1" dirty="0" err="1" smtClean="0"/>
              <a:t>iyāt</a:t>
            </a:r>
            <a:r>
              <a:rPr lang="en-US" dirty="0"/>
              <a:t>; </a:t>
            </a:r>
            <a:r>
              <a:rPr lang="en-US" i="1" dirty="0" err="1" smtClean="0"/>
              <a:t>dörtlük</a:t>
            </a:r>
            <a:r>
              <a:rPr lang="en-US" dirty="0"/>
              <a:t>), representing all the principal genres: epic, pastoral, didactic, lyric, and elegiac. </a:t>
            </a:r>
            <a:endParaRPr lang="en-US" dirty="0" smtClean="0"/>
          </a:p>
          <a:p>
            <a:r>
              <a:rPr lang="en-US" dirty="0" smtClean="0"/>
              <a:t>His </a:t>
            </a:r>
            <a:r>
              <a:rPr lang="en-US" dirty="0"/>
              <a:t>book also included the first known map of the areas inhabited by Turkic peoples. This map is housed at the National Library in Istanbul</a:t>
            </a:r>
            <a:r>
              <a:rPr lang="en-US" dirty="0" smtClean="0"/>
              <a:t>.</a:t>
            </a:r>
            <a:endParaRPr lang="en-US" dirty="0"/>
          </a:p>
        </p:txBody>
      </p:sp>
    </p:spTree>
    <p:extLst>
      <p:ext uri="{BB962C8B-B14F-4D97-AF65-F5344CB8AC3E}">
        <p14:creationId xmlns:p14="http://schemas.microsoft.com/office/powerpoint/2010/main" val="3259460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833"/>
            <a:ext cx="8229600" cy="825023"/>
          </a:xfrm>
        </p:spPr>
        <p:txBody>
          <a:bodyPr>
            <a:normAutofit/>
          </a:bodyPr>
          <a:lstStyle/>
          <a:p>
            <a:r>
              <a:rPr lang="en-US" b="1" dirty="0" smtClean="0">
                <a:solidFill>
                  <a:srgbClr val="FF0000"/>
                </a:solidFill>
              </a:rPr>
              <a:t>World Map of </a:t>
            </a:r>
            <a:r>
              <a:rPr lang="en-US" b="1" dirty="0" err="1" smtClean="0">
                <a:solidFill>
                  <a:srgbClr val="FF0000"/>
                </a:solidFill>
              </a:rPr>
              <a:t>Kashghari</a:t>
            </a:r>
            <a:endParaRPr lang="en-US" b="1" dirty="0">
              <a:solidFill>
                <a:srgbClr val="FF0000"/>
              </a:solidFill>
            </a:endParaRPr>
          </a:p>
        </p:txBody>
      </p:sp>
      <p:pic>
        <p:nvPicPr>
          <p:cNvPr id="5" name="Picture 4"/>
          <p:cNvPicPr>
            <a:picLocks noChangeAspect="1"/>
          </p:cNvPicPr>
          <p:nvPr/>
        </p:nvPicPr>
        <p:blipFill>
          <a:blip r:embed="rId2"/>
          <a:stretch>
            <a:fillRect/>
          </a:stretch>
        </p:blipFill>
        <p:spPr>
          <a:xfrm>
            <a:off x="1397000" y="1181100"/>
            <a:ext cx="7289800" cy="4483100"/>
          </a:xfrm>
          <a:prstGeom prst="rect">
            <a:avLst/>
          </a:prstGeom>
        </p:spPr>
      </p:pic>
      <p:pic>
        <p:nvPicPr>
          <p:cNvPr id="7" name="Content Placeholder 6"/>
          <p:cNvPicPr>
            <a:picLocks noGrp="1" noChangeAspect="1"/>
          </p:cNvPicPr>
          <p:nvPr>
            <p:ph idx="1"/>
          </p:nvPr>
        </p:nvPicPr>
        <p:blipFill>
          <a:blip r:embed="rId2"/>
          <a:srcRect l="-5520" r="-5520"/>
          <a:stretch>
            <a:fillRect/>
          </a:stretch>
        </p:blipFill>
        <p:spPr>
          <a:xfrm>
            <a:off x="457200" y="1258888"/>
            <a:ext cx="8229600" cy="5232400"/>
          </a:xfrm>
        </p:spPr>
      </p:pic>
    </p:spTree>
    <p:extLst>
      <p:ext uri="{BB962C8B-B14F-4D97-AF65-F5344CB8AC3E}">
        <p14:creationId xmlns:p14="http://schemas.microsoft.com/office/powerpoint/2010/main" val="3753373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p:cNvPicPr>
          <p:nvPr>
            <p:ph idx="1"/>
          </p:nvPr>
        </p:nvPicPr>
        <p:blipFill>
          <a:blip r:embed="rId2" cstate="email">
            <a:extLst>
              <a:ext uri="{28A0092B-C50C-407E-A947-70E740481C1C}">
                <a14:useLocalDpi xmlns:a14="http://schemas.microsoft.com/office/drawing/2010/main" val="0"/>
              </a:ext>
            </a:extLst>
          </a:blip>
          <a:srcRect l="-73136" r="-73136"/>
          <a:stretch>
            <a:fillRect/>
          </a:stretch>
        </p:blipFill>
        <p:spPr bwMode="auto">
          <a:prstGeom prst="rect">
            <a:avLst/>
          </a:prstGeom>
          <a:noFill/>
          <a:ln>
            <a:noFill/>
          </a:ln>
        </p:spPr>
      </p:pic>
    </p:spTree>
    <p:extLst>
      <p:ext uri="{BB962C8B-B14F-4D97-AF65-F5344CB8AC3E}">
        <p14:creationId xmlns:p14="http://schemas.microsoft.com/office/powerpoint/2010/main" val="3086696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9529"/>
          </a:xfrm>
        </p:spPr>
        <p:txBody>
          <a:bodyPr>
            <a:normAutofit fontScale="90000"/>
          </a:bodyPr>
          <a:lstStyle/>
          <a:p>
            <a:r>
              <a:rPr lang="en-US" dirty="0" smtClean="0"/>
              <a:t>Divan-</a:t>
            </a:r>
            <a:r>
              <a:rPr lang="en-US" dirty="0" err="1" smtClean="0"/>
              <a:t>ı</a:t>
            </a:r>
            <a:r>
              <a:rPr lang="en-US" dirty="0" smtClean="0"/>
              <a:t> </a:t>
            </a:r>
            <a:r>
              <a:rPr lang="en-US" dirty="0" err="1" smtClean="0"/>
              <a:t>Lugat’it</a:t>
            </a:r>
            <a:r>
              <a:rPr lang="en-US" dirty="0" smtClean="0"/>
              <a:t>-Turk</a:t>
            </a:r>
            <a:endParaRPr lang="en-US" dirty="0"/>
          </a:p>
        </p:txBody>
      </p:sp>
      <p:pic>
        <p:nvPicPr>
          <p:cNvPr id="4" name="Content Placeholder 3"/>
          <p:cNvPicPr>
            <a:picLocks noGrp="1" noChangeAspect="1"/>
          </p:cNvPicPr>
          <p:nvPr>
            <p:ph idx="1"/>
          </p:nvPr>
        </p:nvPicPr>
        <p:blipFill>
          <a:blip r:embed="rId2"/>
          <a:srcRect t="10893" b="10893"/>
          <a:stretch>
            <a:fillRect/>
          </a:stretch>
        </p:blipFill>
        <p:spPr>
          <a:xfrm>
            <a:off x="966097" y="1291812"/>
            <a:ext cx="7044909" cy="5254091"/>
          </a:xfrm>
        </p:spPr>
      </p:pic>
    </p:spTree>
    <p:extLst>
      <p:ext uri="{BB962C8B-B14F-4D97-AF65-F5344CB8AC3E}">
        <p14:creationId xmlns:p14="http://schemas.microsoft.com/office/powerpoint/2010/main" val="28743102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5" y="121478"/>
            <a:ext cx="8543235" cy="4284870"/>
          </a:xfrm>
        </p:spPr>
        <p:txBody>
          <a:bodyPr>
            <a:noAutofit/>
          </a:bodyPr>
          <a:lstStyle/>
          <a:p>
            <a:pPr algn="just"/>
            <a:r>
              <a:rPr lang="en-US" sz="3600" dirty="0" smtClean="0">
                <a:solidFill>
                  <a:srgbClr val="FF0000"/>
                </a:solidFill>
              </a:rPr>
              <a:t>The </a:t>
            </a:r>
            <a:r>
              <a:rPr lang="en-US" sz="3600" b="1" i="1" dirty="0" err="1">
                <a:solidFill>
                  <a:srgbClr val="FF0000"/>
                </a:solidFill>
              </a:rPr>
              <a:t>Kutadgu</a:t>
            </a:r>
            <a:r>
              <a:rPr lang="en-US" sz="3600" b="1" i="1" dirty="0">
                <a:solidFill>
                  <a:srgbClr val="FF0000"/>
                </a:solidFill>
              </a:rPr>
              <a:t> </a:t>
            </a:r>
            <a:r>
              <a:rPr lang="en-US" sz="3600" b="1" i="1" dirty="0" err="1" smtClean="0">
                <a:solidFill>
                  <a:srgbClr val="FF0000"/>
                </a:solidFill>
              </a:rPr>
              <a:t>Bilig</a:t>
            </a:r>
            <a:r>
              <a:rPr lang="en-US" sz="3600" dirty="0" smtClean="0">
                <a:solidFill>
                  <a:srgbClr val="FF0000"/>
                </a:solidFill>
              </a:rPr>
              <a:t/>
            </a:r>
            <a:br>
              <a:rPr lang="en-US" sz="3600" dirty="0" smtClean="0">
                <a:solidFill>
                  <a:srgbClr val="FF0000"/>
                </a:solidFill>
              </a:rPr>
            </a:br>
            <a:r>
              <a:rPr lang="en-US" sz="2000" dirty="0" smtClean="0"/>
              <a:t>Written </a:t>
            </a:r>
            <a:r>
              <a:rPr lang="en-US" sz="2000" dirty="0"/>
              <a:t>by </a:t>
            </a:r>
            <a:r>
              <a:rPr lang="en-US" sz="2000" dirty="0" err="1"/>
              <a:t>Yusūf</a:t>
            </a:r>
            <a:r>
              <a:rPr lang="en-US" sz="2000" dirty="0"/>
              <a:t> </a:t>
            </a:r>
            <a:r>
              <a:rPr lang="en-US" sz="2000" dirty="0" err="1"/>
              <a:t>Khāṣs</a:t>
            </a:r>
            <a:r>
              <a:rPr lang="en-US" sz="2000" dirty="0"/>
              <a:t>̣ </a:t>
            </a:r>
            <a:r>
              <a:rPr lang="en-US" sz="2000" dirty="0" err="1"/>
              <a:t>Ḥājib</a:t>
            </a:r>
            <a:r>
              <a:rPr lang="en-US" sz="2000" dirty="0"/>
              <a:t> for the prince of </a:t>
            </a:r>
            <a:r>
              <a:rPr lang="en-US" sz="2000" dirty="0" err="1"/>
              <a:t>Kashgar</a:t>
            </a:r>
            <a:r>
              <a:rPr lang="en-US" sz="2000" dirty="0"/>
              <a:t> </a:t>
            </a:r>
            <a:r>
              <a:rPr lang="tr-TR" sz="2000" dirty="0" err="1"/>
              <a:t>and</a:t>
            </a:r>
            <a:r>
              <a:rPr lang="tr-TR" sz="2000" dirty="0"/>
              <a:t> </a:t>
            </a:r>
            <a:r>
              <a:rPr lang="tr-TR" sz="2000" dirty="0" err="1"/>
              <a:t>presented</a:t>
            </a:r>
            <a:r>
              <a:rPr lang="tr-TR" sz="2000" dirty="0"/>
              <a:t> </a:t>
            </a:r>
            <a:r>
              <a:rPr lang="tr-TR" sz="2000" dirty="0" err="1" smtClean="0"/>
              <a:t>to</a:t>
            </a:r>
            <a:r>
              <a:rPr lang="tr-TR" sz="2000" dirty="0" smtClean="0"/>
              <a:t> </a:t>
            </a:r>
            <a:r>
              <a:rPr lang="tr-TR" sz="2000" dirty="0" err="1" smtClean="0"/>
              <a:t>Tavghach</a:t>
            </a:r>
            <a:r>
              <a:rPr lang="tr-TR" sz="2000" dirty="0" smtClean="0"/>
              <a:t> </a:t>
            </a:r>
            <a:r>
              <a:rPr lang="tr-TR" sz="2000" dirty="0" err="1" smtClean="0"/>
              <a:t>Bughra</a:t>
            </a:r>
            <a:r>
              <a:rPr lang="tr-TR" sz="2000" dirty="0" smtClean="0"/>
              <a:t> </a:t>
            </a:r>
            <a:r>
              <a:rPr lang="tr-TR" sz="2000" dirty="0" err="1" smtClean="0"/>
              <a:t>Khan</a:t>
            </a:r>
            <a:r>
              <a:rPr lang="tr-TR" sz="2000" dirty="0" smtClean="0"/>
              <a:t>, </a:t>
            </a:r>
            <a:r>
              <a:rPr lang="tr-TR" sz="2000" dirty="0" err="1"/>
              <a:t>the</a:t>
            </a:r>
            <a:r>
              <a:rPr lang="tr-TR" sz="2000" dirty="0"/>
              <a:t> </a:t>
            </a:r>
            <a:r>
              <a:rPr lang="tr-TR" sz="2000" dirty="0" err="1"/>
              <a:t>prince</a:t>
            </a:r>
            <a:r>
              <a:rPr lang="tr-TR" sz="2000" dirty="0"/>
              <a:t> of </a:t>
            </a:r>
            <a:r>
              <a:rPr lang="tr-TR" sz="2000" dirty="0" err="1"/>
              <a:t>Kashgar</a:t>
            </a:r>
            <a:r>
              <a:rPr lang="tr-TR" sz="2000" dirty="0"/>
              <a:t> in 462 (1069/1070 AD)</a:t>
            </a:r>
            <a:r>
              <a:rPr lang="en-US" sz="2000" dirty="0"/>
              <a:t/>
            </a:r>
            <a:br>
              <a:rPr lang="en-US" sz="2000" dirty="0"/>
            </a:br>
            <a:r>
              <a:rPr lang="en-US" sz="2000" dirty="0"/>
              <a:t> </a:t>
            </a:r>
            <a:r>
              <a:rPr lang="en-US" sz="2000" dirty="0" smtClean="0"/>
              <a:t>"</a:t>
            </a:r>
            <a:r>
              <a:rPr lang="en-US" sz="2000" dirty="0"/>
              <a:t>The Wisdom which brings Happiness" or "The Wisdom that Conduces to Royal Glory or Fortune”, </a:t>
            </a:r>
            <a:r>
              <a:rPr lang="en-US" sz="2000" dirty="0" smtClean="0"/>
              <a:t>"</a:t>
            </a:r>
            <a:r>
              <a:rPr lang="en-US" sz="2000" dirty="0"/>
              <a:t>Wisdom Which Brings Good Fortune”. </a:t>
            </a:r>
            <a:br>
              <a:rPr lang="en-US" sz="2000" dirty="0"/>
            </a:br>
            <a:r>
              <a:rPr lang="en-US" sz="2000" dirty="0"/>
              <a:t>The text reflects the author's and his society's beliefs, feelings, and practices with regard to quite a few topics, and depicts interesting facets of various aspects of life in the </a:t>
            </a:r>
            <a:r>
              <a:rPr lang="en-US" sz="2000" dirty="0" err="1"/>
              <a:t>Karakhanid</a:t>
            </a:r>
            <a:r>
              <a:rPr lang="en-US" sz="2000" dirty="0"/>
              <a:t> empire.</a:t>
            </a:r>
            <a:br>
              <a:rPr lang="en-US" sz="2000" dirty="0"/>
            </a:br>
            <a:r>
              <a:rPr lang="en-US" sz="2000" dirty="0"/>
              <a:t>S</a:t>
            </a:r>
            <a:r>
              <a:rPr lang="en-US" sz="2000" dirty="0" smtClean="0"/>
              <a:t>tructured </a:t>
            </a:r>
            <a:r>
              <a:rPr lang="en-US" sz="2000" dirty="0"/>
              <a:t>around the relations between four main characters, each representing an abstract principle (overtly stated by the author).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37081676"/>
              </p:ext>
            </p:extLst>
          </p:nvPr>
        </p:nvGraphicFramePr>
        <p:xfrm>
          <a:off x="143565" y="4335205"/>
          <a:ext cx="8543235" cy="2158361"/>
        </p:xfrm>
        <a:graphic>
          <a:graphicData uri="http://schemas.openxmlformats.org/drawingml/2006/table">
            <a:tbl>
              <a:tblPr firstRow="1" bandRow="1">
                <a:tableStyleId>{5C22544A-7EE6-4342-B048-85BDC9FD1C3A}</a:tableStyleId>
              </a:tblPr>
              <a:tblGrid>
                <a:gridCol w="2120733"/>
                <a:gridCol w="2120733"/>
                <a:gridCol w="2120733"/>
                <a:gridCol w="2181036"/>
              </a:tblGrid>
              <a:tr h="317127">
                <a:tc>
                  <a:txBody>
                    <a:bodyPr/>
                    <a:lstStyle/>
                    <a:p>
                      <a:pPr>
                        <a:lnSpc>
                          <a:spcPts val="1500"/>
                        </a:lnSpc>
                        <a:spcAft>
                          <a:spcPts val="1200"/>
                        </a:spcAft>
                      </a:pPr>
                      <a:r>
                        <a:rPr lang="en-US" sz="1300" b="1" dirty="0">
                          <a:solidFill>
                            <a:srgbClr val="000000"/>
                          </a:solidFill>
                          <a:effectLst/>
                          <a:latin typeface="Helvetica"/>
                          <a:ea typeface="ＭＳ 明朝"/>
                          <a:cs typeface="Helvetica"/>
                        </a:rPr>
                        <a:t>Name </a:t>
                      </a:r>
                      <a:endParaRPr lang="en-US" sz="1200" dirty="0">
                        <a:effectLst/>
                        <a:latin typeface="Cambria"/>
                        <a:ea typeface="ＭＳ 明朝"/>
                        <a:cs typeface="Times New Roman"/>
                      </a:endParaRPr>
                    </a:p>
                  </a:txBody>
                  <a:tcPr marL="68580" marR="68580" marT="0" marB="0" anchor="ctr"/>
                </a:tc>
                <a:tc>
                  <a:txBody>
                    <a:bodyPr/>
                    <a:lstStyle/>
                    <a:p>
                      <a:pPr>
                        <a:lnSpc>
                          <a:spcPts val="1500"/>
                        </a:lnSpc>
                        <a:spcAft>
                          <a:spcPts val="1200"/>
                        </a:spcAft>
                      </a:pPr>
                      <a:r>
                        <a:rPr lang="en-US" sz="1300" b="1">
                          <a:solidFill>
                            <a:srgbClr val="000000"/>
                          </a:solidFill>
                          <a:effectLst/>
                          <a:latin typeface="Helvetica"/>
                          <a:ea typeface="ＭＳ 明朝"/>
                          <a:cs typeface="Helvetica"/>
                        </a:rPr>
                        <a:t>Translation </a:t>
                      </a:r>
                      <a:endParaRPr lang="en-US" sz="1200">
                        <a:effectLst/>
                        <a:latin typeface="Cambria"/>
                        <a:ea typeface="ＭＳ 明朝"/>
                        <a:cs typeface="Times New Roman"/>
                      </a:endParaRPr>
                    </a:p>
                  </a:txBody>
                  <a:tcPr marL="68580" marR="68580" marT="0" marB="0" anchor="ctr"/>
                </a:tc>
                <a:tc>
                  <a:txBody>
                    <a:bodyPr/>
                    <a:lstStyle/>
                    <a:p>
                      <a:pPr>
                        <a:lnSpc>
                          <a:spcPts val="1500"/>
                        </a:lnSpc>
                        <a:spcAft>
                          <a:spcPts val="1200"/>
                        </a:spcAft>
                      </a:pPr>
                      <a:r>
                        <a:rPr lang="en-US" sz="1300" b="1">
                          <a:solidFill>
                            <a:srgbClr val="000000"/>
                          </a:solidFill>
                          <a:effectLst/>
                          <a:latin typeface="Helvetica"/>
                          <a:ea typeface="ＭＳ 明朝"/>
                          <a:cs typeface="Helvetica"/>
                        </a:rPr>
                        <a:t>Occupation </a:t>
                      </a:r>
                      <a:endParaRPr lang="en-US" sz="1200">
                        <a:effectLst/>
                        <a:latin typeface="Cambria"/>
                        <a:ea typeface="ＭＳ 明朝"/>
                        <a:cs typeface="Times New Roman"/>
                      </a:endParaRPr>
                    </a:p>
                  </a:txBody>
                  <a:tcPr marL="68580" marR="68580" marT="0" marB="0" anchor="ctr"/>
                </a:tc>
                <a:tc>
                  <a:txBody>
                    <a:bodyPr/>
                    <a:lstStyle/>
                    <a:p>
                      <a:pPr>
                        <a:lnSpc>
                          <a:spcPts val="1500"/>
                        </a:lnSpc>
                        <a:spcAft>
                          <a:spcPts val="1200"/>
                        </a:spcAft>
                      </a:pPr>
                      <a:r>
                        <a:rPr lang="en-US" sz="1300" b="1">
                          <a:solidFill>
                            <a:srgbClr val="000000"/>
                          </a:solidFill>
                          <a:effectLst/>
                          <a:latin typeface="Helvetica"/>
                          <a:ea typeface="ＭＳ 明朝"/>
                          <a:cs typeface="Helvetica"/>
                        </a:rPr>
                        <a:t>Principle </a:t>
                      </a:r>
                      <a:endParaRPr lang="en-US" sz="1200">
                        <a:effectLst/>
                        <a:latin typeface="Cambria"/>
                        <a:ea typeface="ＭＳ 明朝"/>
                        <a:cs typeface="Times New Roman"/>
                      </a:endParaRPr>
                    </a:p>
                  </a:txBody>
                  <a:tcPr marL="68580" marR="68580" marT="0" marB="0" anchor="ctr"/>
                </a:tc>
              </a:tr>
              <a:tr h="603490">
                <a:tc>
                  <a:txBody>
                    <a:bodyPr/>
                    <a:lstStyle/>
                    <a:p>
                      <a:pPr>
                        <a:lnSpc>
                          <a:spcPts val="1500"/>
                        </a:lnSpc>
                        <a:spcAft>
                          <a:spcPts val="1200"/>
                        </a:spcAft>
                      </a:pPr>
                      <a:r>
                        <a:rPr lang="en-US" sz="1300" b="1">
                          <a:solidFill>
                            <a:srgbClr val="000000"/>
                          </a:solidFill>
                          <a:effectLst/>
                          <a:latin typeface="Helvetica"/>
                          <a:ea typeface="ＭＳ 明朝"/>
                          <a:cs typeface="Helvetica"/>
                        </a:rPr>
                        <a:t>küntoğdı </a:t>
                      </a:r>
                      <a:endParaRPr lang="en-US" sz="1200">
                        <a:effectLst/>
                        <a:latin typeface="Cambria"/>
                        <a:ea typeface="ＭＳ 明朝"/>
                        <a:cs typeface="Times New Roman"/>
                      </a:endParaRPr>
                    </a:p>
                  </a:txBody>
                  <a:tcPr marL="68580" marR="68580" marT="0" marB="0" anchor="ctr"/>
                </a:tc>
                <a:tc>
                  <a:txBody>
                    <a:bodyPr/>
                    <a:lstStyle/>
                    <a:p>
                      <a:pPr>
                        <a:lnSpc>
                          <a:spcPts val="1500"/>
                        </a:lnSpc>
                        <a:spcAft>
                          <a:spcPts val="1200"/>
                        </a:spcAft>
                      </a:pPr>
                      <a:r>
                        <a:rPr lang="en-US" sz="1300">
                          <a:solidFill>
                            <a:srgbClr val="000000"/>
                          </a:solidFill>
                          <a:effectLst/>
                          <a:latin typeface="Helvetica"/>
                          <a:ea typeface="ＭＳ 明朝"/>
                          <a:cs typeface="Helvetica"/>
                        </a:rPr>
                        <a:t>"the sun has risen" / Rising Sun </a:t>
                      </a:r>
                      <a:endParaRPr lang="en-US" sz="1200">
                        <a:effectLst/>
                        <a:latin typeface="Cambria"/>
                        <a:ea typeface="ＭＳ 明朝"/>
                        <a:cs typeface="Times New Roman"/>
                      </a:endParaRPr>
                    </a:p>
                  </a:txBody>
                  <a:tcPr marL="68580" marR="68580" marT="0" marB="0" anchor="ctr"/>
                </a:tc>
                <a:tc>
                  <a:txBody>
                    <a:bodyPr/>
                    <a:lstStyle/>
                    <a:p>
                      <a:pPr>
                        <a:lnSpc>
                          <a:spcPts val="1500"/>
                        </a:lnSpc>
                        <a:spcAft>
                          <a:spcPts val="1200"/>
                        </a:spcAft>
                      </a:pPr>
                      <a:r>
                        <a:rPr lang="en-US" sz="1300">
                          <a:solidFill>
                            <a:srgbClr val="000000"/>
                          </a:solidFill>
                          <a:effectLst/>
                          <a:latin typeface="Helvetica"/>
                          <a:ea typeface="ＭＳ 明朝"/>
                          <a:cs typeface="Helvetica"/>
                        </a:rPr>
                        <a:t>king </a:t>
                      </a:r>
                      <a:endParaRPr lang="en-US" sz="1200">
                        <a:effectLst/>
                        <a:latin typeface="Cambria"/>
                        <a:ea typeface="ＭＳ 明朝"/>
                        <a:cs typeface="Times New Roman"/>
                      </a:endParaRPr>
                    </a:p>
                  </a:txBody>
                  <a:tcPr marL="68580" marR="68580" marT="0" marB="0" anchor="ctr"/>
                </a:tc>
                <a:tc>
                  <a:txBody>
                    <a:bodyPr/>
                    <a:lstStyle/>
                    <a:p>
                      <a:pPr>
                        <a:lnSpc>
                          <a:spcPts val="1500"/>
                        </a:lnSpc>
                        <a:spcAft>
                          <a:spcPts val="1200"/>
                        </a:spcAft>
                      </a:pPr>
                      <a:r>
                        <a:rPr lang="en-US" sz="1300">
                          <a:solidFill>
                            <a:srgbClr val="000000"/>
                          </a:solidFill>
                          <a:effectLst/>
                          <a:latin typeface="Helvetica"/>
                          <a:ea typeface="ＭＳ 明朝"/>
                          <a:cs typeface="Helvetica"/>
                        </a:rPr>
                        <a:t>Justice </a:t>
                      </a:r>
                      <a:endParaRPr lang="en-US" sz="1200">
                        <a:effectLst/>
                        <a:latin typeface="Cambria"/>
                        <a:ea typeface="ＭＳ 明朝"/>
                        <a:cs typeface="Times New Roman"/>
                      </a:endParaRPr>
                    </a:p>
                  </a:txBody>
                  <a:tcPr marL="68580" marR="68580" marT="0" marB="0" anchor="ctr"/>
                </a:tc>
              </a:tr>
              <a:tr h="603490">
                <a:tc>
                  <a:txBody>
                    <a:bodyPr/>
                    <a:lstStyle/>
                    <a:p>
                      <a:pPr>
                        <a:lnSpc>
                          <a:spcPts val="1500"/>
                        </a:lnSpc>
                        <a:spcAft>
                          <a:spcPts val="1200"/>
                        </a:spcAft>
                      </a:pPr>
                      <a:r>
                        <a:rPr lang="en-US" sz="1300" b="1">
                          <a:solidFill>
                            <a:srgbClr val="000000"/>
                          </a:solidFill>
                          <a:effectLst/>
                          <a:latin typeface="Helvetica"/>
                          <a:ea typeface="ＭＳ 明朝"/>
                          <a:cs typeface="Helvetica"/>
                        </a:rPr>
                        <a:t>aytoldı </a:t>
                      </a:r>
                      <a:endParaRPr lang="en-US" sz="1200">
                        <a:effectLst/>
                        <a:latin typeface="Cambria"/>
                        <a:ea typeface="ＭＳ 明朝"/>
                        <a:cs typeface="Times New Roman"/>
                      </a:endParaRPr>
                    </a:p>
                  </a:txBody>
                  <a:tcPr marL="68580" marR="68580" marT="0" marB="0" anchor="ctr"/>
                </a:tc>
                <a:tc>
                  <a:txBody>
                    <a:bodyPr/>
                    <a:lstStyle/>
                    <a:p>
                      <a:pPr>
                        <a:lnSpc>
                          <a:spcPts val="1500"/>
                        </a:lnSpc>
                        <a:spcAft>
                          <a:spcPts val="1200"/>
                        </a:spcAft>
                      </a:pPr>
                      <a:r>
                        <a:rPr lang="en-US" sz="1300">
                          <a:solidFill>
                            <a:srgbClr val="000000"/>
                          </a:solidFill>
                          <a:effectLst/>
                          <a:latin typeface="Helvetica"/>
                          <a:ea typeface="ＭＳ 明朝"/>
                          <a:cs typeface="Helvetica"/>
                        </a:rPr>
                        <a:t>"the moon is full" / Full Moon </a:t>
                      </a:r>
                      <a:endParaRPr lang="en-US" sz="1200">
                        <a:effectLst/>
                        <a:latin typeface="Cambria"/>
                        <a:ea typeface="ＭＳ 明朝"/>
                        <a:cs typeface="Times New Roman"/>
                      </a:endParaRPr>
                    </a:p>
                  </a:txBody>
                  <a:tcPr marL="68580" marR="68580" marT="0" marB="0" anchor="ctr"/>
                </a:tc>
                <a:tc>
                  <a:txBody>
                    <a:bodyPr/>
                    <a:lstStyle/>
                    <a:p>
                      <a:pPr>
                        <a:lnSpc>
                          <a:spcPts val="1500"/>
                        </a:lnSpc>
                        <a:spcAft>
                          <a:spcPts val="1200"/>
                        </a:spcAft>
                      </a:pPr>
                      <a:r>
                        <a:rPr lang="en-US" sz="1300" dirty="0">
                          <a:solidFill>
                            <a:srgbClr val="000000"/>
                          </a:solidFill>
                          <a:effectLst/>
                          <a:latin typeface="Helvetica"/>
                          <a:ea typeface="ＭＳ 明朝"/>
                          <a:cs typeface="Helvetica"/>
                        </a:rPr>
                        <a:t>vizier </a:t>
                      </a:r>
                      <a:endParaRPr lang="en-US" sz="1200" dirty="0">
                        <a:effectLst/>
                        <a:latin typeface="Cambria"/>
                        <a:ea typeface="ＭＳ 明朝"/>
                        <a:cs typeface="Times New Roman"/>
                      </a:endParaRPr>
                    </a:p>
                  </a:txBody>
                  <a:tcPr marL="68580" marR="68580" marT="0" marB="0" anchor="ctr"/>
                </a:tc>
                <a:tc>
                  <a:txBody>
                    <a:bodyPr/>
                    <a:lstStyle/>
                    <a:p>
                      <a:pPr>
                        <a:lnSpc>
                          <a:spcPts val="1500"/>
                        </a:lnSpc>
                        <a:spcAft>
                          <a:spcPts val="1200"/>
                        </a:spcAft>
                      </a:pPr>
                      <a:r>
                        <a:rPr lang="en-US" sz="1300">
                          <a:solidFill>
                            <a:srgbClr val="000000"/>
                          </a:solidFill>
                          <a:effectLst/>
                          <a:latin typeface="Helvetica"/>
                          <a:ea typeface="ＭＳ 明朝"/>
                          <a:cs typeface="Helvetica"/>
                        </a:rPr>
                        <a:t>Fortune </a:t>
                      </a:r>
                      <a:endParaRPr lang="en-US" sz="1200">
                        <a:effectLst/>
                        <a:latin typeface="Cambria"/>
                        <a:ea typeface="ＭＳ 明朝"/>
                        <a:cs typeface="Times New Roman"/>
                      </a:endParaRPr>
                    </a:p>
                  </a:txBody>
                  <a:tcPr marL="68580" marR="68580" marT="0" marB="0" anchor="ctr"/>
                </a:tc>
              </a:tr>
              <a:tr h="317127">
                <a:tc>
                  <a:txBody>
                    <a:bodyPr/>
                    <a:lstStyle/>
                    <a:p>
                      <a:pPr>
                        <a:lnSpc>
                          <a:spcPts val="1500"/>
                        </a:lnSpc>
                        <a:spcAft>
                          <a:spcPts val="1200"/>
                        </a:spcAft>
                      </a:pPr>
                      <a:r>
                        <a:rPr lang="en-US" sz="1300" b="1">
                          <a:solidFill>
                            <a:srgbClr val="000000"/>
                          </a:solidFill>
                          <a:effectLst/>
                          <a:latin typeface="Helvetica"/>
                          <a:ea typeface="ＭＳ 明朝"/>
                          <a:cs typeface="Helvetica"/>
                        </a:rPr>
                        <a:t>ögdülmiş </a:t>
                      </a:r>
                      <a:endParaRPr lang="en-US" sz="1200">
                        <a:effectLst/>
                        <a:latin typeface="Cambria"/>
                        <a:ea typeface="ＭＳ 明朝"/>
                        <a:cs typeface="Times New Roman"/>
                      </a:endParaRPr>
                    </a:p>
                  </a:txBody>
                  <a:tcPr marL="68580" marR="68580" marT="0" marB="0" anchor="ctr"/>
                </a:tc>
                <a:tc>
                  <a:txBody>
                    <a:bodyPr/>
                    <a:lstStyle/>
                    <a:p>
                      <a:pPr>
                        <a:lnSpc>
                          <a:spcPts val="1500"/>
                        </a:lnSpc>
                        <a:spcAft>
                          <a:spcPts val="1200"/>
                        </a:spcAft>
                      </a:pPr>
                      <a:r>
                        <a:rPr lang="en-US" sz="1300">
                          <a:solidFill>
                            <a:srgbClr val="000000"/>
                          </a:solidFill>
                          <a:effectLst/>
                          <a:latin typeface="Helvetica"/>
                          <a:ea typeface="ＭＳ 明朝"/>
                          <a:cs typeface="Helvetica"/>
                        </a:rPr>
                        <a:t>"praised" / Highly Praised </a:t>
                      </a:r>
                      <a:endParaRPr lang="en-US" sz="1200">
                        <a:effectLst/>
                        <a:latin typeface="Cambria"/>
                        <a:ea typeface="ＭＳ 明朝"/>
                        <a:cs typeface="Times New Roman"/>
                      </a:endParaRPr>
                    </a:p>
                  </a:txBody>
                  <a:tcPr marL="68580" marR="68580" marT="0" marB="0" anchor="ctr"/>
                </a:tc>
                <a:tc>
                  <a:txBody>
                    <a:bodyPr/>
                    <a:lstStyle/>
                    <a:p>
                      <a:pPr>
                        <a:lnSpc>
                          <a:spcPts val="1500"/>
                        </a:lnSpc>
                        <a:spcAft>
                          <a:spcPts val="1200"/>
                        </a:spcAft>
                      </a:pPr>
                      <a:r>
                        <a:rPr lang="en-US" sz="1300">
                          <a:solidFill>
                            <a:srgbClr val="000000"/>
                          </a:solidFill>
                          <a:effectLst/>
                          <a:latin typeface="Helvetica"/>
                          <a:ea typeface="ＭＳ 明朝"/>
                          <a:cs typeface="Helvetica"/>
                        </a:rPr>
                        <a:t>sage </a:t>
                      </a:r>
                      <a:endParaRPr lang="en-US" sz="1200">
                        <a:effectLst/>
                        <a:latin typeface="Cambria"/>
                        <a:ea typeface="ＭＳ 明朝"/>
                        <a:cs typeface="Times New Roman"/>
                      </a:endParaRPr>
                    </a:p>
                  </a:txBody>
                  <a:tcPr marL="68580" marR="68580" marT="0" marB="0" anchor="ctr"/>
                </a:tc>
                <a:tc>
                  <a:txBody>
                    <a:bodyPr/>
                    <a:lstStyle/>
                    <a:p>
                      <a:pPr>
                        <a:lnSpc>
                          <a:spcPts val="1500"/>
                        </a:lnSpc>
                        <a:spcAft>
                          <a:spcPts val="1200"/>
                        </a:spcAft>
                      </a:pPr>
                      <a:r>
                        <a:rPr lang="en-US" sz="1300">
                          <a:solidFill>
                            <a:srgbClr val="000000"/>
                          </a:solidFill>
                          <a:effectLst/>
                          <a:latin typeface="Helvetica"/>
                          <a:ea typeface="ＭＳ 明朝"/>
                          <a:cs typeface="Helvetica"/>
                        </a:rPr>
                        <a:t>Intellect (or Wisdom) </a:t>
                      </a:r>
                      <a:endParaRPr lang="en-US" sz="1200">
                        <a:effectLst/>
                        <a:latin typeface="Cambria"/>
                        <a:ea typeface="ＭＳ 明朝"/>
                        <a:cs typeface="Times New Roman"/>
                      </a:endParaRPr>
                    </a:p>
                  </a:txBody>
                  <a:tcPr marL="68580" marR="68580" marT="0" marB="0" anchor="ctr"/>
                </a:tc>
              </a:tr>
              <a:tr h="317127">
                <a:tc>
                  <a:txBody>
                    <a:bodyPr/>
                    <a:lstStyle/>
                    <a:p>
                      <a:pPr>
                        <a:lnSpc>
                          <a:spcPts val="1500"/>
                        </a:lnSpc>
                        <a:spcAft>
                          <a:spcPts val="1200"/>
                        </a:spcAft>
                      </a:pPr>
                      <a:r>
                        <a:rPr lang="en-US" sz="1300" b="1">
                          <a:solidFill>
                            <a:srgbClr val="000000"/>
                          </a:solidFill>
                          <a:effectLst/>
                          <a:latin typeface="Helvetica"/>
                          <a:ea typeface="ＭＳ 明朝"/>
                          <a:cs typeface="Helvetica"/>
                        </a:rPr>
                        <a:t>oðğurmış </a:t>
                      </a:r>
                      <a:endParaRPr lang="en-US" sz="1200">
                        <a:effectLst/>
                        <a:latin typeface="Cambria"/>
                        <a:ea typeface="ＭＳ 明朝"/>
                        <a:cs typeface="Times New Roman"/>
                      </a:endParaRPr>
                    </a:p>
                  </a:txBody>
                  <a:tcPr marL="68580" marR="68580" marT="0" marB="0" anchor="ctr"/>
                </a:tc>
                <a:tc>
                  <a:txBody>
                    <a:bodyPr/>
                    <a:lstStyle/>
                    <a:p>
                      <a:pPr>
                        <a:lnSpc>
                          <a:spcPts val="1500"/>
                        </a:lnSpc>
                        <a:spcAft>
                          <a:spcPts val="1200"/>
                        </a:spcAft>
                      </a:pPr>
                      <a:r>
                        <a:rPr lang="en-US" sz="1300" dirty="0">
                          <a:solidFill>
                            <a:srgbClr val="000000"/>
                          </a:solidFill>
                          <a:effectLst/>
                          <a:latin typeface="Helvetica"/>
                          <a:ea typeface="ＭＳ 明朝"/>
                          <a:cs typeface="Helvetica"/>
                        </a:rPr>
                        <a:t>"awakened" / Wide Awake </a:t>
                      </a:r>
                      <a:endParaRPr lang="en-US" sz="1200" dirty="0">
                        <a:effectLst/>
                        <a:latin typeface="Cambria"/>
                        <a:ea typeface="ＭＳ 明朝"/>
                        <a:cs typeface="Times New Roman"/>
                      </a:endParaRPr>
                    </a:p>
                  </a:txBody>
                  <a:tcPr marL="68580" marR="68580" marT="0" marB="0" anchor="ctr"/>
                </a:tc>
                <a:tc>
                  <a:txBody>
                    <a:bodyPr/>
                    <a:lstStyle/>
                    <a:p>
                      <a:pPr>
                        <a:lnSpc>
                          <a:spcPts val="1500"/>
                        </a:lnSpc>
                        <a:spcAft>
                          <a:spcPts val="1200"/>
                        </a:spcAft>
                      </a:pPr>
                      <a:r>
                        <a:rPr lang="en-US" sz="1300">
                          <a:solidFill>
                            <a:srgbClr val="000000"/>
                          </a:solidFill>
                          <a:effectLst/>
                          <a:latin typeface="Helvetica"/>
                          <a:ea typeface="ＭＳ 明朝"/>
                          <a:cs typeface="Helvetica"/>
                        </a:rPr>
                        <a:t>Dervish </a:t>
                      </a:r>
                      <a:endParaRPr lang="en-US" sz="1200">
                        <a:effectLst/>
                        <a:latin typeface="Cambria"/>
                        <a:ea typeface="ＭＳ 明朝"/>
                        <a:cs typeface="Times New Roman"/>
                      </a:endParaRPr>
                    </a:p>
                  </a:txBody>
                  <a:tcPr marL="68580" marR="68580" marT="0" marB="0" anchor="ctr"/>
                </a:tc>
                <a:tc>
                  <a:txBody>
                    <a:bodyPr/>
                    <a:lstStyle/>
                    <a:p>
                      <a:pPr>
                        <a:lnSpc>
                          <a:spcPts val="1500"/>
                        </a:lnSpc>
                        <a:spcAft>
                          <a:spcPts val="1200"/>
                        </a:spcAft>
                      </a:pPr>
                      <a:r>
                        <a:rPr lang="en-US" sz="1300" dirty="0">
                          <a:solidFill>
                            <a:srgbClr val="000000"/>
                          </a:solidFill>
                          <a:effectLst/>
                          <a:latin typeface="Helvetica"/>
                          <a:ea typeface="ＭＳ 明朝"/>
                          <a:cs typeface="Helvetica"/>
                        </a:rPr>
                        <a:t>Man's Last End </a:t>
                      </a:r>
                      <a:endParaRPr lang="en-US" sz="1200" dirty="0">
                        <a:effectLst/>
                        <a:latin typeface="Cambria"/>
                        <a:ea typeface="ＭＳ 明朝"/>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927991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14167"/>
          </a:xfrm>
        </p:spPr>
        <p:txBody>
          <a:bodyPr>
            <a:normAutofit/>
          </a:bodyPr>
          <a:lstStyle/>
          <a:p>
            <a:r>
              <a:rPr lang="en-US" dirty="0" err="1" smtClean="0"/>
              <a:t>Kutadgu</a:t>
            </a:r>
            <a:r>
              <a:rPr lang="en-US" dirty="0" smtClean="0"/>
              <a:t> </a:t>
            </a:r>
            <a:r>
              <a:rPr lang="en-US" dirty="0" err="1" smtClean="0"/>
              <a:t>Bilig</a:t>
            </a:r>
            <a:endParaRPr lang="en-US" dirty="0"/>
          </a:p>
        </p:txBody>
      </p:sp>
      <p:pic>
        <p:nvPicPr>
          <p:cNvPr id="4" name="Content Placeholder 3"/>
          <p:cNvPicPr>
            <a:picLocks noGrp="1" noChangeAspect="1"/>
          </p:cNvPicPr>
          <p:nvPr>
            <p:ph idx="1"/>
          </p:nvPr>
        </p:nvPicPr>
        <p:blipFill>
          <a:blip r:embed="rId2"/>
          <a:srcRect t="-34309" b="-34309"/>
          <a:stretch>
            <a:fillRect/>
          </a:stretch>
        </p:blipFill>
        <p:spPr>
          <a:xfrm>
            <a:off x="467639" y="-119411"/>
            <a:ext cx="5382802" cy="4374790"/>
          </a:xfrm>
        </p:spPr>
      </p:pic>
      <p:pic>
        <p:nvPicPr>
          <p:cNvPr id="5" name="Picture 4"/>
          <p:cNvPicPr>
            <a:picLocks noChangeAspect="1"/>
          </p:cNvPicPr>
          <p:nvPr/>
        </p:nvPicPr>
        <p:blipFill>
          <a:blip r:embed="rId3"/>
          <a:stretch>
            <a:fillRect/>
          </a:stretch>
        </p:blipFill>
        <p:spPr>
          <a:xfrm>
            <a:off x="5850441" y="3774502"/>
            <a:ext cx="3022600" cy="2692400"/>
          </a:xfrm>
          <a:prstGeom prst="rect">
            <a:avLst/>
          </a:prstGeom>
        </p:spPr>
      </p:pic>
      <p:pic>
        <p:nvPicPr>
          <p:cNvPr id="6" name="Picture 5"/>
          <p:cNvPicPr>
            <a:picLocks noChangeAspect="1"/>
          </p:cNvPicPr>
          <p:nvPr/>
        </p:nvPicPr>
        <p:blipFill>
          <a:blip r:embed="rId4"/>
          <a:stretch>
            <a:fillRect/>
          </a:stretch>
        </p:blipFill>
        <p:spPr>
          <a:xfrm>
            <a:off x="457200" y="3597156"/>
            <a:ext cx="2349500" cy="3076002"/>
          </a:xfrm>
          <a:prstGeom prst="rect">
            <a:avLst/>
          </a:prstGeom>
        </p:spPr>
      </p:pic>
    </p:spTree>
    <p:extLst>
      <p:ext uri="{BB962C8B-B14F-4D97-AF65-F5344CB8AC3E}">
        <p14:creationId xmlns:p14="http://schemas.microsoft.com/office/powerpoint/2010/main" val="2104763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8506"/>
          </a:xfrm>
        </p:spPr>
        <p:txBody>
          <a:bodyPr>
            <a:normAutofit fontScale="90000"/>
          </a:bodyPr>
          <a:lstStyle/>
          <a:p>
            <a:r>
              <a:rPr lang="en-US" b="1" dirty="0" err="1" smtClean="0">
                <a:solidFill>
                  <a:srgbClr val="FF0000"/>
                </a:solidFill>
              </a:rPr>
              <a:t>Diwan</a:t>
            </a:r>
            <a:r>
              <a:rPr lang="en-US" b="1" dirty="0" smtClean="0">
                <a:solidFill>
                  <a:srgbClr val="FF0000"/>
                </a:solidFill>
              </a:rPr>
              <a:t> al-</a:t>
            </a:r>
            <a:r>
              <a:rPr lang="en-US" b="1" dirty="0" err="1" smtClean="0">
                <a:solidFill>
                  <a:srgbClr val="FF0000"/>
                </a:solidFill>
              </a:rPr>
              <a:t>Hikmah</a:t>
            </a:r>
            <a:endParaRPr lang="en-US" b="1" dirty="0">
              <a:solidFill>
                <a:srgbClr val="FF0000"/>
              </a:solidFill>
            </a:endParaRPr>
          </a:p>
        </p:txBody>
      </p:sp>
      <p:pic>
        <p:nvPicPr>
          <p:cNvPr id="4" name="Content Placeholder 3"/>
          <p:cNvPicPr>
            <a:picLocks noGrp="1" noChangeAspect="1"/>
          </p:cNvPicPr>
          <p:nvPr>
            <p:ph idx="1"/>
          </p:nvPr>
        </p:nvPicPr>
        <p:blipFill>
          <a:blip r:embed="rId2"/>
          <a:srcRect l="-10610" r="-10610"/>
          <a:stretch>
            <a:fillRect/>
          </a:stretch>
        </p:blipFill>
        <p:spPr>
          <a:xfrm>
            <a:off x="-1" y="1003144"/>
            <a:ext cx="7435691" cy="5673025"/>
          </a:xfrm>
        </p:spPr>
      </p:pic>
      <p:pic>
        <p:nvPicPr>
          <p:cNvPr id="5" name="Picture 4"/>
          <p:cNvPicPr>
            <a:picLocks noChangeAspect="1"/>
          </p:cNvPicPr>
          <p:nvPr/>
        </p:nvPicPr>
        <p:blipFill>
          <a:blip r:embed="rId3"/>
          <a:stretch>
            <a:fillRect/>
          </a:stretch>
        </p:blipFill>
        <p:spPr>
          <a:xfrm>
            <a:off x="7301413" y="4252757"/>
            <a:ext cx="1727200" cy="2552700"/>
          </a:xfrm>
          <a:prstGeom prst="rect">
            <a:avLst/>
          </a:prstGeom>
        </p:spPr>
      </p:pic>
    </p:spTree>
    <p:extLst>
      <p:ext uri="{BB962C8B-B14F-4D97-AF65-F5344CB8AC3E}">
        <p14:creationId xmlns:p14="http://schemas.microsoft.com/office/powerpoint/2010/main" val="1688804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844"/>
            <a:ext cx="8229600" cy="825023"/>
          </a:xfrm>
        </p:spPr>
        <p:txBody>
          <a:bodyPr>
            <a:normAutofit/>
          </a:bodyPr>
          <a:lstStyle/>
          <a:p>
            <a:r>
              <a:rPr lang="en-US" dirty="0" err="1" smtClean="0"/>
              <a:t>Atabetu’l-Hakayık</a:t>
            </a:r>
            <a:endParaRPr lang="en-US" dirty="0"/>
          </a:p>
        </p:txBody>
      </p:sp>
      <p:sp>
        <p:nvSpPr>
          <p:cNvPr id="5" name="TextBox 4"/>
          <p:cNvSpPr txBox="1"/>
          <p:nvPr/>
        </p:nvSpPr>
        <p:spPr>
          <a:xfrm>
            <a:off x="7240300" y="5395213"/>
            <a:ext cx="184666" cy="369332"/>
          </a:xfrm>
          <a:prstGeom prst="rect">
            <a:avLst/>
          </a:prstGeom>
          <a:noFill/>
        </p:spPr>
        <p:txBody>
          <a:bodyPr wrap="none" rtlCol="0">
            <a:spAutoFit/>
          </a:bodyPr>
          <a:lstStyle/>
          <a:p>
            <a:endParaRPr lang="en-US" dirty="0"/>
          </a:p>
        </p:txBody>
      </p:sp>
      <p:pic>
        <p:nvPicPr>
          <p:cNvPr id="6" name="Picture 5"/>
          <p:cNvPicPr>
            <a:picLocks noChangeAspect="1"/>
          </p:cNvPicPr>
          <p:nvPr/>
        </p:nvPicPr>
        <p:blipFill>
          <a:blip r:embed="rId2"/>
          <a:stretch>
            <a:fillRect/>
          </a:stretch>
        </p:blipFill>
        <p:spPr>
          <a:xfrm>
            <a:off x="75986" y="759890"/>
            <a:ext cx="4450560" cy="3939533"/>
          </a:xfrm>
          <a:prstGeom prst="rect">
            <a:avLst/>
          </a:prstGeom>
        </p:spPr>
      </p:pic>
      <p:pic>
        <p:nvPicPr>
          <p:cNvPr id="13" name="Content Placeholder 12"/>
          <p:cNvPicPr>
            <a:picLocks noGrp="1" noChangeAspect="1"/>
          </p:cNvPicPr>
          <p:nvPr>
            <p:ph idx="1"/>
          </p:nvPr>
        </p:nvPicPr>
        <p:blipFill>
          <a:blip r:embed="rId3"/>
          <a:srcRect l="-75762" r="-75762"/>
          <a:stretch>
            <a:fillRect/>
          </a:stretch>
        </p:blipFill>
        <p:spPr>
          <a:xfrm>
            <a:off x="2997355" y="2068076"/>
            <a:ext cx="8229600" cy="4525963"/>
          </a:xfrm>
        </p:spPr>
      </p:pic>
    </p:spTree>
    <p:extLst>
      <p:ext uri="{BB962C8B-B14F-4D97-AF65-F5344CB8AC3E}">
        <p14:creationId xmlns:p14="http://schemas.microsoft.com/office/powerpoint/2010/main" val="3973160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74396"/>
          </a:xfrm>
        </p:spPr>
        <p:txBody>
          <a:bodyPr>
            <a:normAutofit fontScale="90000"/>
          </a:bodyPr>
          <a:lstStyle/>
          <a:p>
            <a:r>
              <a:rPr lang="en-US" sz="2600" dirty="0" smtClean="0"/>
              <a:t>The Map of </a:t>
            </a:r>
            <a:r>
              <a:rPr lang="en-US" sz="2600" dirty="0" err="1" smtClean="0"/>
              <a:t>Kharakhanids</a:t>
            </a:r>
            <a:endParaRPr lang="en-US" sz="2600" dirty="0"/>
          </a:p>
        </p:txBody>
      </p:sp>
      <p:pic>
        <p:nvPicPr>
          <p:cNvPr id="4" name="Content Placeholder 3"/>
          <p:cNvPicPr>
            <a:picLocks noGrp="1"/>
          </p:cNvPicPr>
          <p:nvPr>
            <p:ph idx="1"/>
          </p:nvPr>
        </p:nvPicPr>
        <p:blipFill>
          <a:blip r:embed="rId2" cstate="email">
            <a:extLst>
              <a:ext uri="{28A0092B-C50C-407E-A947-70E740481C1C}">
                <a14:useLocalDpi xmlns:a14="http://schemas.microsoft.com/office/drawing/2010/main" val="0"/>
              </a:ext>
            </a:extLst>
          </a:blip>
          <a:srcRect t="4642" b="4642"/>
          <a:stretch>
            <a:fillRect/>
          </a:stretch>
        </p:blipFill>
        <p:spPr bwMode="auto">
          <a:xfrm>
            <a:off x="457200" y="835878"/>
            <a:ext cx="8229600" cy="5290285"/>
          </a:xfrm>
          <a:prstGeom prst="rect">
            <a:avLst/>
          </a:prstGeom>
          <a:noFill/>
          <a:ln>
            <a:noFill/>
          </a:ln>
        </p:spPr>
      </p:pic>
    </p:spTree>
    <p:extLst>
      <p:ext uri="{BB962C8B-B14F-4D97-AF65-F5344CB8AC3E}">
        <p14:creationId xmlns:p14="http://schemas.microsoft.com/office/powerpoint/2010/main" val="1350256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989"/>
            <a:ext cx="8229600" cy="488500"/>
          </a:xfrm>
        </p:spPr>
        <p:txBody>
          <a:bodyPr>
            <a:normAutofit fontScale="90000"/>
          </a:bodyPr>
          <a:lstStyle/>
          <a:p>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Heritage of the </a:t>
            </a:r>
            <a:r>
              <a:rPr lang="en-US" sz="3600" b="1" dirty="0" err="1" smtClean="0">
                <a:solidFill>
                  <a:srgbClr val="FF0000"/>
                </a:solidFill>
              </a:rPr>
              <a:t>Krakhanids</a:t>
            </a:r>
            <a:r>
              <a:rPr lang="en-US" b="1" dirty="0"/>
              <a:t/>
            </a:r>
            <a:br>
              <a:rPr lang="en-US" b="1" dirty="0"/>
            </a:br>
            <a:endParaRPr lang="en-US" dirty="0"/>
          </a:p>
        </p:txBody>
      </p:sp>
      <p:sp>
        <p:nvSpPr>
          <p:cNvPr id="3" name="Content Placeholder 2"/>
          <p:cNvSpPr>
            <a:spLocks noGrp="1"/>
          </p:cNvSpPr>
          <p:nvPr>
            <p:ph idx="1"/>
          </p:nvPr>
        </p:nvSpPr>
        <p:spPr>
          <a:xfrm>
            <a:off x="184535" y="564489"/>
            <a:ext cx="8770859" cy="5992269"/>
          </a:xfrm>
        </p:spPr>
        <p:txBody>
          <a:bodyPr>
            <a:noAutofit/>
          </a:bodyPr>
          <a:lstStyle/>
          <a:p>
            <a:r>
              <a:rPr lang="en-US" sz="2400" dirty="0" smtClean="0"/>
              <a:t>Muslim </a:t>
            </a:r>
            <a:r>
              <a:rPr lang="en-US" sz="2400" dirty="0"/>
              <a:t>Turkish literature was developed </a:t>
            </a:r>
            <a:r>
              <a:rPr lang="en-US" sz="2400" dirty="0" smtClean="0"/>
              <a:t>in the </a:t>
            </a:r>
            <a:r>
              <a:rPr lang="en-US" sz="2400" dirty="0" err="1" smtClean="0"/>
              <a:t>Karahanids</a:t>
            </a:r>
            <a:r>
              <a:rPr lang="en-US" sz="2400" dirty="0" smtClean="0"/>
              <a:t>.</a:t>
            </a:r>
          </a:p>
          <a:p>
            <a:r>
              <a:rPr lang="en-US" sz="2400" dirty="0" smtClean="0"/>
              <a:t>The State</a:t>
            </a:r>
            <a:r>
              <a:rPr lang="en-US" sz="2400" dirty="0"/>
              <a:t>, </a:t>
            </a:r>
            <a:r>
              <a:rPr lang="en-US" sz="2400" dirty="0" smtClean="0"/>
              <a:t>was </a:t>
            </a:r>
            <a:r>
              <a:rPr lang="en-US" sz="2400" dirty="0"/>
              <a:t>customarily governed by just, religious, and </a:t>
            </a:r>
            <a:r>
              <a:rPr lang="en-US" sz="2400" dirty="0" smtClean="0"/>
              <a:t>culture</a:t>
            </a:r>
          </a:p>
          <a:p>
            <a:r>
              <a:rPr lang="en-US" sz="2400" dirty="0" err="1" smtClean="0"/>
              <a:t>Kashgar</a:t>
            </a:r>
            <a:r>
              <a:rPr lang="en-US" sz="2400" dirty="0" smtClean="0"/>
              <a:t> </a:t>
            </a:r>
            <a:r>
              <a:rPr lang="en-US" sz="2400" dirty="0"/>
              <a:t>and </a:t>
            </a:r>
            <a:r>
              <a:rPr lang="en-US" sz="2400" dirty="0" err="1"/>
              <a:t>Balasagun</a:t>
            </a:r>
            <a:r>
              <a:rPr lang="en-US" sz="2400" dirty="0"/>
              <a:t> became important cultural centers. </a:t>
            </a:r>
          </a:p>
          <a:p>
            <a:r>
              <a:rPr lang="en-US" sz="2400" dirty="0"/>
              <a:t>From the 9</a:t>
            </a:r>
            <a:r>
              <a:rPr lang="en-US" sz="2400" baseline="30000" dirty="0"/>
              <a:t>th</a:t>
            </a:r>
            <a:r>
              <a:rPr lang="en-US" sz="2400" dirty="0"/>
              <a:t> century onwards, the Turks (at least individually, if not yet through adoption by their states) began to convert to </a:t>
            </a:r>
            <a:r>
              <a:rPr lang="en-US" sz="2400" dirty="0" smtClean="0"/>
              <a:t>Islam. </a:t>
            </a:r>
          </a:p>
          <a:p>
            <a:pPr lvl="0"/>
            <a:r>
              <a:rPr lang="en-US" sz="2400" dirty="0" smtClean="0"/>
              <a:t>The </a:t>
            </a:r>
            <a:r>
              <a:rPr lang="en-US" sz="2400" b="1" dirty="0" err="1"/>
              <a:t>Karluk</a:t>
            </a:r>
            <a:r>
              <a:rPr lang="en-US" sz="2400" b="1" dirty="0"/>
              <a:t> dialect </a:t>
            </a:r>
            <a:r>
              <a:rPr lang="en-US" sz="2400" dirty="0"/>
              <a:t>spoken by the nomadic tribes and </a:t>
            </a:r>
            <a:r>
              <a:rPr lang="en-US" sz="2400" dirty="0" err="1"/>
              <a:t>Turkified</a:t>
            </a:r>
            <a:r>
              <a:rPr lang="en-US" sz="2400" dirty="0"/>
              <a:t> sedentary populations under </a:t>
            </a:r>
            <a:r>
              <a:rPr lang="en-US" sz="2400" dirty="0" err="1"/>
              <a:t>Karakhanid</a:t>
            </a:r>
            <a:r>
              <a:rPr lang="en-US" sz="2400" dirty="0"/>
              <a:t> rule branched out into two major branches of the Turkish language family, the </a:t>
            </a:r>
            <a:r>
              <a:rPr lang="en-US" sz="2400" b="1" i="1" dirty="0" err="1"/>
              <a:t>Chagatay</a:t>
            </a:r>
            <a:r>
              <a:rPr lang="en-US" sz="2400" b="1" i="1" dirty="0"/>
              <a:t> </a:t>
            </a:r>
            <a:r>
              <a:rPr lang="en-US" sz="2400" dirty="0"/>
              <a:t>and the </a:t>
            </a:r>
            <a:r>
              <a:rPr lang="en-US" sz="2400" b="1" i="1" dirty="0" err="1"/>
              <a:t>Kypchak</a:t>
            </a:r>
            <a:r>
              <a:rPr lang="en-US" sz="2400" dirty="0"/>
              <a:t>. </a:t>
            </a:r>
          </a:p>
          <a:p>
            <a:pPr lvl="0"/>
            <a:r>
              <a:rPr lang="en-US" sz="2400" dirty="0" smtClean="0"/>
              <a:t>The </a:t>
            </a:r>
            <a:r>
              <a:rPr lang="en-US" sz="2400" dirty="0" err="1"/>
              <a:t>Chagatay</a:t>
            </a:r>
            <a:r>
              <a:rPr lang="en-US" sz="2400" dirty="0"/>
              <a:t>, </a:t>
            </a:r>
            <a:r>
              <a:rPr lang="en-US" sz="2400" dirty="0" err="1"/>
              <a:t>Timurid</a:t>
            </a:r>
            <a:r>
              <a:rPr lang="en-US" sz="2400" dirty="0"/>
              <a:t> and Uzbek  states and societies inherited most of the cultures of the </a:t>
            </a:r>
            <a:r>
              <a:rPr lang="en-US" sz="2400" dirty="0" err="1"/>
              <a:t>Karakhanids</a:t>
            </a:r>
            <a:r>
              <a:rPr lang="en-US" sz="2400" dirty="0"/>
              <a:t> and the </a:t>
            </a:r>
            <a:r>
              <a:rPr lang="en-US" sz="2400" dirty="0" err="1"/>
              <a:t>Khwarezemians</a:t>
            </a:r>
            <a:r>
              <a:rPr lang="en-US" sz="2400" dirty="0"/>
              <a:t> without much interruption.</a:t>
            </a:r>
          </a:p>
          <a:p>
            <a:endParaRPr lang="en-US" sz="2400" dirty="0"/>
          </a:p>
        </p:txBody>
      </p:sp>
    </p:spTree>
    <p:extLst>
      <p:ext uri="{BB962C8B-B14F-4D97-AF65-F5344CB8AC3E}">
        <p14:creationId xmlns:p14="http://schemas.microsoft.com/office/powerpoint/2010/main" val="26908947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0385"/>
          </a:xfrm>
        </p:spPr>
        <p:txBody>
          <a:bodyPr>
            <a:normAutofit fontScale="90000"/>
          </a:bodyPr>
          <a:lstStyle/>
          <a:p>
            <a:r>
              <a:rPr lang="en-US" sz="3200" b="1" dirty="0" smtClean="0">
                <a:solidFill>
                  <a:srgbClr val="FF0000"/>
                </a:solidFill>
              </a:rPr>
              <a:t>The </a:t>
            </a:r>
            <a:r>
              <a:rPr lang="en-US" sz="3200" b="1" dirty="0" err="1" smtClean="0">
                <a:solidFill>
                  <a:srgbClr val="FF0000"/>
                </a:solidFill>
              </a:rPr>
              <a:t>Krakhanids</a:t>
            </a:r>
            <a:r>
              <a:rPr lang="en-US" sz="3200" b="1" dirty="0" smtClean="0">
                <a:solidFill>
                  <a:srgbClr val="FF0000"/>
                </a:solidFill>
              </a:rPr>
              <a:t> attacking to the </a:t>
            </a:r>
            <a:r>
              <a:rPr lang="en-US" sz="3200" b="1" dirty="0" err="1" smtClean="0">
                <a:solidFill>
                  <a:srgbClr val="FF0000"/>
                </a:solidFill>
              </a:rPr>
              <a:t>Samanids</a:t>
            </a:r>
            <a:r>
              <a:rPr lang="en-US" sz="3200" b="1" dirty="0" smtClean="0">
                <a:solidFill>
                  <a:srgbClr val="FF0000"/>
                </a:solidFill>
              </a:rPr>
              <a:t> 998</a:t>
            </a:r>
            <a:endParaRPr lang="en-US" sz="3200" b="1" dirty="0">
              <a:solidFill>
                <a:srgbClr val="FF0000"/>
              </a:solidFill>
            </a:endParaRPr>
          </a:p>
        </p:txBody>
      </p:sp>
      <p:pic>
        <p:nvPicPr>
          <p:cNvPr id="4" name="Content Placeholder 3"/>
          <p:cNvPicPr>
            <a:picLocks noGrp="1" noChangeAspect="1"/>
          </p:cNvPicPr>
          <p:nvPr>
            <p:ph idx="1"/>
          </p:nvPr>
        </p:nvPicPr>
        <p:blipFill>
          <a:blip r:embed="rId2"/>
          <a:srcRect t="2590" b="2590"/>
          <a:stretch>
            <a:fillRect/>
          </a:stretch>
        </p:blipFill>
        <p:spPr>
          <a:xfrm>
            <a:off x="282231" y="1052990"/>
            <a:ext cx="8618887" cy="5073174"/>
          </a:xfrm>
        </p:spPr>
      </p:pic>
    </p:spTree>
    <p:extLst>
      <p:ext uri="{BB962C8B-B14F-4D97-AF65-F5344CB8AC3E}">
        <p14:creationId xmlns:p14="http://schemas.microsoft.com/office/powerpoint/2010/main" val="605532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Lands of </a:t>
            </a:r>
            <a:r>
              <a:rPr lang="en-US" dirty="0" err="1" smtClean="0"/>
              <a:t>Karahanid</a:t>
            </a:r>
            <a:r>
              <a:rPr lang="en-US" dirty="0" smtClean="0"/>
              <a:t> Dynasty</a:t>
            </a:r>
            <a:endParaRPr lang="en-US" dirty="0"/>
          </a:p>
        </p:txBody>
      </p:sp>
      <p:pic>
        <p:nvPicPr>
          <p:cNvPr id="4" name="Content Placeholder 3"/>
          <p:cNvPicPr>
            <a:picLocks noGrp="1" noChangeAspect="1"/>
          </p:cNvPicPr>
          <p:nvPr>
            <p:ph idx="1"/>
          </p:nvPr>
        </p:nvPicPr>
        <p:blipFill>
          <a:blip r:embed="rId2"/>
          <a:srcRect t="6324" b="6324"/>
          <a:stretch>
            <a:fillRect/>
          </a:stretch>
        </p:blipFill>
        <p:spPr/>
      </p:pic>
    </p:spTree>
    <p:extLst>
      <p:ext uri="{BB962C8B-B14F-4D97-AF65-F5344CB8AC3E}">
        <p14:creationId xmlns:p14="http://schemas.microsoft.com/office/powerpoint/2010/main" val="3242587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Lands of </a:t>
            </a:r>
            <a:r>
              <a:rPr lang="en-US" dirty="0" err="1" smtClean="0"/>
              <a:t>Karahanid</a:t>
            </a:r>
            <a:r>
              <a:rPr lang="en-US" dirty="0" smtClean="0"/>
              <a:t> Dynasty</a:t>
            </a:r>
            <a:endParaRPr lang="en-US" dirty="0"/>
          </a:p>
        </p:txBody>
      </p:sp>
      <p:pic>
        <p:nvPicPr>
          <p:cNvPr id="4" name="Content Placeholder 3"/>
          <p:cNvPicPr>
            <a:picLocks noGrp="1" noChangeAspect="1"/>
          </p:cNvPicPr>
          <p:nvPr>
            <p:ph idx="1"/>
          </p:nvPr>
        </p:nvPicPr>
        <p:blipFill>
          <a:blip r:embed="rId2"/>
          <a:srcRect t="8339" b="8339"/>
          <a:stretch>
            <a:fillRect/>
          </a:stretch>
        </p:blipFill>
        <p:spPr/>
      </p:pic>
    </p:spTree>
    <p:extLst>
      <p:ext uri="{BB962C8B-B14F-4D97-AF65-F5344CB8AC3E}">
        <p14:creationId xmlns:p14="http://schemas.microsoft.com/office/powerpoint/2010/main" val="2599397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834"/>
            <a:ext cx="8229600" cy="759890"/>
          </a:xfrm>
        </p:spPr>
        <p:txBody>
          <a:bodyPr>
            <a:normAutofit fontScale="90000"/>
          </a:bodyPr>
          <a:lstStyle/>
          <a:p>
            <a:r>
              <a:rPr lang="en-US" b="1" dirty="0" smtClean="0">
                <a:solidFill>
                  <a:srgbClr val="FF0000"/>
                </a:solidFill>
              </a:rPr>
              <a:t>The name of </a:t>
            </a:r>
            <a:r>
              <a:rPr lang="en-US" b="1" dirty="0" err="1" smtClean="0">
                <a:solidFill>
                  <a:srgbClr val="FF0000"/>
                </a:solidFill>
              </a:rPr>
              <a:t>kara</a:t>
            </a:r>
            <a:r>
              <a:rPr lang="en-US" b="1" dirty="0" smtClean="0">
                <a:solidFill>
                  <a:srgbClr val="FF0000"/>
                </a:solidFill>
              </a:rPr>
              <a:t> khan</a:t>
            </a:r>
            <a:endParaRPr lang="en-US" b="1" dirty="0">
              <a:solidFill>
                <a:srgbClr val="FF0000"/>
              </a:solidFill>
            </a:endParaRPr>
          </a:p>
        </p:txBody>
      </p:sp>
      <p:sp>
        <p:nvSpPr>
          <p:cNvPr id="3" name="Content Placeholder 2"/>
          <p:cNvSpPr>
            <a:spLocks noGrp="1"/>
          </p:cNvSpPr>
          <p:nvPr>
            <p:ph idx="1"/>
          </p:nvPr>
        </p:nvSpPr>
        <p:spPr>
          <a:xfrm>
            <a:off x="249667" y="922724"/>
            <a:ext cx="8738292" cy="5775156"/>
          </a:xfrm>
        </p:spPr>
        <p:txBody>
          <a:bodyPr>
            <a:normAutofit fontScale="77500" lnSpcReduction="20000"/>
          </a:bodyPr>
          <a:lstStyle/>
          <a:p>
            <a:r>
              <a:rPr lang="en-US" dirty="0"/>
              <a:t>The rulers of the </a:t>
            </a:r>
            <a:r>
              <a:rPr lang="en-US" dirty="0" err="1"/>
              <a:t>Karakhanids</a:t>
            </a:r>
            <a:r>
              <a:rPr lang="en-US" dirty="0"/>
              <a:t> were likely to be from the </a:t>
            </a:r>
            <a:r>
              <a:rPr lang="en-US" dirty="0" err="1"/>
              <a:t>Chigil</a:t>
            </a:r>
            <a:r>
              <a:rPr lang="en-US" dirty="0"/>
              <a:t> and </a:t>
            </a:r>
            <a:r>
              <a:rPr lang="en-US" dirty="0" err="1"/>
              <a:t>Yaghma</a:t>
            </a:r>
            <a:r>
              <a:rPr lang="en-US" dirty="0"/>
              <a:t> tribes </a:t>
            </a:r>
            <a:r>
              <a:rPr lang="en-US" dirty="0" smtClean="0"/>
              <a:t>of </a:t>
            </a:r>
            <a:r>
              <a:rPr lang="en-US" dirty="0" err="1" smtClean="0"/>
              <a:t>Karluks</a:t>
            </a:r>
            <a:r>
              <a:rPr lang="en-US" dirty="0" smtClean="0"/>
              <a:t> confederation</a:t>
            </a:r>
            <a:endParaRPr lang="en-US" dirty="0"/>
          </a:p>
          <a:p>
            <a:pPr lvl="0"/>
            <a:r>
              <a:rPr lang="en-US" dirty="0"/>
              <a:t>the Eastern </a:t>
            </a:r>
            <a:r>
              <a:rPr lang="en-US" dirty="0" err="1"/>
              <a:t>Khagan</a:t>
            </a:r>
            <a:r>
              <a:rPr lang="en-US" dirty="0"/>
              <a:t> bore the title </a:t>
            </a:r>
            <a:r>
              <a:rPr lang="en-US" b="1" dirty="0"/>
              <a:t>“</a:t>
            </a:r>
            <a:r>
              <a:rPr lang="en-US" b="1" i="1" dirty="0" err="1"/>
              <a:t>Arslan</a:t>
            </a:r>
            <a:r>
              <a:rPr lang="en-US" b="1" i="1" dirty="0"/>
              <a:t> K</a:t>
            </a:r>
            <a:r>
              <a:rPr lang="en-US" b="1" i="1" dirty="0" smtClean="0"/>
              <a:t>ara </a:t>
            </a:r>
            <a:r>
              <a:rPr lang="en-US" b="1" i="1" dirty="0" err="1"/>
              <a:t>Khaqan</a:t>
            </a:r>
            <a:r>
              <a:rPr lang="en-US" b="1" i="1" dirty="0"/>
              <a:t>”</a:t>
            </a:r>
            <a:r>
              <a:rPr lang="en-US" b="1" dirty="0"/>
              <a:t> </a:t>
            </a:r>
            <a:r>
              <a:rPr lang="en-US" dirty="0"/>
              <a:t>(</a:t>
            </a:r>
            <a:r>
              <a:rPr lang="en-US" dirty="0" err="1"/>
              <a:t>Arslan</a:t>
            </a:r>
            <a:r>
              <a:rPr lang="en-US" dirty="0"/>
              <a:t> "lion", the totem of the </a:t>
            </a:r>
            <a:r>
              <a:rPr lang="en-US" dirty="0" err="1"/>
              <a:t>Chigil</a:t>
            </a:r>
            <a:r>
              <a:rPr lang="en-US" dirty="0"/>
              <a:t>) </a:t>
            </a:r>
            <a:r>
              <a:rPr lang="en-US" dirty="0" smtClean="0"/>
              <a:t>the </a:t>
            </a:r>
            <a:r>
              <a:rPr lang="en-US" dirty="0"/>
              <a:t>Western </a:t>
            </a:r>
            <a:r>
              <a:rPr lang="en-US" dirty="0" err="1"/>
              <a:t>Khagan</a:t>
            </a:r>
            <a:r>
              <a:rPr lang="en-US" dirty="0"/>
              <a:t> </a:t>
            </a:r>
            <a:r>
              <a:rPr lang="en-US" dirty="0" smtClean="0"/>
              <a:t>bore the </a:t>
            </a:r>
            <a:r>
              <a:rPr lang="en-US" dirty="0"/>
              <a:t>title </a:t>
            </a:r>
            <a:r>
              <a:rPr lang="en-US" b="1" dirty="0"/>
              <a:t>“</a:t>
            </a:r>
            <a:r>
              <a:rPr lang="en-US" b="1" i="1" dirty="0" err="1"/>
              <a:t>Bughra</a:t>
            </a:r>
            <a:r>
              <a:rPr lang="en-US" b="1" i="1" dirty="0"/>
              <a:t> K</a:t>
            </a:r>
            <a:r>
              <a:rPr lang="en-US" b="1" i="1" dirty="0" smtClean="0"/>
              <a:t>ara </a:t>
            </a:r>
            <a:r>
              <a:rPr lang="en-US" b="1" i="1" dirty="0" err="1"/>
              <a:t>Khaqan</a:t>
            </a:r>
            <a:r>
              <a:rPr lang="en-US" b="1" i="1" dirty="0"/>
              <a:t>”</a:t>
            </a:r>
            <a:r>
              <a:rPr lang="en-US" b="1" dirty="0"/>
              <a:t> </a:t>
            </a:r>
            <a:r>
              <a:rPr lang="en-US" dirty="0"/>
              <a:t>(</a:t>
            </a:r>
            <a:r>
              <a:rPr lang="en-US" dirty="0" err="1"/>
              <a:t>Bughra</a:t>
            </a:r>
            <a:r>
              <a:rPr lang="en-US" dirty="0"/>
              <a:t> "male camel", the totem of the </a:t>
            </a:r>
            <a:r>
              <a:rPr lang="en-US" dirty="0" err="1"/>
              <a:t>Yaghma</a:t>
            </a:r>
            <a:r>
              <a:rPr lang="en-US" dirty="0"/>
              <a:t>). </a:t>
            </a:r>
          </a:p>
          <a:p>
            <a:pPr lvl="0"/>
            <a:r>
              <a:rPr lang="en-US" dirty="0"/>
              <a:t>After converting Islam the </a:t>
            </a:r>
            <a:r>
              <a:rPr lang="en-US" dirty="0" err="1"/>
              <a:t>Karahanids</a:t>
            </a:r>
            <a:r>
              <a:rPr lang="en-US" dirty="0"/>
              <a:t> adopted Muslim names and honorifics titles </a:t>
            </a:r>
            <a:r>
              <a:rPr lang="en-US" b="1" i="1" dirty="0"/>
              <a:t>sultan and </a:t>
            </a:r>
            <a:r>
              <a:rPr lang="en-US" b="1" i="1" dirty="0" err="1"/>
              <a:t>sultān</a:t>
            </a:r>
            <a:r>
              <a:rPr lang="en-US" b="1" i="1" dirty="0"/>
              <a:t> al-</a:t>
            </a:r>
            <a:r>
              <a:rPr lang="en-US" b="1" i="1" dirty="0" err="1"/>
              <a:t>salātīn</a:t>
            </a:r>
            <a:r>
              <a:rPr lang="en-US" b="1" i="1" dirty="0"/>
              <a:t> </a:t>
            </a:r>
            <a:r>
              <a:rPr lang="en-US" dirty="0"/>
              <a:t>(sultan of sultans), while keeping Turkish </a:t>
            </a:r>
            <a:r>
              <a:rPr lang="en-US" dirty="0" err="1"/>
              <a:t>regnal</a:t>
            </a:r>
            <a:r>
              <a:rPr lang="en-US" dirty="0"/>
              <a:t> titles such as </a:t>
            </a:r>
            <a:r>
              <a:rPr lang="en-US" b="1" i="1" dirty="0"/>
              <a:t>Khan, </a:t>
            </a:r>
            <a:r>
              <a:rPr lang="en-US" b="1" i="1" dirty="0" err="1"/>
              <a:t>Khagan</a:t>
            </a:r>
            <a:r>
              <a:rPr lang="en-US" b="1" i="1" dirty="0"/>
              <a:t>, </a:t>
            </a:r>
            <a:r>
              <a:rPr lang="en-US" b="1" i="1" dirty="0" err="1"/>
              <a:t>Ilek</a:t>
            </a:r>
            <a:r>
              <a:rPr lang="en-US" b="1" i="1" dirty="0"/>
              <a:t>/</a:t>
            </a:r>
            <a:r>
              <a:rPr lang="en-US" b="1" i="1" dirty="0" err="1"/>
              <a:t>Ilig</a:t>
            </a:r>
            <a:r>
              <a:rPr lang="en-US" b="1" i="1" dirty="0"/>
              <a:t> </a:t>
            </a:r>
            <a:r>
              <a:rPr lang="en-US" dirty="0"/>
              <a:t>and </a:t>
            </a:r>
            <a:r>
              <a:rPr lang="en-US" b="1" i="1" dirty="0" err="1"/>
              <a:t>Tegin</a:t>
            </a:r>
            <a:r>
              <a:rPr lang="en-US" b="1" i="1" dirty="0"/>
              <a:t>/</a:t>
            </a:r>
            <a:r>
              <a:rPr lang="en-US" b="1" i="1" dirty="0" err="1"/>
              <a:t>Tekin</a:t>
            </a:r>
            <a:r>
              <a:rPr lang="en-US" dirty="0"/>
              <a:t>. </a:t>
            </a:r>
            <a:endParaRPr lang="en-US" dirty="0" smtClean="0"/>
          </a:p>
          <a:p>
            <a:pPr algn="just"/>
            <a:r>
              <a:rPr lang="en-US" dirty="0"/>
              <a:t>I</a:t>
            </a:r>
            <a:r>
              <a:rPr lang="en-US" dirty="0" smtClean="0"/>
              <a:t>n an interpretation; Turkish </a:t>
            </a:r>
            <a:r>
              <a:rPr lang="en-US" dirty="0"/>
              <a:t>culture </a:t>
            </a:r>
            <a:r>
              <a:rPr lang="en-US" dirty="0" smtClean="0"/>
              <a:t>colors </a:t>
            </a:r>
            <a:r>
              <a:rPr lang="en-US" dirty="0"/>
              <a:t>point directions. For example “</a:t>
            </a:r>
            <a:r>
              <a:rPr lang="en-US" dirty="0" err="1"/>
              <a:t>kara</a:t>
            </a:r>
            <a:r>
              <a:rPr lang="en-US" dirty="0"/>
              <a:t>” means north, “</a:t>
            </a:r>
            <a:r>
              <a:rPr lang="en-US" dirty="0" err="1"/>
              <a:t>kızıl</a:t>
            </a:r>
            <a:r>
              <a:rPr lang="en-US" dirty="0"/>
              <a:t>” means south, “</a:t>
            </a:r>
            <a:r>
              <a:rPr lang="en-US" dirty="0" err="1"/>
              <a:t>gök</a:t>
            </a:r>
            <a:r>
              <a:rPr lang="en-US" dirty="0"/>
              <a:t>” means east, “</a:t>
            </a:r>
            <a:r>
              <a:rPr lang="en-US" dirty="0" err="1"/>
              <a:t>ak</a:t>
            </a:r>
            <a:r>
              <a:rPr lang="en-US" dirty="0"/>
              <a:t>” means west. Due to </a:t>
            </a:r>
            <a:r>
              <a:rPr lang="en-US" dirty="0" smtClean="0"/>
              <a:t>establishment </a:t>
            </a:r>
            <a:r>
              <a:rPr lang="en-US" dirty="0"/>
              <a:t>in the north of Turkish main land the dynasty was called </a:t>
            </a:r>
            <a:r>
              <a:rPr lang="en-US" dirty="0" err="1"/>
              <a:t>Karakhanid</a:t>
            </a:r>
            <a:r>
              <a:rPr lang="en-US" dirty="0"/>
              <a:t> </a:t>
            </a:r>
            <a:endParaRPr lang="en-US" dirty="0" smtClean="0"/>
          </a:p>
          <a:p>
            <a:pPr algn="just"/>
            <a:r>
              <a:rPr lang="en-US" dirty="0" smtClean="0"/>
              <a:t>The </a:t>
            </a:r>
            <a:r>
              <a:rPr lang="en-US" dirty="0"/>
              <a:t>name was devised by Orientalists in </a:t>
            </a:r>
            <a:r>
              <a:rPr lang="en-US" dirty="0" smtClean="0"/>
              <a:t>the </a:t>
            </a:r>
            <a:r>
              <a:rPr lang="en-US" dirty="0"/>
              <a:t>19</a:t>
            </a:r>
            <a:r>
              <a:rPr lang="en-US" baseline="30000" dirty="0"/>
              <a:t>th</a:t>
            </a:r>
            <a:r>
              <a:rPr lang="en-US" dirty="0"/>
              <a:t> century namely V. V. </a:t>
            </a:r>
            <a:r>
              <a:rPr lang="en-US" dirty="0" err="1"/>
              <a:t>Grigoriev</a:t>
            </a:r>
            <a:r>
              <a:rPr lang="en-US" dirty="0"/>
              <a:t> to describe both the dynasty and the Turks ruled by </a:t>
            </a:r>
            <a:r>
              <a:rPr lang="en-US" dirty="0" smtClean="0"/>
              <a:t>it in 1874. </a:t>
            </a:r>
            <a:endParaRPr lang="en-US" dirty="0"/>
          </a:p>
          <a:p>
            <a:pPr lvl="0"/>
            <a:endParaRPr lang="en-US" dirty="0"/>
          </a:p>
        </p:txBody>
      </p:sp>
    </p:spTree>
    <p:extLst>
      <p:ext uri="{BB962C8B-B14F-4D97-AF65-F5344CB8AC3E}">
        <p14:creationId xmlns:p14="http://schemas.microsoft.com/office/powerpoint/2010/main" val="2766834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The Name of </a:t>
            </a:r>
            <a:r>
              <a:rPr lang="en-US" b="1" dirty="0" err="1" smtClean="0">
                <a:solidFill>
                  <a:srgbClr val="FF0000"/>
                </a:solidFill>
              </a:rPr>
              <a:t>Karakhanids</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dirty="0"/>
              <a:t>Arabic Muslim sources called this dynasty </a:t>
            </a:r>
            <a:endParaRPr lang="en-US" dirty="0" smtClean="0"/>
          </a:p>
          <a:p>
            <a:pPr lvl="1"/>
            <a:r>
              <a:rPr lang="en-US" i="1" dirty="0" err="1" smtClean="0"/>
              <a:t>al­Khaqaniya</a:t>
            </a:r>
            <a:r>
              <a:rPr lang="en-US" i="1" dirty="0" smtClean="0"/>
              <a:t> </a:t>
            </a:r>
            <a:r>
              <a:rPr lang="en-US" dirty="0"/>
              <a:t>("That of the </a:t>
            </a:r>
            <a:r>
              <a:rPr lang="en-US" dirty="0" err="1"/>
              <a:t>Khaqans</a:t>
            </a:r>
            <a:r>
              <a:rPr lang="en-US" dirty="0"/>
              <a:t>") or </a:t>
            </a:r>
            <a:endParaRPr lang="en-US" dirty="0" smtClean="0"/>
          </a:p>
          <a:p>
            <a:pPr lvl="1"/>
            <a:r>
              <a:rPr lang="en-US" i="1" dirty="0" smtClean="0"/>
              <a:t>al </a:t>
            </a:r>
            <a:r>
              <a:rPr lang="en-US" i="1" dirty="0" err="1"/>
              <a:t>Muluk</a:t>
            </a:r>
            <a:r>
              <a:rPr lang="en-US" i="1" dirty="0"/>
              <a:t> al­ </a:t>
            </a:r>
            <a:r>
              <a:rPr lang="en-US" i="1" dirty="0" err="1"/>
              <a:t>Khaniyya</a:t>
            </a:r>
            <a:r>
              <a:rPr lang="en-US" i="1" dirty="0"/>
              <a:t> </a:t>
            </a:r>
            <a:r>
              <a:rPr lang="en-US" i="1" dirty="0" err="1"/>
              <a:t>al­Atrak</a:t>
            </a:r>
            <a:r>
              <a:rPr lang="en-US" i="1" dirty="0"/>
              <a:t> </a:t>
            </a:r>
            <a:r>
              <a:rPr lang="en-US" dirty="0"/>
              <a:t>(The </a:t>
            </a:r>
            <a:r>
              <a:rPr lang="en-US" dirty="0" err="1"/>
              <a:t>Khaghan</a:t>
            </a:r>
            <a:r>
              <a:rPr lang="en-US" dirty="0"/>
              <a:t> kings of the Turks</a:t>
            </a:r>
            <a:r>
              <a:rPr lang="en-US" dirty="0" smtClean="0"/>
              <a:t>)</a:t>
            </a:r>
            <a:endParaRPr lang="en-US" dirty="0"/>
          </a:p>
          <a:p>
            <a:r>
              <a:rPr lang="en-US" dirty="0" smtClean="0"/>
              <a:t>Persian </a:t>
            </a:r>
            <a:r>
              <a:rPr lang="en-US" dirty="0"/>
              <a:t>sources often preferred the term </a:t>
            </a:r>
            <a:endParaRPr lang="en-US" dirty="0" smtClean="0"/>
          </a:p>
          <a:p>
            <a:pPr lvl="1"/>
            <a:r>
              <a:rPr lang="en-US" i="1" dirty="0" smtClean="0"/>
              <a:t>Al­i </a:t>
            </a:r>
            <a:r>
              <a:rPr lang="en-US" i="1" dirty="0" err="1"/>
              <a:t>Afrasiyab</a:t>
            </a:r>
            <a:r>
              <a:rPr lang="en-US" i="1" dirty="0"/>
              <a:t> </a:t>
            </a:r>
            <a:r>
              <a:rPr lang="en-US" dirty="0"/>
              <a:t>('House of </a:t>
            </a:r>
            <a:r>
              <a:rPr lang="en-US" dirty="0" err="1"/>
              <a:t>Afrisyab</a:t>
            </a:r>
            <a:r>
              <a:rPr lang="en-US" dirty="0"/>
              <a:t>') on the basis of the legendary kings of pre-Islamic </a:t>
            </a:r>
            <a:r>
              <a:rPr lang="en-US" dirty="0" err="1"/>
              <a:t>Transoxania</a:t>
            </a:r>
            <a:r>
              <a:rPr lang="en-US" dirty="0"/>
              <a:t>, </a:t>
            </a:r>
            <a:endParaRPr lang="en-US" dirty="0" smtClean="0"/>
          </a:p>
          <a:p>
            <a:pPr lvl="1"/>
            <a:r>
              <a:rPr lang="en-US" dirty="0" err="1" smtClean="0"/>
              <a:t>Ilek</a:t>
            </a:r>
            <a:r>
              <a:rPr lang="en-US" dirty="0" smtClean="0"/>
              <a:t> </a:t>
            </a:r>
            <a:r>
              <a:rPr lang="en-US" dirty="0" err="1"/>
              <a:t>Khanids</a:t>
            </a:r>
            <a:r>
              <a:rPr lang="en-US" dirty="0"/>
              <a:t> or </a:t>
            </a:r>
            <a:r>
              <a:rPr lang="en-US" dirty="0" err="1"/>
              <a:t>Ilak</a:t>
            </a:r>
            <a:r>
              <a:rPr lang="en-US" dirty="0"/>
              <a:t> </a:t>
            </a:r>
            <a:r>
              <a:rPr lang="en-US" dirty="0" err="1"/>
              <a:t>Khanids</a:t>
            </a:r>
            <a:r>
              <a:rPr lang="en-US" dirty="0"/>
              <a:t> </a:t>
            </a:r>
            <a:r>
              <a:rPr lang="en-US" i="1" dirty="0" err="1"/>
              <a:t>Ilak­Khānīyān</a:t>
            </a:r>
            <a:r>
              <a:rPr lang="en-US" dirty="0"/>
              <a:t>) in Persian. </a:t>
            </a:r>
          </a:p>
          <a:p>
            <a:endParaRPr lang="en-US" dirty="0"/>
          </a:p>
        </p:txBody>
      </p:sp>
    </p:spTree>
    <p:extLst>
      <p:ext uri="{BB962C8B-B14F-4D97-AF65-F5344CB8AC3E}">
        <p14:creationId xmlns:p14="http://schemas.microsoft.com/office/powerpoint/2010/main" val="3328677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Foundation of </a:t>
            </a:r>
            <a:r>
              <a:rPr lang="en-US" b="1" dirty="0" err="1" smtClean="0">
                <a:solidFill>
                  <a:srgbClr val="FF0000"/>
                </a:solidFill>
              </a:rPr>
              <a:t>Karahanids</a:t>
            </a:r>
            <a:endParaRPr lang="en-US" b="1" dirty="0">
              <a:solidFill>
                <a:srgbClr val="FF0000"/>
              </a:solidFill>
            </a:endParaRPr>
          </a:p>
        </p:txBody>
      </p:sp>
      <p:sp>
        <p:nvSpPr>
          <p:cNvPr id="3" name="Content Placeholder 2"/>
          <p:cNvSpPr>
            <a:spLocks noGrp="1"/>
          </p:cNvSpPr>
          <p:nvPr>
            <p:ph idx="1"/>
          </p:nvPr>
        </p:nvSpPr>
        <p:spPr>
          <a:xfrm>
            <a:off x="163129" y="1304900"/>
            <a:ext cx="8832305" cy="5406008"/>
          </a:xfrm>
        </p:spPr>
        <p:txBody>
          <a:bodyPr>
            <a:normAutofit fontScale="92500" lnSpcReduction="20000"/>
          </a:bodyPr>
          <a:lstStyle/>
          <a:p>
            <a:r>
              <a:rPr lang="en-US" dirty="0"/>
              <a:t>During the 9th century, </a:t>
            </a:r>
            <a:r>
              <a:rPr lang="en-US" dirty="0" smtClean="0"/>
              <a:t>the </a:t>
            </a:r>
            <a:r>
              <a:rPr lang="en-US" dirty="0" err="1" smtClean="0"/>
              <a:t>Karluk</a:t>
            </a:r>
            <a:r>
              <a:rPr lang="en-US" dirty="0" smtClean="0"/>
              <a:t> confederation (</a:t>
            </a:r>
            <a:r>
              <a:rPr lang="en-US" dirty="0"/>
              <a:t>including the </a:t>
            </a:r>
            <a:r>
              <a:rPr lang="en-US" dirty="0" err="1" smtClean="0"/>
              <a:t>Türgesh</a:t>
            </a:r>
            <a:r>
              <a:rPr lang="en-US" dirty="0"/>
              <a:t> </a:t>
            </a:r>
            <a:r>
              <a:rPr lang="en-US" dirty="0" smtClean="0"/>
              <a:t>descended </a:t>
            </a:r>
            <a:r>
              <a:rPr lang="en-US" dirty="0" err="1"/>
              <a:t>Chigil</a:t>
            </a:r>
            <a:r>
              <a:rPr lang="en-US" dirty="0"/>
              <a:t> and </a:t>
            </a:r>
            <a:r>
              <a:rPr lang="en-US" dirty="0" err="1" smtClean="0"/>
              <a:t>Tukshi</a:t>
            </a:r>
            <a:r>
              <a:rPr lang="en-US" dirty="0"/>
              <a:t> </a:t>
            </a:r>
            <a:r>
              <a:rPr lang="en-US" dirty="0" smtClean="0"/>
              <a:t>tribes</a:t>
            </a:r>
            <a:r>
              <a:rPr lang="en-US" dirty="0"/>
              <a:t>) and the </a:t>
            </a:r>
            <a:r>
              <a:rPr lang="en-US" dirty="0" err="1"/>
              <a:t>Yaghma</a:t>
            </a:r>
            <a:r>
              <a:rPr lang="en-US" dirty="0" smtClean="0"/>
              <a:t>, possible </a:t>
            </a:r>
            <a:r>
              <a:rPr lang="en-US" dirty="0"/>
              <a:t>descendants of </a:t>
            </a:r>
            <a:r>
              <a:rPr lang="en-US" dirty="0" smtClean="0"/>
              <a:t>the </a:t>
            </a:r>
            <a:r>
              <a:rPr lang="en-US" dirty="0" err="1" smtClean="0"/>
              <a:t>Toquz</a:t>
            </a:r>
            <a:r>
              <a:rPr lang="en-US" dirty="0" smtClean="0"/>
              <a:t> </a:t>
            </a:r>
            <a:r>
              <a:rPr lang="en-US" dirty="0" err="1"/>
              <a:t>Oghuz</a:t>
            </a:r>
            <a:r>
              <a:rPr lang="en-US" dirty="0"/>
              <a:t>, joined </a:t>
            </a:r>
            <a:r>
              <a:rPr lang="en-US" dirty="0" smtClean="0"/>
              <a:t>force and </a:t>
            </a:r>
            <a:r>
              <a:rPr lang="en-US" dirty="0"/>
              <a:t>formed the first </a:t>
            </a:r>
            <a:r>
              <a:rPr lang="en-US" dirty="0" err="1"/>
              <a:t>Karluk-Karakhanid</a:t>
            </a:r>
            <a:r>
              <a:rPr lang="en-US" dirty="0"/>
              <a:t> </a:t>
            </a:r>
            <a:r>
              <a:rPr lang="en-US" dirty="0" err="1"/>
              <a:t>khaganate</a:t>
            </a:r>
            <a:r>
              <a:rPr lang="en-US" dirty="0"/>
              <a:t>. </a:t>
            </a:r>
            <a:endParaRPr lang="en-US" dirty="0" smtClean="0"/>
          </a:p>
          <a:p>
            <a:r>
              <a:rPr lang="en-US" dirty="0" smtClean="0"/>
              <a:t>The </a:t>
            </a:r>
            <a:r>
              <a:rPr lang="en-US" dirty="0" err="1"/>
              <a:t>Chigils</a:t>
            </a:r>
            <a:r>
              <a:rPr lang="en-US" dirty="0"/>
              <a:t> appear to have formed the nucleus of the </a:t>
            </a:r>
            <a:r>
              <a:rPr lang="en-US" dirty="0" err="1"/>
              <a:t>Karakhanid</a:t>
            </a:r>
            <a:r>
              <a:rPr lang="en-US" dirty="0"/>
              <a:t> army. </a:t>
            </a:r>
            <a:endParaRPr lang="en-US" dirty="0" smtClean="0"/>
          </a:p>
          <a:p>
            <a:r>
              <a:rPr lang="en-US" dirty="0" smtClean="0"/>
              <a:t>The </a:t>
            </a:r>
            <a:r>
              <a:rPr lang="en-US" dirty="0"/>
              <a:t>date of its foundation and the name of its first khan is uncertain, but according to one reconstruction, the first </a:t>
            </a:r>
            <a:r>
              <a:rPr lang="en-US" dirty="0" err="1"/>
              <a:t>Karakhanid</a:t>
            </a:r>
            <a:r>
              <a:rPr lang="en-US" dirty="0"/>
              <a:t> ruler was Bilge </a:t>
            </a:r>
            <a:r>
              <a:rPr lang="en-US" dirty="0" err="1"/>
              <a:t>Kul</a:t>
            </a:r>
            <a:r>
              <a:rPr lang="en-US" dirty="0"/>
              <a:t> </a:t>
            </a:r>
            <a:r>
              <a:rPr lang="en-US" dirty="0" err="1"/>
              <a:t>Qadir</a:t>
            </a:r>
            <a:r>
              <a:rPr lang="en-US" dirty="0"/>
              <a:t> Khan. </a:t>
            </a:r>
            <a:endParaRPr lang="en-US" dirty="0" smtClean="0"/>
          </a:p>
          <a:p>
            <a:r>
              <a:rPr lang="en-US" dirty="0" smtClean="0"/>
              <a:t>According </a:t>
            </a:r>
            <a:r>
              <a:rPr lang="en-US" dirty="0"/>
              <a:t>to one reconstruction, the first </a:t>
            </a:r>
            <a:r>
              <a:rPr lang="en-US" dirty="0" err="1"/>
              <a:t>Karakhanid</a:t>
            </a:r>
            <a:r>
              <a:rPr lang="en-US" dirty="0"/>
              <a:t> </a:t>
            </a:r>
            <a:r>
              <a:rPr lang="en-US" dirty="0" smtClean="0"/>
              <a:t>founded in 840. </a:t>
            </a:r>
          </a:p>
        </p:txBody>
      </p:sp>
    </p:spTree>
    <p:extLst>
      <p:ext uri="{BB962C8B-B14F-4D97-AF65-F5344CB8AC3E}">
        <p14:creationId xmlns:p14="http://schemas.microsoft.com/office/powerpoint/2010/main" val="319161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557"/>
            <a:ext cx="8229600" cy="369130"/>
          </a:xfrm>
        </p:spPr>
        <p:txBody>
          <a:bodyPr>
            <a:noAutofit/>
          </a:bodyPr>
          <a:lstStyle/>
          <a:p>
            <a:r>
              <a:rPr lang="en-US" sz="3200" b="1" dirty="0" smtClean="0">
                <a:solidFill>
                  <a:srgbClr val="FF0000"/>
                </a:solidFill>
              </a:rPr>
              <a:t>Conversion of </a:t>
            </a:r>
            <a:r>
              <a:rPr lang="en-US" sz="3200" b="1" dirty="0" err="1" smtClean="0">
                <a:solidFill>
                  <a:srgbClr val="FF0000"/>
                </a:solidFill>
              </a:rPr>
              <a:t>Satuq</a:t>
            </a:r>
            <a:r>
              <a:rPr lang="en-US" sz="3200" b="1" dirty="0" smtClean="0">
                <a:solidFill>
                  <a:srgbClr val="FF0000"/>
                </a:solidFill>
              </a:rPr>
              <a:t> </a:t>
            </a:r>
            <a:r>
              <a:rPr lang="en-US" sz="3200" b="1" dirty="0" err="1" smtClean="0">
                <a:solidFill>
                  <a:srgbClr val="FF0000"/>
                </a:solidFill>
              </a:rPr>
              <a:t>Bughra</a:t>
            </a:r>
            <a:r>
              <a:rPr lang="en-US" sz="3200" b="1" dirty="0" smtClean="0">
                <a:solidFill>
                  <a:srgbClr val="FF0000"/>
                </a:solidFill>
              </a:rPr>
              <a:t> Khan (d. 958)</a:t>
            </a:r>
            <a:endParaRPr lang="en-US" sz="3200" b="1" dirty="0">
              <a:solidFill>
                <a:srgbClr val="FF0000"/>
              </a:solidFill>
            </a:endParaRPr>
          </a:p>
        </p:txBody>
      </p:sp>
      <p:sp>
        <p:nvSpPr>
          <p:cNvPr id="3" name="Content Placeholder 2"/>
          <p:cNvSpPr>
            <a:spLocks noGrp="1"/>
          </p:cNvSpPr>
          <p:nvPr>
            <p:ph idx="1"/>
          </p:nvPr>
        </p:nvSpPr>
        <p:spPr>
          <a:xfrm>
            <a:off x="162825" y="605846"/>
            <a:ext cx="8879409" cy="6157168"/>
          </a:xfrm>
        </p:spPr>
        <p:txBody>
          <a:bodyPr>
            <a:noAutofit/>
          </a:bodyPr>
          <a:lstStyle/>
          <a:p>
            <a:pPr algn="just"/>
            <a:r>
              <a:rPr lang="en-US" sz="2100" dirty="0" smtClean="0"/>
              <a:t>According </a:t>
            </a:r>
            <a:r>
              <a:rPr lang="en-US" sz="2100" dirty="0"/>
              <a:t>to </a:t>
            </a:r>
            <a:r>
              <a:rPr lang="en-US" sz="2100" dirty="0" err="1"/>
              <a:t>Tazkirah</a:t>
            </a:r>
            <a:r>
              <a:rPr lang="en-US" sz="2100" dirty="0"/>
              <a:t> </a:t>
            </a:r>
            <a:r>
              <a:rPr lang="en-US" sz="2100" dirty="0" err="1"/>
              <a:t>Bughra</a:t>
            </a:r>
            <a:r>
              <a:rPr lang="en-US" sz="2100" dirty="0"/>
              <a:t> Khan, </a:t>
            </a:r>
            <a:r>
              <a:rPr lang="en-US" sz="2100" dirty="0" err="1"/>
              <a:t>Satuq</a:t>
            </a:r>
            <a:r>
              <a:rPr lang="en-US" sz="2100" dirty="0"/>
              <a:t> converted to Islam when he was </a:t>
            </a:r>
            <a:r>
              <a:rPr lang="en-US" sz="2100" dirty="0" smtClean="0"/>
              <a:t>twelve.</a:t>
            </a:r>
            <a:endParaRPr lang="en-US" sz="2100" dirty="0"/>
          </a:p>
          <a:p>
            <a:pPr marL="0" lvl="0" indent="0" algn="just">
              <a:buNone/>
            </a:pPr>
            <a:r>
              <a:rPr lang="en-US" sz="2100" dirty="0">
                <a:solidFill>
                  <a:prstClr val="black"/>
                </a:solidFill>
              </a:rPr>
              <a:t>He was taught about Islam by Abu-an-Nasr </a:t>
            </a:r>
            <a:r>
              <a:rPr lang="en-US" sz="2100" dirty="0" err="1" smtClean="0">
                <a:solidFill>
                  <a:prstClr val="black"/>
                </a:solidFill>
              </a:rPr>
              <a:t>Samany</a:t>
            </a:r>
            <a:r>
              <a:rPr lang="en-US" sz="2100" dirty="0" smtClean="0">
                <a:solidFill>
                  <a:prstClr val="black"/>
                </a:solidFill>
              </a:rPr>
              <a:t> from </a:t>
            </a:r>
            <a:r>
              <a:rPr lang="en-US" sz="2100" dirty="0">
                <a:solidFill>
                  <a:prstClr val="black"/>
                </a:solidFill>
              </a:rPr>
              <a:t>Bukhara. Nasr befriended the </a:t>
            </a:r>
            <a:r>
              <a:rPr lang="en-US" sz="2100" dirty="0" smtClean="0">
                <a:solidFill>
                  <a:prstClr val="black"/>
                </a:solidFill>
              </a:rPr>
              <a:t>Khan </a:t>
            </a:r>
            <a:r>
              <a:rPr lang="en-US" sz="2100" dirty="0">
                <a:solidFill>
                  <a:prstClr val="black"/>
                </a:solidFill>
              </a:rPr>
              <a:t>of </a:t>
            </a:r>
            <a:r>
              <a:rPr lang="en-US" sz="2100" dirty="0" err="1" smtClean="0">
                <a:solidFill>
                  <a:prstClr val="black"/>
                </a:solidFill>
              </a:rPr>
              <a:t>Katahanid</a:t>
            </a:r>
            <a:r>
              <a:rPr lang="en-US" sz="2100" dirty="0" smtClean="0">
                <a:solidFill>
                  <a:prstClr val="black"/>
                </a:solidFill>
              </a:rPr>
              <a:t>, </a:t>
            </a:r>
            <a:r>
              <a:rPr lang="en-US" sz="2100" dirty="0" err="1">
                <a:solidFill>
                  <a:prstClr val="black"/>
                </a:solidFill>
              </a:rPr>
              <a:t>Satuq's</a:t>
            </a:r>
            <a:r>
              <a:rPr lang="en-US" sz="2100" dirty="0">
                <a:solidFill>
                  <a:prstClr val="black"/>
                </a:solidFill>
              </a:rPr>
              <a:t> father (or step-father, or uncle, varies according to different accounts</a:t>
            </a:r>
            <a:r>
              <a:rPr lang="en-US" sz="2100" dirty="0" smtClean="0">
                <a:solidFill>
                  <a:prstClr val="black"/>
                </a:solidFill>
              </a:rPr>
              <a:t>) </a:t>
            </a:r>
            <a:r>
              <a:rPr lang="en-US" sz="2100" dirty="0" err="1" smtClean="0">
                <a:solidFill>
                  <a:prstClr val="black"/>
                </a:solidFill>
              </a:rPr>
              <a:t>Oghulchak</a:t>
            </a:r>
            <a:r>
              <a:rPr lang="en-US" sz="2100" dirty="0" smtClean="0">
                <a:solidFill>
                  <a:prstClr val="black"/>
                </a:solidFill>
              </a:rPr>
              <a:t> </a:t>
            </a:r>
            <a:r>
              <a:rPr lang="en-US" sz="2100" dirty="0" err="1" smtClean="0">
                <a:solidFill>
                  <a:prstClr val="black"/>
                </a:solidFill>
              </a:rPr>
              <a:t>Kadır</a:t>
            </a:r>
            <a:r>
              <a:rPr lang="en-US" sz="2100" dirty="0" smtClean="0">
                <a:solidFill>
                  <a:prstClr val="black"/>
                </a:solidFill>
              </a:rPr>
              <a:t> Khan, </a:t>
            </a:r>
            <a:r>
              <a:rPr lang="en-US" sz="2100" dirty="0">
                <a:solidFill>
                  <a:prstClr val="black"/>
                </a:solidFill>
              </a:rPr>
              <a:t>and was granted special dispensation to build a mosque in the town of </a:t>
            </a:r>
            <a:r>
              <a:rPr lang="en-US" sz="2100" dirty="0" err="1">
                <a:solidFill>
                  <a:prstClr val="black"/>
                </a:solidFill>
              </a:rPr>
              <a:t>Artush</a:t>
            </a:r>
            <a:r>
              <a:rPr lang="en-US" sz="2100" dirty="0">
                <a:solidFill>
                  <a:prstClr val="black"/>
                </a:solidFill>
              </a:rPr>
              <a:t> just outside of </a:t>
            </a:r>
            <a:r>
              <a:rPr lang="en-US" sz="2100" dirty="0" err="1">
                <a:solidFill>
                  <a:prstClr val="black"/>
                </a:solidFill>
              </a:rPr>
              <a:t>Kashgar</a:t>
            </a:r>
            <a:r>
              <a:rPr lang="en-US" sz="2100" dirty="0">
                <a:solidFill>
                  <a:prstClr val="black"/>
                </a:solidFill>
              </a:rPr>
              <a:t>. </a:t>
            </a:r>
            <a:endParaRPr lang="en-US" sz="2100" dirty="0"/>
          </a:p>
          <a:p>
            <a:pPr lvl="0" algn="just"/>
            <a:r>
              <a:rPr lang="en-US" sz="2100" dirty="0" smtClean="0">
                <a:solidFill>
                  <a:prstClr val="black"/>
                </a:solidFill>
              </a:rPr>
              <a:t>When </a:t>
            </a:r>
            <a:r>
              <a:rPr lang="en-US" sz="2100" dirty="0" err="1">
                <a:solidFill>
                  <a:prstClr val="black"/>
                </a:solidFill>
              </a:rPr>
              <a:t>Satuq</a:t>
            </a:r>
            <a:r>
              <a:rPr lang="en-US" sz="2100" dirty="0">
                <a:solidFill>
                  <a:prstClr val="black"/>
                </a:solidFill>
              </a:rPr>
              <a:t> saw Nasr and other Muslims observing their daily prayers he became curious and was instructed by them in the Islamic religion. </a:t>
            </a:r>
            <a:r>
              <a:rPr lang="en-US" sz="2100" dirty="0" err="1">
                <a:solidFill>
                  <a:prstClr val="black"/>
                </a:solidFill>
              </a:rPr>
              <a:t>Satuq</a:t>
            </a:r>
            <a:r>
              <a:rPr lang="en-US" sz="2100" dirty="0">
                <a:solidFill>
                  <a:prstClr val="black"/>
                </a:solidFill>
              </a:rPr>
              <a:t> kept his faith secret from the </a:t>
            </a:r>
            <a:r>
              <a:rPr lang="en-US" sz="2100" dirty="0" smtClean="0">
                <a:solidFill>
                  <a:prstClr val="black"/>
                </a:solidFill>
              </a:rPr>
              <a:t>khan, </a:t>
            </a:r>
            <a:r>
              <a:rPr lang="en-US" sz="2100" dirty="0">
                <a:solidFill>
                  <a:prstClr val="black"/>
                </a:solidFill>
              </a:rPr>
              <a:t>but convinced his friends to convert.</a:t>
            </a:r>
            <a:endParaRPr lang="tr-TR" sz="2100" dirty="0">
              <a:solidFill>
                <a:prstClr val="black"/>
              </a:solidFill>
            </a:endParaRPr>
          </a:p>
          <a:p>
            <a:pPr marL="0" lvl="0" indent="0" algn="just">
              <a:buNone/>
            </a:pPr>
            <a:r>
              <a:rPr lang="en-US" sz="2100" dirty="0" smtClean="0">
                <a:solidFill>
                  <a:prstClr val="black"/>
                </a:solidFill>
              </a:rPr>
              <a:t>However</a:t>
            </a:r>
            <a:r>
              <a:rPr lang="en-US" sz="2100" dirty="0">
                <a:solidFill>
                  <a:prstClr val="black"/>
                </a:solidFill>
              </a:rPr>
              <a:t>, when the </a:t>
            </a:r>
            <a:r>
              <a:rPr lang="en-US" sz="2100" dirty="0" smtClean="0">
                <a:solidFill>
                  <a:prstClr val="black"/>
                </a:solidFill>
              </a:rPr>
              <a:t>khan </a:t>
            </a:r>
            <a:r>
              <a:rPr lang="en-US" sz="2100" dirty="0">
                <a:solidFill>
                  <a:prstClr val="black"/>
                </a:solidFill>
              </a:rPr>
              <a:t>heard that </a:t>
            </a:r>
            <a:r>
              <a:rPr lang="en-US" sz="2100" dirty="0" err="1">
                <a:solidFill>
                  <a:prstClr val="black"/>
                </a:solidFill>
              </a:rPr>
              <a:t>Satuq</a:t>
            </a:r>
            <a:r>
              <a:rPr lang="en-US" sz="2100" dirty="0">
                <a:solidFill>
                  <a:prstClr val="black"/>
                </a:solidFill>
              </a:rPr>
              <a:t> had become a Muslim, he demanded that </a:t>
            </a:r>
            <a:r>
              <a:rPr lang="en-US" sz="2100" dirty="0" err="1">
                <a:solidFill>
                  <a:prstClr val="black"/>
                </a:solidFill>
              </a:rPr>
              <a:t>Satuq</a:t>
            </a:r>
            <a:r>
              <a:rPr lang="en-US" sz="2100" dirty="0">
                <a:solidFill>
                  <a:prstClr val="black"/>
                </a:solidFill>
              </a:rPr>
              <a:t> build a temple to show that he hadn't converted. </a:t>
            </a:r>
          </a:p>
          <a:p>
            <a:pPr lvl="0" algn="just"/>
            <a:r>
              <a:rPr lang="en-US" sz="2100" dirty="0">
                <a:solidFill>
                  <a:prstClr val="black"/>
                </a:solidFill>
              </a:rPr>
              <a:t>Nasr advised </a:t>
            </a:r>
            <a:r>
              <a:rPr lang="en-US" sz="2100" dirty="0" err="1">
                <a:solidFill>
                  <a:prstClr val="black"/>
                </a:solidFill>
              </a:rPr>
              <a:t>Satuq</a:t>
            </a:r>
            <a:r>
              <a:rPr lang="en-US" sz="2100" dirty="0">
                <a:solidFill>
                  <a:prstClr val="black"/>
                </a:solidFill>
              </a:rPr>
              <a:t> that he should pretend to build a temple but with the intention of building a mosque in his heart.</a:t>
            </a:r>
            <a:endParaRPr lang="tr-TR" sz="2100" dirty="0">
              <a:solidFill>
                <a:prstClr val="black"/>
              </a:solidFill>
            </a:endParaRPr>
          </a:p>
          <a:p>
            <a:pPr marL="0" lvl="0" indent="0" algn="just">
              <a:buNone/>
            </a:pPr>
            <a:r>
              <a:rPr lang="en-US" sz="2100" dirty="0">
                <a:solidFill>
                  <a:prstClr val="black"/>
                </a:solidFill>
              </a:rPr>
              <a:t>The king, after seeing </a:t>
            </a:r>
            <a:r>
              <a:rPr lang="en-US" sz="2100" dirty="0" err="1">
                <a:solidFill>
                  <a:prstClr val="black"/>
                </a:solidFill>
              </a:rPr>
              <a:t>Satuq</a:t>
            </a:r>
            <a:r>
              <a:rPr lang="en-US" sz="2100" dirty="0">
                <a:solidFill>
                  <a:prstClr val="black"/>
                </a:solidFill>
              </a:rPr>
              <a:t> starting to build the temple, then stopped him, believing that he had not converted. </a:t>
            </a:r>
          </a:p>
          <a:p>
            <a:pPr algn="just"/>
            <a:r>
              <a:rPr lang="en-US" sz="2100" dirty="0">
                <a:solidFill>
                  <a:prstClr val="black"/>
                </a:solidFill>
              </a:rPr>
              <a:t>Afterwards, </a:t>
            </a:r>
            <a:r>
              <a:rPr lang="en-US" sz="2100" dirty="0" err="1">
                <a:solidFill>
                  <a:prstClr val="black"/>
                </a:solidFill>
              </a:rPr>
              <a:t>Satuq</a:t>
            </a:r>
            <a:r>
              <a:rPr lang="en-US" sz="2100" dirty="0">
                <a:solidFill>
                  <a:prstClr val="black"/>
                </a:solidFill>
              </a:rPr>
              <a:t> obtained a fatwa which permitted him in effect to commit patricide, and killed </a:t>
            </a:r>
            <a:r>
              <a:rPr lang="tr-TR" sz="2100" dirty="0">
                <a:solidFill>
                  <a:prstClr val="black"/>
                </a:solidFill>
              </a:rPr>
              <a:t>his </a:t>
            </a:r>
            <a:r>
              <a:rPr lang="tr-TR" sz="2100" dirty="0" err="1">
                <a:solidFill>
                  <a:prstClr val="black"/>
                </a:solidFill>
              </a:rPr>
              <a:t>uncle</a:t>
            </a:r>
            <a:r>
              <a:rPr lang="en-US" sz="2100" dirty="0">
                <a:solidFill>
                  <a:prstClr val="black"/>
                </a:solidFill>
              </a:rPr>
              <a:t>, after which he conquered </a:t>
            </a:r>
            <a:r>
              <a:rPr lang="en-US" sz="2100" dirty="0" err="1">
                <a:solidFill>
                  <a:prstClr val="black"/>
                </a:solidFill>
              </a:rPr>
              <a:t>Kashgar</a:t>
            </a:r>
            <a:r>
              <a:rPr lang="en-US" sz="2100" dirty="0" smtClean="0">
                <a:solidFill>
                  <a:prstClr val="black"/>
                </a:solidFill>
              </a:rPr>
              <a:t>.</a:t>
            </a:r>
            <a:endParaRPr lang="tr-TR" sz="2100" dirty="0">
              <a:solidFill>
                <a:prstClr val="black"/>
              </a:solidFill>
            </a:endParaRPr>
          </a:p>
        </p:txBody>
      </p:sp>
    </p:spTree>
    <p:extLst>
      <p:ext uri="{BB962C8B-B14F-4D97-AF65-F5344CB8AC3E}">
        <p14:creationId xmlns:p14="http://schemas.microsoft.com/office/powerpoint/2010/main" val="37009570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380</TotalTime>
  <Words>1268</Words>
  <Application>Microsoft Office PowerPoint</Application>
  <PresentationFormat>Ekran Gösterisi (4:3)</PresentationFormat>
  <Paragraphs>118</Paragraphs>
  <Slides>31</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31</vt:i4>
      </vt:variant>
    </vt:vector>
  </HeadingPairs>
  <TitlesOfParts>
    <vt:vector size="38" baseType="lpstr">
      <vt:lpstr>Arial</vt:lpstr>
      <vt:lpstr>Calibri</vt:lpstr>
      <vt:lpstr>Cambria</vt:lpstr>
      <vt:lpstr>Helvetica</vt:lpstr>
      <vt:lpstr>ＭＳ 明朝</vt:lpstr>
      <vt:lpstr>Times New Roman</vt:lpstr>
      <vt:lpstr>Office Theme</vt:lpstr>
      <vt:lpstr>The Karakhanid State / Karahanlı Devleti (840–1212) </vt:lpstr>
      <vt:lpstr>Flag of Karakhanids</vt:lpstr>
      <vt:lpstr>The Map of Kharakhanids</vt:lpstr>
      <vt:lpstr>Lands of Karahanid Dynasty</vt:lpstr>
      <vt:lpstr>Lands of Karahanid Dynasty</vt:lpstr>
      <vt:lpstr>The name of kara khan</vt:lpstr>
      <vt:lpstr>The Name of Karakhanids</vt:lpstr>
      <vt:lpstr>Foundation of Karahanids</vt:lpstr>
      <vt:lpstr>Conversion of Satuq Bughra Khan (d. 958)</vt:lpstr>
      <vt:lpstr>Tomb of Sultan Satuk Bughra Khan, the first Muslim khan, in Artush, Eastern Turkestan </vt:lpstr>
      <vt:lpstr> Analysis of the Motives for the Conversion </vt:lpstr>
      <vt:lpstr>Propagating Islam by Satuq Bughra</vt:lpstr>
      <vt:lpstr> Division of the Karakhanid Khanate (1042) </vt:lpstr>
      <vt:lpstr>Seljuk suzerainty on the Kharakhanids 1089</vt:lpstr>
      <vt:lpstr> Kara Khitan /Khitay Invasion of Karakhanids 1137 </vt:lpstr>
      <vt:lpstr>Downfall </vt:lpstr>
      <vt:lpstr>The Karahanid Culture 1</vt:lpstr>
      <vt:lpstr>Rıbat-ı Malik of Karakhanid’s summer residance</vt:lpstr>
      <vt:lpstr>Karakhanid monuments in Uzgen </vt:lpstr>
      <vt:lpstr>Kalyan Minaret in Bukhara</vt:lpstr>
      <vt:lpstr>The Karakhanid Culture 2</vt:lpstr>
      <vt:lpstr>Dīwān Lughāt al­Turk </vt:lpstr>
      <vt:lpstr>World Map of Kashghari</vt:lpstr>
      <vt:lpstr>PowerPoint Sunusu</vt:lpstr>
      <vt:lpstr>Divan-ı Lugat’it-Turk</vt:lpstr>
      <vt:lpstr>The Kutadgu Bilig Written by Yusūf Khāṣṣ Ḥājib for the prince of Kashgar and presented to Tavghach Bughra Khan, the prince of Kashgar in 462 (1069/1070 AD)  "The Wisdom which brings Happiness" or "The Wisdom that Conduces to Royal Glory or Fortune”, "Wisdom Which Brings Good Fortune”.  The text reflects the author's and his society's beliefs, feelings, and practices with regard to quite a few topics, and depicts interesting facets of various aspects of life in the Karakhanid empire. Structured around the relations between four main characters, each representing an abstract principle (overtly stated by the author). </vt:lpstr>
      <vt:lpstr>Kutadgu Bilig</vt:lpstr>
      <vt:lpstr>Diwan al-Hikmah</vt:lpstr>
      <vt:lpstr>Atabetu’l-Hakayık</vt:lpstr>
      <vt:lpstr> Heritage of the Krakhanids </vt:lpstr>
      <vt:lpstr>The Krakhanids attacking to the Samanids 998</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Karakhanid State / Karahanlı Devleti (840–1212)</dc:title>
  <dc:creator>Seyfettin Ersahin</dc:creator>
  <cp:lastModifiedBy>user</cp:lastModifiedBy>
  <cp:revision>38</cp:revision>
  <dcterms:created xsi:type="dcterms:W3CDTF">2014-11-03T21:56:14Z</dcterms:created>
  <dcterms:modified xsi:type="dcterms:W3CDTF">2017-10-30T08:01:44Z</dcterms:modified>
</cp:coreProperties>
</file>