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79712" y="1772816"/>
            <a:ext cx="5328592" cy="2376264"/>
          </a:xfrm>
        </p:spPr>
        <p:txBody>
          <a:bodyPr>
            <a:normAutofit/>
          </a:bodyPr>
          <a:lstStyle/>
          <a:p>
            <a:pPr algn="ctr">
              <a:spcBef>
                <a:spcPts val="600"/>
              </a:spcBef>
              <a:spcAft>
                <a:spcPts val="600"/>
              </a:spcAft>
              <a:buNone/>
            </a:pPr>
            <a:endParaRPr lang="tr-TR" sz="3800" dirty="0" smtClean="0"/>
          </a:p>
          <a:p>
            <a:pPr lvl="0" algn="ctr">
              <a:buNone/>
            </a:pPr>
            <a:r>
              <a:rPr lang="tr-TR" sz="6000" b="1" dirty="0" smtClean="0"/>
              <a:t>Poliçe</a:t>
            </a:r>
            <a:endParaRPr lang="tr-TR" sz="6000" dirty="0" smtClean="0"/>
          </a:p>
        </p:txBody>
      </p:sp>
    </p:spTree>
    <p:extLst>
      <p:ext uri="{BB962C8B-B14F-4D97-AF65-F5344CB8AC3E}">
        <p14:creationId xmlns:p14="http://schemas.microsoft.com/office/powerpoint/2010/main" val="219752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Poliçenin Genel Özellikleri</a:t>
            </a:r>
            <a:endParaRPr lang="tr-TR" b="1" dirty="0"/>
          </a:p>
        </p:txBody>
      </p:sp>
      <p:sp>
        <p:nvSpPr>
          <p:cNvPr id="3" name="2 İçerik Yer Tutucusu"/>
          <p:cNvSpPr>
            <a:spLocks noGrp="1"/>
          </p:cNvSpPr>
          <p:nvPr>
            <p:ph idx="1"/>
          </p:nvPr>
        </p:nvSpPr>
        <p:spPr/>
        <p:txBody>
          <a:bodyPr>
            <a:noAutofit/>
          </a:bodyPr>
          <a:lstStyle/>
          <a:p>
            <a:r>
              <a:rPr lang="tr-TR" sz="2100" dirty="0" smtClean="0"/>
              <a:t>Kambiyo senetleri arasında yer alan ve özünde kıymetli evrak sayılan poliçe Türk Ticaret Kanununun 671-775. maddeleri arasında düzenlenmiştir.</a:t>
            </a:r>
          </a:p>
          <a:p>
            <a:r>
              <a:rPr lang="tr-TR" sz="2100" dirty="0" smtClean="0"/>
              <a:t>Bir poliçenin düzenlendiği durumlarda, poliçe çifte yetki veren bir havale niteliğinde olduğundan düzenleyen muhataptan olan alacağını </a:t>
            </a:r>
            <a:r>
              <a:rPr lang="tr-TR" sz="2100" dirty="0" err="1" smtClean="0"/>
              <a:t>lehdara</a:t>
            </a:r>
            <a:r>
              <a:rPr lang="tr-TR" sz="2100" dirty="0" smtClean="0"/>
              <a:t> havale etmekte, aynı zamanda da </a:t>
            </a:r>
            <a:r>
              <a:rPr lang="tr-TR" sz="2100" dirty="0" err="1" smtClean="0"/>
              <a:t>lehdara</a:t>
            </a:r>
            <a:r>
              <a:rPr lang="tr-TR" sz="2100" dirty="0" smtClean="0"/>
              <a:t> poliçe bedelini muhataptan tahsil etme (</a:t>
            </a:r>
            <a:r>
              <a:rPr lang="tr-TR" sz="2100" dirty="0" err="1" smtClean="0"/>
              <a:t>kabz</a:t>
            </a:r>
            <a:r>
              <a:rPr lang="tr-TR" sz="2100" dirty="0" smtClean="0"/>
              <a:t>); muhataba da kendisine olan borcunu </a:t>
            </a:r>
            <a:r>
              <a:rPr lang="tr-TR" sz="2100" dirty="0" err="1" smtClean="0"/>
              <a:t>lehdara</a:t>
            </a:r>
            <a:r>
              <a:rPr lang="tr-TR" sz="2100" dirty="0" smtClean="0"/>
              <a:t> ödeme yetkisini vermektedir. </a:t>
            </a:r>
          </a:p>
          <a:p>
            <a:r>
              <a:rPr lang="tr-TR" sz="2100" dirty="0" smtClean="0"/>
              <a:t>Poliçe kanunen emre yazılı bir senettir. Ancak menfi emre kaydı (ör. “emre yazılı değildir”) içerdiği takdirde nama yazılı kıymetli evrak niteliğindedir.</a:t>
            </a:r>
          </a:p>
          <a:p>
            <a:r>
              <a:rPr lang="tr-TR" sz="2100" dirty="0" smtClean="0"/>
              <a:t>Hamile yazılı olarak düzenlenmesine kanun koyucu tarafından izin verilmemiştir. Senet üzerinde lehtar olarak bir kişinin gösterilmesi zorunludur.</a:t>
            </a:r>
          </a:p>
          <a:p>
            <a:endParaRPr lang="tr-TR" sz="2100" dirty="0" smtClean="0"/>
          </a:p>
        </p:txBody>
      </p:sp>
    </p:spTree>
    <p:extLst>
      <p:ext uri="{BB962C8B-B14F-4D97-AF65-F5344CB8AC3E}">
        <p14:creationId xmlns:p14="http://schemas.microsoft.com/office/powerpoint/2010/main" val="1982983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a:t>
            </a:r>
            <a:endParaRPr lang="tr-TR" b="1" dirty="0"/>
          </a:p>
        </p:txBody>
      </p:sp>
      <p:sp>
        <p:nvSpPr>
          <p:cNvPr id="3" name="2 İçerik Yer Tutucusu"/>
          <p:cNvSpPr>
            <a:spLocks noGrp="1"/>
          </p:cNvSpPr>
          <p:nvPr>
            <p:ph idx="1"/>
          </p:nvPr>
        </p:nvSpPr>
        <p:spPr>
          <a:xfrm>
            <a:off x="179512" y="1124744"/>
            <a:ext cx="8712968" cy="5472608"/>
          </a:xfrm>
        </p:spPr>
        <p:txBody>
          <a:bodyPr>
            <a:noAutofit/>
          </a:bodyPr>
          <a:lstStyle/>
          <a:p>
            <a:pPr>
              <a:buNone/>
            </a:pPr>
            <a:r>
              <a:rPr lang="tr-TR" sz="2200" dirty="0" smtClean="0"/>
              <a:t>                                     (Asıl Borç İlişkisi)</a:t>
            </a:r>
          </a:p>
          <a:p>
            <a:pPr>
              <a:buNone/>
            </a:pPr>
            <a:r>
              <a:rPr lang="tr-TR" sz="2200" dirty="0"/>
              <a:t>	</a:t>
            </a:r>
            <a:r>
              <a:rPr lang="tr-TR" sz="2200" dirty="0" smtClean="0"/>
              <a:t>        Düzenleyen		       Lehtar</a:t>
            </a:r>
          </a:p>
          <a:p>
            <a:pPr>
              <a:buNone/>
            </a:pPr>
            <a:endParaRPr lang="tr-TR" sz="2200" dirty="0" smtClean="0"/>
          </a:p>
          <a:p>
            <a:pPr>
              <a:buNone/>
            </a:pPr>
            <a:r>
              <a:rPr lang="tr-TR" sz="2200" dirty="0" smtClean="0"/>
              <a:t>(Karşılık</a:t>
            </a:r>
          </a:p>
          <a:p>
            <a:pPr>
              <a:buNone/>
            </a:pPr>
            <a:r>
              <a:rPr lang="tr-TR" sz="2200" dirty="0" smtClean="0"/>
              <a:t>İlişkisi)                                                  (Havale İlişkisi)</a:t>
            </a:r>
          </a:p>
          <a:p>
            <a:pPr>
              <a:buNone/>
            </a:pPr>
            <a:r>
              <a:rPr lang="tr-TR" sz="2200" dirty="0" smtClean="0"/>
              <a:t>                 Muhatap</a:t>
            </a:r>
          </a:p>
          <a:p>
            <a:pPr>
              <a:buNone/>
            </a:pPr>
            <a:endParaRPr lang="tr-TR" sz="2200" dirty="0" smtClean="0"/>
          </a:p>
          <a:p>
            <a:pPr>
              <a:buNone/>
            </a:pPr>
            <a:r>
              <a:rPr lang="tr-TR" sz="2200" dirty="0" smtClean="0"/>
              <a:t>		</a:t>
            </a:r>
          </a:p>
          <a:p>
            <a:pPr>
              <a:buNone/>
            </a:pPr>
            <a:r>
              <a:rPr lang="tr-TR" sz="2200" dirty="0" smtClean="0"/>
              <a:t>		Poliçe çifte yetki veren bir havale niteliğindedir. Poliçede havalede olduğu gibi üçlü bir ilişki vardır: Bu üçlü ilişki, düzenleyen (keşideci) ile muhatap, düzenleyen ile </a:t>
            </a:r>
            <a:r>
              <a:rPr lang="tr-TR" sz="2200" dirty="0" err="1" smtClean="0"/>
              <a:t>lehdar</a:t>
            </a:r>
            <a:r>
              <a:rPr lang="tr-TR" sz="2200" dirty="0" smtClean="0"/>
              <a:t> (senedin ilk hamili) ve </a:t>
            </a:r>
            <a:r>
              <a:rPr lang="tr-TR" sz="2200" dirty="0" err="1" smtClean="0"/>
              <a:t>lehdar</a:t>
            </a:r>
            <a:r>
              <a:rPr lang="tr-TR" sz="2200" dirty="0" smtClean="0"/>
              <a:t> ile muhatap arasındadır. Düzenleyen ile muhatap arasındaki ilişkiye karşılık (provizyon), düzenleyen ile </a:t>
            </a:r>
            <a:r>
              <a:rPr lang="tr-TR" sz="2200" dirty="0" err="1" smtClean="0"/>
              <a:t>lehdar</a:t>
            </a:r>
            <a:r>
              <a:rPr lang="tr-TR" sz="2200" dirty="0" smtClean="0"/>
              <a:t> arasındaki ilişkiye asıl borç (bedel), </a:t>
            </a:r>
            <a:r>
              <a:rPr lang="tr-TR" sz="2200" dirty="0" err="1" smtClean="0"/>
              <a:t>lehdar</a:t>
            </a:r>
            <a:r>
              <a:rPr lang="tr-TR" sz="2200" dirty="0" smtClean="0"/>
              <a:t> ile muhatap arasındaki ilişkiye de havale ilişkisi denir.</a:t>
            </a:r>
            <a:endParaRPr lang="tr-TR" sz="2200" b="1" dirty="0" smtClean="0"/>
          </a:p>
          <a:p>
            <a:pPr>
              <a:buNone/>
            </a:pPr>
            <a:endParaRPr lang="tr-TR" sz="2200" dirty="0" smtClean="0"/>
          </a:p>
          <a:p>
            <a:pPr>
              <a:buNone/>
            </a:pPr>
            <a:endParaRPr lang="tr-TR" sz="2200" dirty="0" smtClean="0"/>
          </a:p>
          <a:p>
            <a:pPr>
              <a:buNone/>
            </a:pPr>
            <a:endParaRPr lang="tr-TR" sz="2200" dirty="0" smtClean="0"/>
          </a:p>
        </p:txBody>
      </p:sp>
      <p:sp>
        <p:nvSpPr>
          <p:cNvPr id="4" name="3 Sol Sağ Ok"/>
          <p:cNvSpPr/>
          <p:nvPr/>
        </p:nvSpPr>
        <p:spPr>
          <a:xfrm>
            <a:off x="2699792" y="1556792"/>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Yukarı Aşağı Ok"/>
          <p:cNvSpPr/>
          <p:nvPr/>
        </p:nvSpPr>
        <p:spPr>
          <a:xfrm>
            <a:off x="1619672" y="1988840"/>
            <a:ext cx="484632" cy="12161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ol Sağ Ok"/>
          <p:cNvSpPr/>
          <p:nvPr/>
        </p:nvSpPr>
        <p:spPr>
          <a:xfrm rot="18579684">
            <a:off x="2882386" y="2585321"/>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4003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274638"/>
            <a:ext cx="8003232" cy="562074"/>
          </a:xfrm>
        </p:spPr>
        <p:txBody>
          <a:bodyPr>
            <a:normAutofit fontScale="90000"/>
          </a:bodyPr>
          <a:lstStyle/>
          <a:p>
            <a:r>
              <a:rPr lang="tr-TR" b="1" dirty="0" smtClean="0"/>
              <a:t>Poliçenin Zorunlu Unsurları</a:t>
            </a:r>
            <a:endParaRPr lang="tr-TR" b="1" dirty="0"/>
          </a:p>
        </p:txBody>
      </p:sp>
      <p:sp>
        <p:nvSpPr>
          <p:cNvPr id="3" name="2 İçerik Yer Tutucusu"/>
          <p:cNvSpPr>
            <a:spLocks noGrp="1"/>
          </p:cNvSpPr>
          <p:nvPr>
            <p:ph idx="1"/>
          </p:nvPr>
        </p:nvSpPr>
        <p:spPr>
          <a:xfrm>
            <a:off x="0" y="1052736"/>
            <a:ext cx="8892480" cy="5616624"/>
          </a:xfrm>
        </p:spPr>
        <p:txBody>
          <a:bodyPr>
            <a:normAutofit fontScale="62500" lnSpcReduction="20000"/>
          </a:bodyPr>
          <a:lstStyle/>
          <a:p>
            <a:pPr lvl="1">
              <a:buNone/>
            </a:pPr>
            <a:r>
              <a:rPr lang="tr-TR" dirty="0" smtClean="0"/>
              <a:t>	Poliçenin zorunlu unsurları:</a:t>
            </a:r>
            <a:endParaRPr lang="tr-TR" b="1" dirty="0" smtClean="0"/>
          </a:p>
          <a:p>
            <a:pPr lvl="1">
              <a:buNone/>
            </a:pPr>
            <a:r>
              <a:rPr lang="tr-TR" dirty="0" smtClean="0"/>
              <a:t>a) Poliçe kelimesi, </a:t>
            </a:r>
            <a:endParaRPr lang="tr-TR" b="1" dirty="0" smtClean="0"/>
          </a:p>
          <a:p>
            <a:pPr lvl="1">
              <a:buNone/>
            </a:pPr>
            <a:r>
              <a:rPr lang="tr-TR" dirty="0" smtClean="0"/>
              <a:t>b) Belirli bir bedelin ödenmesi hususunda kayıtsız şartsız havale, </a:t>
            </a:r>
            <a:endParaRPr lang="tr-TR" b="1" dirty="0" smtClean="0"/>
          </a:p>
          <a:p>
            <a:pPr lvl="1">
              <a:buNone/>
            </a:pPr>
            <a:r>
              <a:rPr lang="tr-TR" dirty="0" smtClean="0"/>
              <a:t>c) Ödeyecek olan kişinin (muhatabın) adı, </a:t>
            </a:r>
            <a:endParaRPr lang="tr-TR" b="1" dirty="0" smtClean="0"/>
          </a:p>
          <a:p>
            <a:pPr lvl="1">
              <a:buNone/>
            </a:pPr>
            <a:r>
              <a:rPr lang="tr-TR" dirty="0" smtClean="0"/>
              <a:t>d) Kime veya kimin emrine ödenecek ise onun (</a:t>
            </a:r>
            <a:r>
              <a:rPr lang="tr-TR" dirty="0" err="1" smtClean="0"/>
              <a:t>lehdar</a:t>
            </a:r>
            <a:r>
              <a:rPr lang="tr-TR" dirty="0" smtClean="0"/>
              <a:t>) adı, </a:t>
            </a:r>
            <a:endParaRPr lang="tr-TR" b="1" dirty="0" smtClean="0"/>
          </a:p>
          <a:p>
            <a:pPr lvl="1">
              <a:buNone/>
            </a:pPr>
            <a:r>
              <a:rPr lang="tr-TR" dirty="0" smtClean="0"/>
              <a:t>e) Düzenlenme (keşide) tarihi ve </a:t>
            </a:r>
            <a:endParaRPr lang="tr-TR" b="1" dirty="0" smtClean="0"/>
          </a:p>
          <a:p>
            <a:pPr lvl="1">
              <a:buNone/>
            </a:pPr>
            <a:r>
              <a:rPr lang="tr-TR" dirty="0" smtClean="0"/>
              <a:t>f) Düzenleyenin (keşidecinin) imzası</a:t>
            </a:r>
            <a:endParaRPr lang="tr-TR" b="1" dirty="0" smtClean="0"/>
          </a:p>
          <a:p>
            <a:pPr lvl="1">
              <a:buNone/>
            </a:pPr>
            <a:r>
              <a:rPr lang="tr-TR" dirty="0" smtClean="0"/>
              <a:t>Yukarıda belirtilen unsurlardan biri bulunmadığı ya da kanun koyucunun öngördüğü şekilde senet üzerinde yer almadığı takdirde senet poliçe niteliğini kazanamaz (TTK m. 672/1). </a:t>
            </a:r>
            <a:endParaRPr lang="tr-TR" b="1" dirty="0" smtClean="0"/>
          </a:p>
          <a:p>
            <a:pPr lvl="1">
              <a:buNone/>
            </a:pPr>
            <a:endParaRPr lang="tr-TR" dirty="0" smtClean="0"/>
          </a:p>
          <a:p>
            <a:pPr lvl="1">
              <a:buNone/>
            </a:pPr>
            <a:r>
              <a:rPr lang="tr-TR" dirty="0" smtClean="0"/>
              <a:t>		Türk Ticaret Kanunu’nun 671. maddesinde poliçenin unsurları arasında sayılmakla birlikte eksikliği başka unsurlarla giderilebilen ancak hem kendi hem de alternatifi mevcut bulunmadığında senedin poliçe niteliğine sahip olamayacağı  için“alternatifli zorunlu unsur” olarak değerlendirilen iki unsur ise poliçenin </a:t>
            </a:r>
            <a:endParaRPr lang="tr-TR" b="1" dirty="0" smtClean="0"/>
          </a:p>
          <a:p>
            <a:pPr lvl="1">
              <a:buNone/>
            </a:pPr>
            <a:r>
              <a:rPr lang="tr-TR" dirty="0" smtClean="0"/>
              <a:t>a) Ödeme yeri ve</a:t>
            </a:r>
            <a:endParaRPr lang="tr-TR" b="1" dirty="0" smtClean="0"/>
          </a:p>
          <a:p>
            <a:pPr lvl="1">
              <a:buNone/>
            </a:pPr>
            <a:r>
              <a:rPr lang="tr-TR" dirty="0" smtClean="0"/>
              <a:t>b) Düzenlenme yeridir.</a:t>
            </a:r>
            <a:endParaRPr lang="tr-TR" b="1" dirty="0" smtClean="0"/>
          </a:p>
          <a:p>
            <a:pPr lvl="1">
              <a:buNone/>
            </a:pPr>
            <a:r>
              <a:rPr lang="tr-TR" dirty="0" smtClean="0"/>
              <a:t>TTK m. 672/3’e göre ödeme yeri açıkça gösterilmediğinde “muhatabın adı yanında gösterilen yer” ödeme yeri sayılır. Benzer şekilde, senedin düzenlenme yerinin gösterilmediği durumlarda </a:t>
            </a:r>
            <a:r>
              <a:rPr lang="en-US" dirty="0" err="1" smtClean="0"/>
              <a:t>düzenleyenin</a:t>
            </a:r>
            <a:r>
              <a:rPr lang="en-US" dirty="0" smtClean="0"/>
              <a:t> </a:t>
            </a:r>
            <a:r>
              <a:rPr lang="en-US" dirty="0" err="1" smtClean="0"/>
              <a:t>adı</a:t>
            </a:r>
            <a:r>
              <a:rPr lang="en-US" dirty="0" smtClean="0"/>
              <a:t> </a:t>
            </a:r>
            <a:r>
              <a:rPr lang="en-US" dirty="0" err="1" smtClean="0"/>
              <a:t>yanında</a:t>
            </a:r>
            <a:r>
              <a:rPr lang="en-US" dirty="0" smtClean="0"/>
              <a:t> </a:t>
            </a:r>
            <a:r>
              <a:rPr lang="en-US" dirty="0" err="1" smtClean="0"/>
              <a:t>gösterilen</a:t>
            </a:r>
            <a:r>
              <a:rPr lang="en-US" dirty="0" smtClean="0"/>
              <a:t> </a:t>
            </a:r>
            <a:r>
              <a:rPr lang="en-US" dirty="0" err="1" smtClean="0"/>
              <a:t>yerde</a:t>
            </a:r>
            <a:r>
              <a:rPr lang="en-US" dirty="0" smtClean="0"/>
              <a:t> </a:t>
            </a:r>
            <a:r>
              <a:rPr lang="en-US" dirty="0" err="1" smtClean="0"/>
              <a:t>düzenlenmiş</a:t>
            </a:r>
            <a:r>
              <a:rPr lang="en-US" dirty="0" smtClean="0"/>
              <a:t> </a:t>
            </a:r>
            <a:r>
              <a:rPr lang="en-US" dirty="0" err="1" smtClean="0"/>
              <a:t>sayılır</a:t>
            </a:r>
            <a:r>
              <a:rPr lang="en-US" dirty="0" smtClean="0"/>
              <a:t> (TTK m. 672/4).</a:t>
            </a:r>
            <a:endParaRPr lang="tr-TR" b="1" dirty="0" smtClean="0"/>
          </a:p>
          <a:p>
            <a:pPr lvl="1">
              <a:buNone/>
            </a:pPr>
            <a:endParaRPr lang="tr-TR" dirty="0"/>
          </a:p>
        </p:txBody>
      </p:sp>
    </p:spTree>
    <p:extLst>
      <p:ext uri="{BB962C8B-B14F-4D97-AF65-F5344CB8AC3E}">
        <p14:creationId xmlns:p14="http://schemas.microsoft.com/office/powerpoint/2010/main" val="111131520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Words>
  <Application>Microsoft Office PowerPoint</Application>
  <PresentationFormat>Ekran Gösterisi (4:3)</PresentationFormat>
  <Paragraphs>32</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Poliçenin Genel Özellikleri</vt:lpstr>
      <vt:lpstr>Poliçe</vt:lpstr>
      <vt:lpstr>Poliçenin Zorunlu Unsurları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2019-12-23T12:03:43Z</dcterms:created>
  <dcterms:modified xsi:type="dcterms:W3CDTF">2019-12-23T12:11:24Z</dcterms:modified>
</cp:coreProperties>
</file>