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98" r:id="rId2"/>
    <p:sldId id="258" r:id="rId3"/>
    <p:sldId id="259" r:id="rId4"/>
    <p:sldId id="260" r:id="rId5"/>
    <p:sldId id="261" r:id="rId6"/>
    <p:sldId id="299" r:id="rId7"/>
    <p:sldId id="300" r:id="rId8"/>
    <p:sldId id="301" r:id="rId9"/>
    <p:sldId id="302" r:id="rId10"/>
    <p:sldId id="303" r:id="rId11"/>
    <p:sldId id="26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1E980F13-8CA2-4C03-9F3E-C51042F611F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533400" y="473075"/>
            <a:ext cx="8153400" cy="53943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2 Veri Yer Tutucusu"/>
          <p:cNvSpPr>
            <a:spLocks noGrp="1"/>
          </p:cNvSpPr>
          <p:nvPr>
            <p:ph type="dt" sz="half" idx="10"/>
          </p:nvPr>
        </p:nvSpPr>
        <p:spPr>
          <a:xfrm>
            <a:off x="533400" y="6248400"/>
            <a:ext cx="2057400" cy="457200"/>
          </a:xfrm>
        </p:spPr>
        <p:txBody>
          <a:bodyPr/>
          <a:lstStyle>
            <a:lvl1pPr>
              <a:defRPr/>
            </a:lvl1pPr>
          </a:lstStyle>
          <a:p>
            <a:pPr>
              <a:defRPr/>
            </a:pPr>
            <a:endParaRPr lang="tr-TR"/>
          </a:p>
        </p:txBody>
      </p:sp>
      <p:sp>
        <p:nvSpPr>
          <p:cNvPr id="4" name="3 Altbilgi Yer Tutucusu"/>
          <p:cNvSpPr>
            <a:spLocks noGrp="1"/>
          </p:cNvSpPr>
          <p:nvPr>
            <p:ph type="ftr" sz="quarter" idx="11"/>
          </p:nvPr>
        </p:nvSpPr>
        <p:spPr>
          <a:xfrm>
            <a:off x="3238500" y="6248400"/>
            <a:ext cx="2895600" cy="457200"/>
          </a:xfrm>
        </p:spPr>
        <p:txBody>
          <a:bodyPr/>
          <a:lstStyle>
            <a:lvl1pPr>
              <a:defRPr/>
            </a:lvl1pPr>
          </a:lstStyle>
          <a:p>
            <a:pPr>
              <a:defRPr/>
            </a:pPr>
            <a:endParaRPr lang="tr-TR"/>
          </a:p>
        </p:txBody>
      </p:sp>
      <p:sp>
        <p:nvSpPr>
          <p:cNvPr id="5" name="4 Slayt Numarası Yer Tutucusu"/>
          <p:cNvSpPr>
            <a:spLocks noGrp="1"/>
          </p:cNvSpPr>
          <p:nvPr>
            <p:ph type="sldNum" sz="quarter" idx="12"/>
          </p:nvPr>
        </p:nvSpPr>
        <p:spPr>
          <a:xfrm>
            <a:off x="6781800" y="6248400"/>
            <a:ext cx="1905000" cy="457200"/>
          </a:xfrm>
        </p:spPr>
        <p:txBody>
          <a:bodyPr/>
          <a:lstStyle>
            <a:lvl1pPr>
              <a:defRPr/>
            </a:lvl1pPr>
          </a:lstStyle>
          <a:p>
            <a:pPr>
              <a:defRPr/>
            </a:pPr>
            <a:fld id="{13FA37E5-A860-473E-87D8-9B507EF2F285}" type="slidenum">
              <a:rPr lang="tr-TR"/>
              <a:pPr>
                <a:defRPr/>
              </a:pPr>
              <a:t>‹#›</a:t>
            </a:fld>
            <a:endParaRPr lang="tr-TR"/>
          </a:p>
        </p:txBody>
      </p:sp>
    </p:spTree>
    <p:extLst>
      <p:ext uri="{BB962C8B-B14F-4D97-AF65-F5344CB8AC3E}">
        <p14:creationId xmlns="" xmlns:p14="http://schemas.microsoft.com/office/powerpoint/2010/main" val="94403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E980F13-8CA2-4C03-9F3E-C51042F611F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E980F13-8CA2-4C03-9F3E-C51042F611F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20BEAAF6-98E2-44B5-AE6F-DD5A1C49E914}" type="datetimeFigureOut">
              <a:rPr lang="tr-TR" smtClean="0"/>
              <a:pPr/>
              <a:t>27.02.2018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1E980F13-8CA2-4C03-9F3E-C51042F611F0}"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0BEAAF6-98E2-44B5-AE6F-DD5A1C49E914}" type="datetimeFigureOut">
              <a:rPr lang="tr-TR" smtClean="0"/>
              <a:pPr/>
              <a:t>27.02.2018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980F13-8CA2-4C03-9F3E-C51042F611F0}"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teknikport.com/2012/06/kaynak/"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lideplayer.biz.tr/slide/10690590/release/woothee"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9.hafta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kaynak bağlantılarının sınıflandırılması ile ilgili görsel sonucu"/>
          <p:cNvPicPr>
            <a:picLocks noGrp="1"/>
          </p:cNvPicPr>
          <p:nvPr>
            <p:ph idx="1"/>
          </p:nvPr>
        </p:nvPicPr>
        <p:blipFill>
          <a:blip r:embed="rId2"/>
          <a:srcRect t="55865"/>
          <a:stretch>
            <a:fillRect/>
          </a:stretch>
        </p:blipFill>
        <p:spPr bwMode="auto">
          <a:xfrm>
            <a:off x="933450" y="928670"/>
            <a:ext cx="7277100" cy="5181229"/>
          </a:xfrm>
          <a:prstGeom prst="rect">
            <a:avLst/>
          </a:prstGeom>
          <a:noFill/>
          <a:ln w="9525">
            <a:noFill/>
            <a:miter lim="800000"/>
            <a:headEnd/>
            <a:tailEnd/>
          </a:ln>
        </p:spPr>
      </p:pic>
      <p:sp>
        <p:nvSpPr>
          <p:cNvPr id="5" name="4 Dikdörtgen"/>
          <p:cNvSpPr/>
          <p:nvPr/>
        </p:nvSpPr>
        <p:spPr>
          <a:xfrm>
            <a:off x="357158" y="6000768"/>
            <a:ext cx="8143932" cy="369332"/>
          </a:xfrm>
          <a:prstGeom prst="rect">
            <a:avLst/>
          </a:prstGeom>
        </p:spPr>
        <p:txBody>
          <a:bodyPr wrap="square">
            <a:spAutoFit/>
          </a:bodyPr>
          <a:lstStyle/>
          <a:p>
            <a:r>
              <a:rPr lang="tr-TR" dirty="0" smtClean="0"/>
              <a:t>http://www.</a:t>
            </a:r>
            <a:r>
              <a:rPr lang="tr-TR" dirty="0" err="1" smtClean="0"/>
              <a:t>metaluzmani</a:t>
            </a:r>
            <a:r>
              <a:rPr lang="tr-TR" dirty="0" smtClean="0"/>
              <a:t>.com/kaynak-</a:t>
            </a:r>
            <a:r>
              <a:rPr lang="tr-TR" dirty="0" err="1" smtClean="0"/>
              <a:t>baglantilari</a:t>
            </a:r>
            <a:r>
              <a:rPr lang="tr-TR" dirty="0" smtClean="0"/>
              <a:t>-</a:t>
            </a:r>
            <a:r>
              <a:rPr lang="tr-TR" dirty="0" err="1" smtClean="0"/>
              <a:t>parcalarin</a:t>
            </a:r>
            <a:r>
              <a:rPr lang="tr-TR" dirty="0" smtClean="0"/>
              <a:t>-</a:t>
            </a:r>
            <a:r>
              <a:rPr lang="tr-TR" dirty="0" err="1" smtClean="0"/>
              <a:t>durumlari</a:t>
            </a:r>
            <a:r>
              <a:rPr lang="tr-TR" dirty="0" smtClean="0"/>
              <a: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370" name="Picture 5" descr="tara0003"/>
          <p:cNvPicPr>
            <a:picLocks noGrp="1" noChangeAspect="1" noChangeArrowheads="1"/>
          </p:cNvPicPr>
          <p:nvPr>
            <p:ph/>
          </p:nvPr>
        </p:nvPicPr>
        <p:blipFill>
          <a:blip r:embed="rId2">
            <a:extLst>
              <a:ext uri="{28A0092B-C50C-407E-A947-70E740481C1C}">
                <a14:useLocalDpi xmlns="" xmlns:a14="http://schemas.microsoft.com/office/drawing/2010/main" val="0"/>
              </a:ext>
            </a:extLst>
          </a:blip>
          <a:srcRect/>
          <a:stretch>
            <a:fillRect/>
          </a:stretch>
        </p:blipFill>
        <p:spPr>
          <a:xfrm>
            <a:off x="1428728" y="285728"/>
            <a:ext cx="5834062" cy="5608637"/>
          </a:xfrm>
          <a:noFill/>
        </p:spPr>
      </p:pic>
      <p:sp>
        <p:nvSpPr>
          <p:cNvPr id="5" name="4 Slayt Numarası Yer Tutucusu"/>
          <p:cNvSpPr>
            <a:spLocks noGrp="1"/>
          </p:cNvSpPr>
          <p:nvPr>
            <p:ph type="sldNum" sz="quarter" idx="12"/>
          </p:nvPr>
        </p:nvSpPr>
        <p:spPr/>
        <p:txBody>
          <a:bodyPr/>
          <a:lstStyle/>
          <a:p>
            <a:pPr>
              <a:defRPr/>
            </a:pPr>
            <a:fld id="{DE0DA2C2-2DF2-47DD-9A28-FAD0AA5EB29F}" type="slidenum">
              <a:rPr lang="tr-TR"/>
              <a:pPr>
                <a:defRPr/>
              </a:pPr>
              <a:t>11</a:t>
            </a:fld>
            <a:endParaRPr lang="tr-TR"/>
          </a:p>
        </p:txBody>
      </p:sp>
      <p:sp>
        <p:nvSpPr>
          <p:cNvPr id="4" name="3 Dikdörtgen"/>
          <p:cNvSpPr/>
          <p:nvPr/>
        </p:nvSpPr>
        <p:spPr>
          <a:xfrm>
            <a:off x="2214546" y="285728"/>
            <a:ext cx="285752"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Dikdörtgen"/>
          <p:cNvSpPr/>
          <p:nvPr/>
        </p:nvSpPr>
        <p:spPr>
          <a:xfrm>
            <a:off x="714348" y="5929330"/>
            <a:ext cx="8143932" cy="369332"/>
          </a:xfrm>
          <a:prstGeom prst="rect">
            <a:avLst/>
          </a:prstGeom>
        </p:spPr>
        <p:txBody>
          <a:bodyPr wrap="square">
            <a:spAutoFit/>
          </a:bodyPr>
          <a:lstStyle/>
          <a:p>
            <a:r>
              <a:rPr lang="tr-TR" dirty="0" smtClean="0"/>
              <a:t>AKKURT, M. 1990. </a:t>
            </a:r>
            <a:r>
              <a:rPr lang="tr-TR" dirty="0" err="1" smtClean="0"/>
              <a:t>Makina</a:t>
            </a:r>
            <a:r>
              <a:rPr lang="tr-TR" dirty="0" smtClean="0"/>
              <a:t> Elemanları Cilt II. Birsen yayınevi, İstanbul, 288 s.</a:t>
            </a:r>
            <a:endParaRPr lang="tr-TR" dirty="0"/>
          </a:p>
        </p:txBody>
      </p:sp>
    </p:spTree>
    <p:extLst>
      <p:ext uri="{BB962C8B-B14F-4D97-AF65-F5344CB8AC3E}">
        <p14:creationId xmlns="" xmlns:p14="http://schemas.microsoft.com/office/powerpoint/2010/main" val="1041968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sz="2200" b="1">
                <a:solidFill>
                  <a:schemeClr val="tx2">
                    <a:tint val="100000"/>
                    <a:shade val="90000"/>
                    <a:satMod val="250000"/>
                    <a:alpha val="100000"/>
                  </a:schemeClr>
                </a:solidFill>
              </a:rPr>
              <a:t>BAĞLAMA ELEMANLARI</a:t>
            </a:r>
            <a:r>
              <a:rPr lang="tr-TR" sz="2200">
                <a:solidFill>
                  <a:schemeClr val="tx2">
                    <a:tint val="100000"/>
                    <a:shade val="90000"/>
                    <a:satMod val="250000"/>
                    <a:alpha val="100000"/>
                  </a:schemeClr>
                </a:solidFill>
              </a:rPr>
              <a:t> </a:t>
            </a:r>
          </a:p>
        </p:txBody>
      </p:sp>
      <p:sp>
        <p:nvSpPr>
          <p:cNvPr id="180227" name="Rectangle 3"/>
          <p:cNvSpPr>
            <a:spLocks noGrp="1" noChangeArrowheads="1"/>
          </p:cNvSpPr>
          <p:nvPr>
            <p:ph idx="1"/>
          </p:nvPr>
        </p:nvSpPr>
        <p:spPr>
          <a:xfrm>
            <a:off x="457200" y="1646238"/>
            <a:ext cx="8229600" cy="4806950"/>
          </a:xfrm>
        </p:spPr>
        <p:txBody>
          <a:bodyPr>
            <a:normAutofit fontScale="92500" lnSpcReduction="20000"/>
          </a:bodyPr>
          <a:lstStyle/>
          <a:p>
            <a:pPr marL="590550" indent="-590550" eaLnBrk="1" hangingPunct="1">
              <a:lnSpc>
                <a:spcPct val="80000"/>
              </a:lnSpc>
            </a:pPr>
            <a:r>
              <a:rPr lang="tr-TR" sz="2000" smtClean="0"/>
              <a:t>Malzeme bağı bağlama elemanları :</a:t>
            </a:r>
            <a:endParaRPr lang="tr-TR" sz="2000" smtClean="0">
              <a:latin typeface="Arial" charset="0"/>
            </a:endParaRPr>
          </a:p>
          <a:p>
            <a:pPr marL="590550" indent="-590550" eaLnBrk="1" hangingPunct="1">
              <a:lnSpc>
                <a:spcPct val="80000"/>
              </a:lnSpc>
            </a:pPr>
            <a:endParaRPr lang="tr-TR" sz="2000" smtClean="0">
              <a:latin typeface="Arial" charset="0"/>
            </a:endParaRPr>
          </a:p>
          <a:p>
            <a:pPr marL="590550" indent="-590550" eaLnBrk="1" hangingPunct="1">
              <a:lnSpc>
                <a:spcPct val="80000"/>
              </a:lnSpc>
              <a:buFont typeface="Wingdings" pitchFamily="2" charset="2"/>
              <a:buNone/>
            </a:pPr>
            <a:r>
              <a:rPr lang="tr-TR" sz="2000" smtClean="0"/>
              <a:t>          Kaynak, lehim, yapıştırma</a:t>
            </a:r>
          </a:p>
          <a:p>
            <a:pPr marL="590550" indent="-590550" eaLnBrk="1" hangingPunct="1">
              <a:lnSpc>
                <a:spcPct val="80000"/>
              </a:lnSpc>
              <a:buFont typeface="Wingdings" pitchFamily="2" charset="2"/>
              <a:buNone/>
            </a:pPr>
            <a:endParaRPr lang="tr-TR" sz="2000" smtClean="0"/>
          </a:p>
          <a:p>
            <a:pPr marL="590550" indent="-590550" eaLnBrk="1" hangingPunct="1">
              <a:lnSpc>
                <a:spcPct val="80000"/>
              </a:lnSpc>
            </a:pPr>
            <a:r>
              <a:rPr lang="tr-TR" sz="2000" smtClean="0"/>
              <a:t>Şekil bağı bağlama elemanları:</a:t>
            </a:r>
            <a:endParaRPr lang="tr-TR" sz="2000" smtClean="0">
              <a:latin typeface="Arial" charset="0"/>
            </a:endParaRPr>
          </a:p>
          <a:p>
            <a:pPr marL="590550" indent="-590550" eaLnBrk="1" hangingPunct="1">
              <a:lnSpc>
                <a:spcPct val="80000"/>
              </a:lnSpc>
            </a:pPr>
            <a:endParaRPr lang="tr-TR" sz="2000" smtClean="0">
              <a:latin typeface="Arial" charset="0"/>
            </a:endParaRPr>
          </a:p>
          <a:p>
            <a:pPr marL="590550" indent="-590550" eaLnBrk="1" hangingPunct="1">
              <a:lnSpc>
                <a:spcPct val="80000"/>
              </a:lnSpc>
              <a:buFont typeface="Wingdings" pitchFamily="2" charset="2"/>
              <a:buNone/>
            </a:pPr>
            <a:r>
              <a:rPr lang="tr-TR" sz="2000" smtClean="0"/>
              <a:t>          Uygu kaması, çok kamalı mil, perna, pim</a:t>
            </a:r>
          </a:p>
          <a:p>
            <a:pPr marL="590550" indent="-590550" eaLnBrk="1" hangingPunct="1">
              <a:lnSpc>
                <a:spcPct val="80000"/>
              </a:lnSpc>
              <a:buFont typeface="Wingdings" pitchFamily="2" charset="2"/>
              <a:buNone/>
            </a:pPr>
            <a:endParaRPr lang="tr-TR" sz="2000" smtClean="0"/>
          </a:p>
          <a:p>
            <a:pPr marL="590550" indent="-590550" eaLnBrk="1" hangingPunct="1">
              <a:lnSpc>
                <a:spcPct val="80000"/>
              </a:lnSpc>
            </a:pPr>
            <a:r>
              <a:rPr lang="tr-TR" sz="2000" smtClean="0"/>
              <a:t>Sürtünme veya kuvvet bağı ile bağlama elemanları:</a:t>
            </a:r>
            <a:endParaRPr lang="tr-TR" sz="2000" smtClean="0">
              <a:latin typeface="Arial" charset="0"/>
            </a:endParaRPr>
          </a:p>
          <a:p>
            <a:pPr marL="590550" indent="-590550" eaLnBrk="1" hangingPunct="1">
              <a:lnSpc>
                <a:spcPct val="80000"/>
              </a:lnSpc>
            </a:pPr>
            <a:endParaRPr lang="tr-TR" sz="2000" smtClean="0">
              <a:latin typeface="Arial" charset="0"/>
            </a:endParaRPr>
          </a:p>
          <a:p>
            <a:pPr marL="590550" indent="-590550" eaLnBrk="1" hangingPunct="1">
              <a:lnSpc>
                <a:spcPct val="80000"/>
              </a:lnSpc>
              <a:buFont typeface="Wingdings" pitchFamily="2" charset="2"/>
              <a:buNone/>
            </a:pPr>
            <a:r>
              <a:rPr lang="tr-TR" sz="2000" smtClean="0"/>
              <a:t>         Cıvata, kama, sıkı geçme</a:t>
            </a:r>
          </a:p>
          <a:p>
            <a:pPr marL="590550" indent="-590550" eaLnBrk="1" hangingPunct="1">
              <a:lnSpc>
                <a:spcPct val="80000"/>
              </a:lnSpc>
            </a:pPr>
            <a:endParaRPr lang="tr-TR" sz="2000" smtClean="0"/>
          </a:p>
          <a:p>
            <a:pPr marL="590550" indent="-590550" eaLnBrk="1" hangingPunct="1">
              <a:lnSpc>
                <a:spcPct val="80000"/>
              </a:lnSpc>
            </a:pPr>
            <a:r>
              <a:rPr lang="tr-TR" sz="2000" smtClean="0"/>
              <a:t>Çözülebilir bağlamalar:</a:t>
            </a:r>
            <a:endParaRPr lang="tr-TR" sz="2000" smtClean="0">
              <a:latin typeface="Arial" charset="0"/>
            </a:endParaRPr>
          </a:p>
          <a:p>
            <a:pPr marL="590550" indent="-590550" eaLnBrk="1" hangingPunct="1">
              <a:lnSpc>
                <a:spcPct val="80000"/>
              </a:lnSpc>
            </a:pPr>
            <a:endParaRPr lang="tr-TR" sz="2000" smtClean="0">
              <a:latin typeface="Arial" charset="0"/>
            </a:endParaRPr>
          </a:p>
          <a:p>
            <a:pPr marL="590550" indent="-590550" eaLnBrk="1" hangingPunct="1">
              <a:lnSpc>
                <a:spcPct val="80000"/>
              </a:lnSpc>
              <a:buFont typeface="Wingdings" pitchFamily="2" charset="2"/>
              <a:buNone/>
            </a:pPr>
            <a:r>
              <a:rPr lang="tr-TR" sz="2000" smtClean="0"/>
              <a:t>         Cıvata</a:t>
            </a:r>
          </a:p>
          <a:p>
            <a:pPr marL="590550" indent="-590550" eaLnBrk="1" hangingPunct="1">
              <a:lnSpc>
                <a:spcPct val="80000"/>
              </a:lnSpc>
            </a:pPr>
            <a:endParaRPr lang="tr-TR" sz="2000" smtClean="0"/>
          </a:p>
          <a:p>
            <a:pPr marL="590550" indent="-590550" eaLnBrk="1" hangingPunct="1">
              <a:lnSpc>
                <a:spcPct val="80000"/>
              </a:lnSpc>
            </a:pPr>
            <a:r>
              <a:rPr lang="tr-TR" sz="2000" smtClean="0"/>
              <a:t>Çözülemez bağlamalar:</a:t>
            </a:r>
            <a:endParaRPr lang="tr-TR" sz="2000" smtClean="0">
              <a:latin typeface="Arial" charset="0"/>
            </a:endParaRPr>
          </a:p>
          <a:p>
            <a:pPr marL="590550" indent="-590550" eaLnBrk="1" hangingPunct="1">
              <a:lnSpc>
                <a:spcPct val="80000"/>
              </a:lnSpc>
            </a:pPr>
            <a:endParaRPr lang="tr-TR" sz="2000" smtClean="0">
              <a:latin typeface="Arial" charset="0"/>
            </a:endParaRPr>
          </a:p>
          <a:p>
            <a:pPr marL="590550" indent="-590550" eaLnBrk="1" hangingPunct="1">
              <a:lnSpc>
                <a:spcPct val="80000"/>
              </a:lnSpc>
              <a:buFont typeface="Wingdings" pitchFamily="2" charset="2"/>
              <a:buNone/>
            </a:pPr>
            <a:r>
              <a:rPr lang="tr-TR" sz="2000" smtClean="0"/>
              <a:t>         Kaynak, lehim</a:t>
            </a:r>
          </a:p>
        </p:txBody>
      </p:sp>
      <p:sp>
        <p:nvSpPr>
          <p:cNvPr id="6" name="5 Slayt Numarası Yer Tutucusu"/>
          <p:cNvSpPr>
            <a:spLocks noGrp="1"/>
          </p:cNvSpPr>
          <p:nvPr>
            <p:ph type="sldNum" sz="quarter" idx="12"/>
          </p:nvPr>
        </p:nvSpPr>
        <p:spPr/>
        <p:txBody>
          <a:bodyPr/>
          <a:lstStyle/>
          <a:p>
            <a:pPr>
              <a:defRPr/>
            </a:pPr>
            <a:fld id="{24D50752-B75E-4D0E-96F3-484B7BDA362F}" type="slidenum">
              <a:rPr lang="tr-TR"/>
              <a:pPr>
                <a:defRPr/>
              </a:pPr>
              <a:t>2</a:t>
            </a:fld>
            <a:endParaRPr lang="tr-TR"/>
          </a:p>
        </p:txBody>
      </p:sp>
    </p:spTree>
    <p:extLst>
      <p:ext uri="{BB962C8B-B14F-4D97-AF65-F5344CB8AC3E}">
        <p14:creationId xmlns="" xmlns:p14="http://schemas.microsoft.com/office/powerpoint/2010/main" val="346837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sz="2200" b="1">
                <a:solidFill>
                  <a:schemeClr val="tx2">
                    <a:tint val="100000"/>
                    <a:shade val="90000"/>
                    <a:satMod val="250000"/>
                    <a:alpha val="100000"/>
                  </a:schemeClr>
                </a:solidFill>
              </a:rPr>
              <a:t>BAĞLAMA  ELEMANLARI</a:t>
            </a:r>
          </a:p>
        </p:txBody>
      </p:sp>
      <p:sp>
        <p:nvSpPr>
          <p:cNvPr id="181251" name="Rectangle 3"/>
          <p:cNvSpPr>
            <a:spLocks noGrp="1" noChangeArrowheads="1"/>
          </p:cNvSpPr>
          <p:nvPr>
            <p:ph idx="1"/>
          </p:nvPr>
        </p:nvSpPr>
        <p:spPr>
          <a:xfrm>
            <a:off x="457200" y="1844675"/>
            <a:ext cx="8229600" cy="3295650"/>
          </a:xfrm>
        </p:spPr>
        <p:txBody>
          <a:bodyPr/>
          <a:lstStyle/>
          <a:p>
            <a:pPr marL="0" indent="0" eaLnBrk="1" hangingPunct="1">
              <a:lnSpc>
                <a:spcPct val="80000"/>
              </a:lnSpc>
              <a:buNone/>
            </a:pPr>
            <a:r>
              <a:rPr lang="tr-TR" sz="2000" dirty="0" smtClean="0"/>
              <a:t>İki parçanın ısı vasıtası ile birbirine bağlanmasıdır. Bağlama yöntemi olarak perçinin alternatifidir.  Malzeme ve işçilik bakımından ondan daha üstündür. İmalat yöntemi olarak dökümün bir tipidir. İki yöntem arasında belirleyici parça sayısıdır.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Teknolojik olarak iki şekilde olur: </a:t>
            </a:r>
          </a:p>
          <a:p>
            <a:pPr eaLnBrk="1" hangingPunct="1">
              <a:lnSpc>
                <a:spcPct val="80000"/>
              </a:lnSpc>
            </a:pPr>
            <a:endParaRPr lang="tr-TR" sz="2000" dirty="0" smtClean="0"/>
          </a:p>
          <a:p>
            <a:pPr eaLnBrk="1" hangingPunct="1">
              <a:lnSpc>
                <a:spcPct val="80000"/>
              </a:lnSpc>
            </a:pPr>
            <a:r>
              <a:rPr lang="tr-TR" sz="2000" dirty="0" smtClean="0"/>
              <a:t>Ergime kaynağı : </a:t>
            </a:r>
            <a:r>
              <a:rPr lang="tr-TR" sz="2000" dirty="0" err="1" smtClean="0"/>
              <a:t>oksi</a:t>
            </a:r>
            <a:r>
              <a:rPr lang="tr-TR" sz="2000" dirty="0" smtClean="0"/>
              <a:t> – asetilen ve elektrik ark kaynağı</a:t>
            </a:r>
          </a:p>
          <a:p>
            <a:pPr eaLnBrk="1" hangingPunct="1">
              <a:lnSpc>
                <a:spcPct val="80000"/>
              </a:lnSpc>
            </a:pPr>
            <a:endParaRPr lang="tr-TR" sz="2000" dirty="0" smtClean="0"/>
          </a:p>
          <a:p>
            <a:pPr eaLnBrk="1" hangingPunct="1">
              <a:lnSpc>
                <a:spcPct val="80000"/>
              </a:lnSpc>
            </a:pPr>
            <a:r>
              <a:rPr lang="tr-TR" sz="2000" dirty="0" smtClean="0"/>
              <a:t>Basınç kaynağı : elektrik direnç ,  elektrik indüksiyon ,  ultra </a:t>
            </a:r>
            <a:r>
              <a:rPr lang="tr-TR" sz="2000" dirty="0" err="1" smtClean="0"/>
              <a:t>sonik</a:t>
            </a:r>
            <a:r>
              <a:rPr lang="tr-TR" sz="2000" dirty="0" smtClean="0"/>
              <a:t> kaynağı </a:t>
            </a:r>
          </a:p>
          <a:p>
            <a:pPr eaLnBrk="1" hangingPunct="1">
              <a:lnSpc>
                <a:spcPct val="80000"/>
              </a:lnSpc>
            </a:pPr>
            <a:endParaRPr lang="tr-TR" sz="2000" dirty="0" smtClean="0"/>
          </a:p>
        </p:txBody>
      </p:sp>
      <p:sp>
        <p:nvSpPr>
          <p:cNvPr id="6" name="5 Slayt Numarası Yer Tutucusu"/>
          <p:cNvSpPr>
            <a:spLocks noGrp="1"/>
          </p:cNvSpPr>
          <p:nvPr>
            <p:ph type="sldNum" sz="quarter" idx="12"/>
          </p:nvPr>
        </p:nvSpPr>
        <p:spPr/>
        <p:txBody>
          <a:bodyPr/>
          <a:lstStyle/>
          <a:p>
            <a:pPr>
              <a:defRPr/>
            </a:pPr>
            <a:fld id="{CB7FDE4F-695D-4DA0-B111-10537D78FB02}" type="slidenum">
              <a:rPr lang="tr-TR"/>
              <a:pPr>
                <a:defRPr/>
              </a:pPr>
              <a:t>3</a:t>
            </a:fld>
            <a:endParaRPr lang="tr-TR"/>
          </a:p>
        </p:txBody>
      </p:sp>
    </p:spTree>
    <p:extLst>
      <p:ext uri="{BB962C8B-B14F-4D97-AF65-F5344CB8AC3E}">
        <p14:creationId xmlns="" xmlns:p14="http://schemas.microsoft.com/office/powerpoint/2010/main" val="42443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3"/>
          <p:cNvSpPr>
            <a:spLocks noGrp="1" noChangeArrowheads="1"/>
          </p:cNvSpPr>
          <p:nvPr>
            <p:ph idx="1"/>
          </p:nvPr>
        </p:nvSpPr>
        <p:spPr>
          <a:xfrm>
            <a:off x="457200" y="2060575"/>
            <a:ext cx="8229600" cy="2214563"/>
          </a:xfrm>
        </p:spPr>
        <p:txBody>
          <a:bodyPr>
            <a:normAutofit lnSpcReduction="10000"/>
          </a:bodyPr>
          <a:lstStyle/>
          <a:p>
            <a:pPr marL="0" indent="0" eaLnBrk="1" hangingPunct="1">
              <a:lnSpc>
                <a:spcPct val="90000"/>
              </a:lnSpc>
              <a:buNone/>
            </a:pPr>
            <a:r>
              <a:rPr lang="tr-TR" sz="2000" dirty="0" smtClean="0"/>
              <a:t>Şekil bakımından ergime kaynağı alın ve köşe  ( bindirme ) kaynağı olmak üzere iki gruba ayrılır .</a:t>
            </a:r>
          </a:p>
          <a:p>
            <a:pPr eaLnBrk="1" hangingPunct="1">
              <a:lnSpc>
                <a:spcPct val="90000"/>
              </a:lnSpc>
              <a:buFont typeface="Wingdings 2" pitchFamily="18" charset="2"/>
              <a:buNone/>
            </a:pPr>
            <a:endParaRPr lang="tr-TR" sz="2000" dirty="0" smtClean="0"/>
          </a:p>
          <a:p>
            <a:pPr eaLnBrk="1" hangingPunct="1">
              <a:lnSpc>
                <a:spcPct val="90000"/>
              </a:lnSpc>
            </a:pPr>
            <a:r>
              <a:rPr lang="tr-TR" sz="2000" dirty="0" smtClean="0"/>
              <a:t>Alın kaynağı :  düz ,  V ,  K ,  X ,  U ,  çift U </a:t>
            </a:r>
          </a:p>
          <a:p>
            <a:pPr eaLnBrk="1" hangingPunct="1">
              <a:lnSpc>
                <a:spcPct val="90000"/>
              </a:lnSpc>
            </a:pPr>
            <a:endParaRPr lang="tr-TR" sz="2000" dirty="0" smtClean="0"/>
          </a:p>
          <a:p>
            <a:pPr eaLnBrk="1" hangingPunct="1">
              <a:lnSpc>
                <a:spcPct val="90000"/>
              </a:lnSpc>
            </a:pPr>
            <a:r>
              <a:rPr lang="tr-TR" sz="2000" dirty="0" smtClean="0"/>
              <a:t>Köşe kaynağı :  bindirme (yan) köşe kaynağı ,  alın köşe kaynağı , T kaynağı ,esas  köşe kaynağı ,  biçimlerinden olmaktadır. </a:t>
            </a:r>
          </a:p>
        </p:txBody>
      </p:sp>
      <p:sp>
        <p:nvSpPr>
          <p:cNvPr id="5" name="5 Slayt Numarası Yer Tutucusu"/>
          <p:cNvSpPr>
            <a:spLocks noGrp="1"/>
          </p:cNvSpPr>
          <p:nvPr>
            <p:ph type="sldNum" sz="quarter" idx="12"/>
          </p:nvPr>
        </p:nvSpPr>
        <p:spPr/>
        <p:txBody>
          <a:bodyPr/>
          <a:lstStyle/>
          <a:p>
            <a:pPr>
              <a:defRPr/>
            </a:pPr>
            <a:fld id="{B6639B88-5A0C-45DD-A4CE-D764AB395FDC}" type="slidenum">
              <a:rPr lang="tr-TR"/>
              <a:pPr>
                <a:defRPr/>
              </a:pPr>
              <a:t>4</a:t>
            </a:fld>
            <a:endParaRPr lang="tr-TR"/>
          </a:p>
        </p:txBody>
      </p:sp>
    </p:spTree>
    <p:extLst>
      <p:ext uri="{BB962C8B-B14F-4D97-AF65-F5344CB8AC3E}">
        <p14:creationId xmlns="" xmlns:p14="http://schemas.microsoft.com/office/powerpoint/2010/main" val="254843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3"/>
          <p:cNvSpPr>
            <a:spLocks noGrp="1" noChangeArrowheads="1"/>
          </p:cNvSpPr>
          <p:nvPr>
            <p:ph idx="1"/>
          </p:nvPr>
        </p:nvSpPr>
        <p:spPr>
          <a:xfrm>
            <a:off x="457200" y="2005013"/>
            <a:ext cx="8229600" cy="4232275"/>
          </a:xfrm>
        </p:spPr>
        <p:txBody>
          <a:bodyPr>
            <a:normAutofit fontScale="92500" lnSpcReduction="10000"/>
          </a:bodyPr>
          <a:lstStyle/>
          <a:p>
            <a:pPr eaLnBrk="1" hangingPunct="1">
              <a:buFont typeface="Wingdings" pitchFamily="2" charset="2"/>
              <a:buNone/>
            </a:pPr>
            <a:r>
              <a:rPr lang="tr-TR" sz="2000" smtClean="0"/>
              <a:t>   Kaynak yöntemleri aşağıda ki gibi simgelenir:</a:t>
            </a:r>
          </a:p>
          <a:p>
            <a:pPr eaLnBrk="1" hangingPunct="1"/>
            <a:endParaRPr lang="tr-TR" sz="2000" smtClean="0"/>
          </a:p>
          <a:p>
            <a:pPr eaLnBrk="1" hangingPunct="1"/>
            <a:r>
              <a:rPr lang="tr-TR" sz="2000" smtClean="0"/>
              <a:t>G : Gaz kaynağı </a:t>
            </a:r>
            <a:endParaRPr lang="tr-TR" sz="2000" smtClean="0">
              <a:latin typeface="Arial" charset="0"/>
            </a:endParaRPr>
          </a:p>
          <a:p>
            <a:pPr eaLnBrk="1" hangingPunct="1"/>
            <a:endParaRPr lang="tr-TR" sz="2000" smtClean="0">
              <a:latin typeface="Arial" charset="0"/>
            </a:endParaRPr>
          </a:p>
          <a:p>
            <a:pPr eaLnBrk="1" hangingPunct="1"/>
            <a:r>
              <a:rPr lang="tr-TR" sz="2000" smtClean="0"/>
              <a:t>E : Elektrik ark kaynağı</a:t>
            </a:r>
            <a:endParaRPr lang="tr-TR" sz="2000" smtClean="0">
              <a:latin typeface="Arial" charset="0"/>
            </a:endParaRPr>
          </a:p>
          <a:p>
            <a:pPr eaLnBrk="1" hangingPunct="1"/>
            <a:endParaRPr lang="tr-TR" sz="2000" smtClean="0">
              <a:latin typeface="Arial" charset="0"/>
            </a:endParaRPr>
          </a:p>
          <a:p>
            <a:pPr eaLnBrk="1" hangingPunct="1"/>
            <a:r>
              <a:rPr lang="tr-TR" sz="2000" smtClean="0"/>
              <a:t>UP : Toz altı kaynağı</a:t>
            </a:r>
            <a:endParaRPr lang="tr-TR" sz="2000" smtClean="0">
              <a:latin typeface="Arial" charset="0"/>
            </a:endParaRPr>
          </a:p>
          <a:p>
            <a:pPr eaLnBrk="1" hangingPunct="1"/>
            <a:endParaRPr lang="tr-TR" sz="2000" smtClean="0">
              <a:latin typeface="Arial" charset="0"/>
            </a:endParaRPr>
          </a:p>
          <a:p>
            <a:pPr eaLnBrk="1" hangingPunct="1"/>
            <a:r>
              <a:rPr lang="tr-TR" sz="2000" smtClean="0"/>
              <a:t>SG : Koruyucu ark kaynağı </a:t>
            </a:r>
            <a:endParaRPr lang="tr-TR" sz="2000" smtClean="0">
              <a:latin typeface="Arial" charset="0"/>
            </a:endParaRPr>
          </a:p>
          <a:p>
            <a:pPr eaLnBrk="1" hangingPunct="1"/>
            <a:endParaRPr lang="tr-TR" sz="2000" smtClean="0">
              <a:latin typeface="Arial" charset="0"/>
            </a:endParaRPr>
          </a:p>
          <a:p>
            <a:pPr eaLnBrk="1" hangingPunct="1"/>
            <a:r>
              <a:rPr lang="tr-TR" sz="2000" smtClean="0"/>
              <a:t>TIG : Titan inert gaz ark kaynağı</a:t>
            </a:r>
            <a:endParaRPr lang="tr-TR" sz="2000" smtClean="0">
              <a:latin typeface="Arial" charset="0"/>
            </a:endParaRPr>
          </a:p>
          <a:p>
            <a:pPr eaLnBrk="1" hangingPunct="1"/>
            <a:endParaRPr lang="tr-TR" sz="2000" smtClean="0">
              <a:latin typeface="Arial" charset="0"/>
            </a:endParaRPr>
          </a:p>
          <a:p>
            <a:pPr eaLnBrk="1" hangingPunct="1"/>
            <a:r>
              <a:rPr lang="tr-TR" sz="2000" smtClean="0"/>
              <a:t>MIG :  Metal inert gaz ark kaynağı</a:t>
            </a:r>
          </a:p>
        </p:txBody>
      </p:sp>
      <p:sp>
        <p:nvSpPr>
          <p:cNvPr id="5" name="5 Slayt Numarası Yer Tutucusu"/>
          <p:cNvSpPr>
            <a:spLocks noGrp="1"/>
          </p:cNvSpPr>
          <p:nvPr>
            <p:ph type="sldNum" sz="quarter" idx="12"/>
          </p:nvPr>
        </p:nvSpPr>
        <p:spPr/>
        <p:txBody>
          <a:bodyPr/>
          <a:lstStyle/>
          <a:p>
            <a:pPr>
              <a:defRPr/>
            </a:pPr>
            <a:fld id="{8A81B0F8-8BC1-4651-9DA6-DC98880A9AA7}" type="slidenum">
              <a:rPr lang="tr-TR"/>
              <a:pPr>
                <a:defRPr/>
              </a:pPr>
              <a:t>5</a:t>
            </a:fld>
            <a:endParaRPr lang="tr-TR"/>
          </a:p>
        </p:txBody>
      </p:sp>
    </p:spTree>
    <p:extLst>
      <p:ext uri="{BB962C8B-B14F-4D97-AF65-F5344CB8AC3E}">
        <p14:creationId xmlns="" xmlns:p14="http://schemas.microsoft.com/office/powerpoint/2010/main" val="61060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oksi asetilen ve elektrik ark kaynağı yöntemleri ile ilgili görsel sonucu"/>
          <p:cNvPicPr>
            <a:picLocks noGrp="1"/>
          </p:cNvPicPr>
          <p:nvPr>
            <p:ph idx="1"/>
          </p:nvPr>
        </p:nvPicPr>
        <p:blipFill>
          <a:blip r:embed="rId2"/>
          <a:srcRect/>
          <a:stretch>
            <a:fillRect/>
          </a:stretch>
        </p:blipFill>
        <p:spPr bwMode="auto">
          <a:xfrm>
            <a:off x="1928794" y="1500174"/>
            <a:ext cx="4643470" cy="2929739"/>
          </a:xfrm>
          <a:prstGeom prst="rect">
            <a:avLst/>
          </a:prstGeom>
          <a:noFill/>
          <a:ln w="9525">
            <a:noFill/>
            <a:miter lim="800000"/>
            <a:headEnd/>
            <a:tailEnd/>
          </a:ln>
        </p:spPr>
      </p:pic>
      <p:sp>
        <p:nvSpPr>
          <p:cNvPr id="5" name="4 Dikdörtgen"/>
          <p:cNvSpPr/>
          <p:nvPr/>
        </p:nvSpPr>
        <p:spPr>
          <a:xfrm>
            <a:off x="2285984" y="4429132"/>
            <a:ext cx="4572000" cy="646331"/>
          </a:xfrm>
          <a:prstGeom prst="rect">
            <a:avLst/>
          </a:prstGeom>
        </p:spPr>
        <p:txBody>
          <a:bodyPr>
            <a:spAutoFit/>
          </a:bodyPr>
          <a:lstStyle/>
          <a:p>
            <a:r>
              <a:rPr lang="tr-TR" u="sng" dirty="0" smtClean="0">
                <a:hlinkClick r:id="rId3"/>
              </a:rPr>
              <a:t>http://www.</a:t>
            </a:r>
            <a:r>
              <a:rPr lang="tr-TR" u="sng" dirty="0" err="1" smtClean="0">
                <a:hlinkClick r:id="rId3"/>
              </a:rPr>
              <a:t>teknikport</a:t>
            </a:r>
            <a:r>
              <a:rPr lang="tr-TR" u="sng" dirty="0" smtClean="0">
                <a:hlinkClick r:id="rId3"/>
              </a:rPr>
              <a:t>.com/2012/06/kaynak/</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oksi asetilen ve elektrik ark kaynağı yöntemleri ile ilgili görsel sonucu"/>
          <p:cNvPicPr>
            <a:picLocks noGrp="1"/>
          </p:cNvPicPr>
          <p:nvPr>
            <p:ph idx="1"/>
          </p:nvPr>
        </p:nvPicPr>
        <p:blipFill>
          <a:blip r:embed="rId2"/>
          <a:srcRect l="4644" t="43918" r="41695" b="12797"/>
          <a:stretch>
            <a:fillRect/>
          </a:stretch>
        </p:blipFill>
        <p:spPr bwMode="auto">
          <a:xfrm>
            <a:off x="1785918" y="1928802"/>
            <a:ext cx="5012228" cy="3032290"/>
          </a:xfrm>
          <a:prstGeom prst="rect">
            <a:avLst/>
          </a:prstGeom>
          <a:noFill/>
          <a:ln w="9525">
            <a:noFill/>
            <a:miter lim="800000"/>
            <a:headEnd/>
            <a:tailEnd/>
          </a:ln>
        </p:spPr>
      </p:pic>
      <p:sp>
        <p:nvSpPr>
          <p:cNvPr id="5" name="4 Dikdörtgen"/>
          <p:cNvSpPr/>
          <p:nvPr/>
        </p:nvSpPr>
        <p:spPr>
          <a:xfrm>
            <a:off x="1571604" y="5143512"/>
            <a:ext cx="5786478" cy="369332"/>
          </a:xfrm>
          <a:prstGeom prst="rect">
            <a:avLst/>
          </a:prstGeom>
        </p:spPr>
        <p:txBody>
          <a:bodyPr wrap="square">
            <a:spAutoFit/>
          </a:bodyPr>
          <a:lstStyle/>
          <a:p>
            <a:r>
              <a:rPr lang="tr-TR" u="sng" dirty="0" smtClean="0">
                <a:hlinkClick r:id="rId3"/>
              </a:rPr>
              <a:t>http://slideplayer.biz.tr/slide/10690590/release/woothee</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direnç kaynağı ile ilgili görsel sonucu"/>
          <p:cNvPicPr>
            <a:picLocks noGrp="1"/>
          </p:cNvPicPr>
          <p:nvPr>
            <p:ph idx="1"/>
          </p:nvPr>
        </p:nvPicPr>
        <p:blipFill>
          <a:blip r:embed="rId2"/>
          <a:srcRect r="48211" b="9926"/>
          <a:stretch>
            <a:fillRect/>
          </a:stretch>
        </p:blipFill>
        <p:spPr bwMode="auto">
          <a:xfrm>
            <a:off x="2492781" y="1857364"/>
            <a:ext cx="4158437" cy="3214710"/>
          </a:xfrm>
          <a:prstGeom prst="rect">
            <a:avLst/>
          </a:prstGeom>
          <a:noFill/>
          <a:ln w="9525">
            <a:noFill/>
            <a:miter lim="800000"/>
            <a:headEnd/>
            <a:tailEnd/>
          </a:ln>
        </p:spPr>
      </p:pic>
      <p:sp>
        <p:nvSpPr>
          <p:cNvPr id="5" name="4 Dikdörtgen"/>
          <p:cNvSpPr/>
          <p:nvPr/>
        </p:nvSpPr>
        <p:spPr>
          <a:xfrm>
            <a:off x="2214546" y="5143512"/>
            <a:ext cx="5715040" cy="369332"/>
          </a:xfrm>
          <a:prstGeom prst="rect">
            <a:avLst/>
          </a:prstGeom>
        </p:spPr>
        <p:txBody>
          <a:bodyPr wrap="square">
            <a:spAutoFit/>
          </a:bodyPr>
          <a:lstStyle/>
          <a:p>
            <a:r>
              <a:rPr lang="tr-TR" dirty="0" smtClean="0"/>
              <a:t>http://www.</a:t>
            </a:r>
            <a:r>
              <a:rPr lang="tr-TR" dirty="0" err="1" smtClean="0"/>
              <a:t>metaluzmani</a:t>
            </a:r>
            <a:r>
              <a:rPr lang="tr-TR" dirty="0" smtClean="0"/>
              <a:t>.com/elektrik-</a:t>
            </a:r>
            <a:r>
              <a:rPr lang="tr-TR" dirty="0" err="1" smtClean="0"/>
              <a:t>direnc</a:t>
            </a:r>
            <a:r>
              <a:rPr lang="tr-TR" dirty="0" smtClean="0"/>
              <a:t>-</a:t>
            </a:r>
            <a:r>
              <a:rPr lang="tr-TR" dirty="0" err="1" smtClean="0"/>
              <a:t>kaynagi</a:t>
            </a:r>
            <a:r>
              <a:rPr lang="tr-TR" dirty="0" smtClean="0"/>
              <a:t>/</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lgili resim"/>
          <p:cNvPicPr>
            <a:picLocks noGrp="1"/>
          </p:cNvPicPr>
          <p:nvPr>
            <p:ph idx="1"/>
          </p:nvPr>
        </p:nvPicPr>
        <p:blipFill>
          <a:blip r:embed="rId2"/>
          <a:srcRect b="44135"/>
          <a:stretch>
            <a:fillRect/>
          </a:stretch>
        </p:blipFill>
        <p:spPr bwMode="auto">
          <a:xfrm>
            <a:off x="1385738" y="1071547"/>
            <a:ext cx="6372524" cy="525305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TotalTime>
  <Words>267</Words>
  <Application>Microsoft Office PowerPoint</Application>
  <PresentationFormat>Ekran Gösterisi (4:3)</PresentationFormat>
  <Paragraphs>60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ZTM321  MAKİNE ELEMANLARI   9.hafta</vt:lpstr>
      <vt:lpstr>BAĞLAMA ELEMANLARI </vt:lpstr>
      <vt:lpstr>BAĞLAMA  ELEMANLARI</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9</cp:revision>
  <dcterms:created xsi:type="dcterms:W3CDTF">2017-11-21T19:55:12Z</dcterms:created>
  <dcterms:modified xsi:type="dcterms:W3CDTF">2018-02-27T08:47:07Z</dcterms:modified>
</cp:coreProperties>
</file>