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1.6.2018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1.6.2018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1. </a:t>
            </a:r>
            <a:r>
              <a:rPr lang="tr-TR" sz="4800" dirty="0" smtClean="0">
                <a:latin typeface="Andalus" pitchFamily="18" charset="-78"/>
                <a:cs typeface="Andalus" pitchFamily="18" charset="-78"/>
              </a:rPr>
              <a:t>hafta</a:t>
            </a:r>
            <a:endParaRPr lang="tr-TR" sz="4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 smtClean="0">
                <a:latin typeface="Bell MT" pitchFamily="18" charset="0"/>
                <a:cs typeface="Andalus" pitchFamily="18" charset="-78"/>
              </a:rPr>
              <a:t>C. </a:t>
            </a:r>
            <a:r>
              <a:rPr lang="tr-TR" dirty="0" err="1" smtClean="0">
                <a:latin typeface="Bell MT" pitchFamily="18" charset="0"/>
                <a:cs typeface="Andalus" pitchFamily="18" charset="-78"/>
              </a:rPr>
              <a:t>Delaney</a:t>
            </a:r>
            <a:r>
              <a:rPr lang="tr-TR" dirty="0" smtClean="0">
                <a:latin typeface="Bell MT" pitchFamily="18" charset="0"/>
                <a:cs typeface="Andalus" pitchFamily="18" charset="-78"/>
              </a:rPr>
              <a:t>-Tohum ve </a:t>
            </a:r>
            <a:r>
              <a:rPr lang="tr-TR" dirty="0" smtClean="0">
                <a:latin typeface="Bell MT" pitchFamily="18" charset="0"/>
                <a:cs typeface="Andalus" pitchFamily="18" charset="-78"/>
              </a:rPr>
              <a:t>Toprak-Yirmi </a:t>
            </a:r>
            <a:r>
              <a:rPr lang="tr-TR" dirty="0" smtClean="0">
                <a:latin typeface="Bell MT" pitchFamily="18" charset="0"/>
                <a:cs typeface="Andalus" pitchFamily="18" charset="-78"/>
              </a:rPr>
              <a:t>Yıl Sonra, Teşekkür, Giriş</a:t>
            </a:r>
            <a:endParaRPr lang="tr-TR" dirty="0">
              <a:latin typeface="Bell MT" pitchFamily="18" charset="0"/>
              <a:cs typeface="Andalus" pitchFamily="18" charset="-78"/>
            </a:endParaRPr>
          </a:p>
          <a:p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>
                <a:latin typeface="Bell MT" pitchFamily="18" charset="0"/>
              </a:rPr>
              <a:t>Sosyal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antropolojinin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sosyal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bilimler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içerisinde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kapladığı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ayrıcalıklı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pozisyonun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köklerinin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etnografik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yöntemin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özgünlüğünde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ve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elde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edilen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verilerin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ortaya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konulduğu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etnografik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yazım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stili</a:t>
            </a:r>
            <a:r>
              <a:rPr lang="en-GB" sz="2400" dirty="0" smtClean="0">
                <a:latin typeface="Bell MT" pitchFamily="18" charset="0"/>
              </a:rPr>
              <a:t>, </a:t>
            </a:r>
            <a:r>
              <a:rPr lang="en-GB" sz="2400" dirty="0" err="1" smtClean="0">
                <a:latin typeface="Bell MT" pitchFamily="18" charset="0"/>
              </a:rPr>
              <a:t>terminolojisi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ve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jargonunda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yattığı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söylenebilir</a:t>
            </a:r>
            <a:r>
              <a:rPr lang="en-GB" sz="2400" dirty="0" smtClean="0">
                <a:latin typeface="Bell MT" pitchFamily="18" charset="0"/>
              </a:rPr>
              <a:t>. Bu </a:t>
            </a:r>
            <a:r>
              <a:rPr lang="en-GB" sz="2400" dirty="0" err="1" smtClean="0">
                <a:latin typeface="Bell MT" pitchFamily="18" charset="0"/>
              </a:rPr>
              <a:t>tarz</a:t>
            </a:r>
            <a:r>
              <a:rPr lang="en-GB" sz="2400" dirty="0" smtClean="0">
                <a:latin typeface="Bell MT" pitchFamily="18" charset="0"/>
              </a:rPr>
              <a:t>, </a:t>
            </a:r>
            <a:r>
              <a:rPr lang="en-GB" sz="2400" dirty="0" err="1" smtClean="0">
                <a:latin typeface="Bell MT" pitchFamily="18" charset="0"/>
              </a:rPr>
              <a:t>sosyal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antropolojinin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çıkış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döneminde</a:t>
            </a:r>
            <a:r>
              <a:rPr lang="en-GB" sz="2400" dirty="0" smtClean="0">
                <a:latin typeface="Bell MT" pitchFamily="18" charset="0"/>
              </a:rPr>
              <a:t> hakim </a:t>
            </a:r>
            <a:r>
              <a:rPr lang="en-GB" sz="2400" dirty="0" err="1" smtClean="0">
                <a:latin typeface="Bell MT" pitchFamily="18" charset="0"/>
              </a:rPr>
              <a:t>olan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sosyal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bilim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yöntem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ve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yazımından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radikal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bir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biçimde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farklıdır</a:t>
            </a:r>
            <a:r>
              <a:rPr lang="en-GB" sz="2400" dirty="0" smtClean="0">
                <a:latin typeface="Bell MT" pitchFamily="18" charset="0"/>
              </a:rPr>
              <a:t>. </a:t>
            </a:r>
            <a:r>
              <a:rPr lang="en-GB" sz="2400" dirty="0" err="1" smtClean="0">
                <a:latin typeface="Bell MT" pitchFamily="18" charset="0"/>
              </a:rPr>
              <a:t>Bugün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artık</a:t>
            </a:r>
            <a:r>
              <a:rPr lang="en-GB" sz="2400" dirty="0" smtClean="0">
                <a:latin typeface="Bell MT" pitchFamily="18" charset="0"/>
              </a:rPr>
              <a:t>, </a:t>
            </a:r>
            <a:r>
              <a:rPr lang="en-GB" sz="2400" dirty="0" err="1" smtClean="0">
                <a:latin typeface="Bell MT" pitchFamily="18" charset="0"/>
              </a:rPr>
              <a:t>bir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asrı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aşan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çok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değerli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alan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bulguları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külliyatı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ile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sosyal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antropoloji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insana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ilişkin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bilginin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ne’liğine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ve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ulaşılmasının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nasıl’ına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dair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kabul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gören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ve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hatta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giderek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popülarite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kazanan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bir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yaklaşım</a:t>
            </a:r>
            <a:r>
              <a:rPr lang="en-GB" sz="2400" dirty="0" smtClean="0">
                <a:latin typeface="Bell MT" pitchFamily="18" charset="0"/>
              </a:rPr>
              <a:t> </a:t>
            </a:r>
            <a:r>
              <a:rPr lang="en-GB" sz="2400" dirty="0" err="1" smtClean="0">
                <a:latin typeface="Bell MT" pitchFamily="18" charset="0"/>
              </a:rPr>
              <a:t>sunuyor</a:t>
            </a:r>
            <a:r>
              <a:rPr lang="en-GB" sz="2400" dirty="0" smtClean="0">
                <a:latin typeface="Bell MT" pitchFamily="18" charset="0"/>
              </a:rPr>
              <a:t>.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en-GB" sz="1800" dirty="0" smtClean="0">
                <a:latin typeface="Bell MT" pitchFamily="18" charset="0"/>
              </a:rPr>
              <a:t>Bu </a:t>
            </a:r>
            <a:r>
              <a:rPr lang="en-GB" sz="1800" dirty="0" err="1" smtClean="0">
                <a:latin typeface="Bell MT" pitchFamily="18" charset="0"/>
              </a:rPr>
              <a:t>derste</a:t>
            </a:r>
            <a:r>
              <a:rPr lang="en-GB" sz="1800" dirty="0" smtClean="0">
                <a:latin typeface="Bell MT" pitchFamily="18" charset="0"/>
              </a:rPr>
              <a:t>, </a:t>
            </a:r>
            <a:r>
              <a:rPr lang="en-GB" sz="1800" dirty="0" err="1" smtClean="0">
                <a:latin typeface="Bell MT" pitchFamily="18" charset="0"/>
              </a:rPr>
              <a:t>öğrencilerin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Sosyal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Antropoloji’ye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Giriş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dersinde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etnografik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yöntem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ve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yazım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ile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kurmaya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başladıkları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yakınlıklarını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geliştirmeyi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amaçlıyorum</a:t>
            </a:r>
            <a:r>
              <a:rPr lang="en-GB" sz="1800" dirty="0" smtClean="0">
                <a:latin typeface="Bell MT" pitchFamily="18" charset="0"/>
              </a:rPr>
              <a:t>. Bu </a:t>
            </a:r>
            <a:r>
              <a:rPr lang="en-GB" sz="1800" dirty="0" err="1" smtClean="0">
                <a:latin typeface="Bell MT" pitchFamily="18" charset="0"/>
              </a:rPr>
              <a:t>minvalde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Türkiye’ye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ilişkin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iki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etnografi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seçtim</a:t>
            </a:r>
            <a:r>
              <a:rPr lang="en-GB" sz="1800" dirty="0" smtClean="0">
                <a:latin typeface="Bell MT" pitchFamily="18" charset="0"/>
              </a:rPr>
              <a:t>. </a:t>
            </a:r>
            <a:r>
              <a:rPr lang="en-GB" sz="1800" dirty="0" err="1" smtClean="0">
                <a:latin typeface="Bell MT" pitchFamily="18" charset="0"/>
              </a:rPr>
              <a:t>Dersin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tr-TR" sz="1800" dirty="0" smtClean="0">
                <a:latin typeface="Bell MT" pitchFamily="18" charset="0"/>
              </a:rPr>
              <a:t>ilk 6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haftalık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süresince</a:t>
            </a:r>
            <a:r>
              <a:rPr lang="en-GB" sz="1800" dirty="0" smtClean="0">
                <a:latin typeface="Bell MT" pitchFamily="18" charset="0"/>
              </a:rPr>
              <a:t>, </a:t>
            </a:r>
            <a:r>
              <a:rPr lang="en-GB" sz="1800" dirty="0" err="1" smtClean="0">
                <a:latin typeface="Bell MT" pitchFamily="18" charset="0"/>
              </a:rPr>
              <a:t>bu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iki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etnografi</a:t>
            </a:r>
            <a:r>
              <a:rPr lang="tr-TR" sz="1800" dirty="0" smtClean="0">
                <a:latin typeface="Bell MT" pitchFamily="18" charset="0"/>
              </a:rPr>
              <a:t>den ilkini bölüm bölüm analiz edeceğiz</a:t>
            </a:r>
            <a:r>
              <a:rPr lang="en-GB" sz="1800" dirty="0" smtClean="0">
                <a:latin typeface="Bell MT" pitchFamily="18" charset="0"/>
              </a:rPr>
              <a:t>.</a:t>
            </a:r>
            <a:endParaRPr lang="tr-TR" sz="1800" dirty="0" smtClean="0">
              <a:latin typeface="Bell MT" pitchFamily="18" charset="0"/>
            </a:endParaRPr>
          </a:p>
          <a:p>
            <a:r>
              <a:rPr lang="en-GB" sz="1800" dirty="0" err="1" smtClean="0">
                <a:latin typeface="Bell MT" pitchFamily="18" charset="0"/>
              </a:rPr>
              <a:t>Derteki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başarı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notunuz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belirlediğim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etnografik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okumaları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aşağıda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ayrıntılanan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okuma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planına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göre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yapmanıza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ve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ders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programının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sonundaki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biçime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göre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haftalık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olarak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hazırlayacağınız</a:t>
            </a:r>
            <a:r>
              <a:rPr lang="en-GB" sz="1800" dirty="0" smtClean="0">
                <a:latin typeface="Bell MT" pitchFamily="18" charset="0"/>
              </a:rPr>
              <a:t> 1 </a:t>
            </a:r>
            <a:r>
              <a:rPr lang="en-GB" sz="1800" dirty="0" err="1" smtClean="0">
                <a:latin typeface="Bell MT" pitchFamily="18" charset="0"/>
              </a:rPr>
              <a:t>sayfalık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odevlerinize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bağlı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olacak</a:t>
            </a:r>
            <a:r>
              <a:rPr lang="en-GB" sz="1800" dirty="0" smtClean="0">
                <a:latin typeface="Bell MT" pitchFamily="18" charset="0"/>
              </a:rPr>
              <a:t>. </a:t>
            </a:r>
            <a:r>
              <a:rPr lang="en-GB" sz="1800" dirty="0" err="1" smtClean="0">
                <a:latin typeface="Bell MT" pitchFamily="18" charset="0"/>
              </a:rPr>
              <a:t>Bazılarınızın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ödevleri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derste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okunulup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tartışılacak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ve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bir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anlamda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dersin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işleyişinin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temelini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oluşturacak</a:t>
            </a:r>
            <a:r>
              <a:rPr lang="en-GB" sz="1800" dirty="0" smtClean="0">
                <a:latin typeface="Bell MT" pitchFamily="18" charset="0"/>
              </a:rPr>
              <a:t>. </a:t>
            </a:r>
            <a:r>
              <a:rPr lang="en-GB" sz="1800" dirty="0" err="1" smtClean="0">
                <a:latin typeface="Bell MT" pitchFamily="18" charset="0"/>
              </a:rPr>
              <a:t>Derste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okunan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ödevlerin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notunu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ders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içerisinde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vereceğim</a:t>
            </a:r>
            <a:r>
              <a:rPr lang="en-GB" sz="1800" dirty="0" smtClean="0">
                <a:latin typeface="Bell MT" pitchFamily="18" charset="0"/>
              </a:rPr>
              <a:t>. </a:t>
            </a:r>
            <a:r>
              <a:rPr lang="en-GB" sz="1800" dirty="0" err="1" smtClean="0">
                <a:latin typeface="Bell MT" pitchFamily="18" charset="0"/>
              </a:rPr>
              <a:t>Hazırladığınız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ödevinizi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imzalayarak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bana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teslim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edeceksiniz</a:t>
            </a:r>
            <a:r>
              <a:rPr lang="en-GB" sz="1800" dirty="0" smtClean="0">
                <a:latin typeface="Bell MT" pitchFamily="18" charset="0"/>
              </a:rPr>
              <a:t>. Her </a:t>
            </a:r>
            <a:r>
              <a:rPr lang="en-GB" sz="1800" dirty="0" err="1" smtClean="0">
                <a:latin typeface="Bell MT" pitchFamily="18" charset="0"/>
              </a:rPr>
              <a:t>haftalık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ödeviniz</a:t>
            </a:r>
            <a:r>
              <a:rPr lang="en-GB" sz="1800" dirty="0" smtClean="0">
                <a:latin typeface="Bell MT" pitchFamily="18" charset="0"/>
              </a:rPr>
              <a:t> 10 </a:t>
            </a:r>
            <a:r>
              <a:rPr lang="en-GB" sz="1800" dirty="0" err="1" smtClean="0">
                <a:latin typeface="Bell MT" pitchFamily="18" charset="0"/>
              </a:rPr>
              <a:t>puan</a:t>
            </a:r>
            <a:r>
              <a:rPr lang="en-GB" sz="1800" dirty="0" smtClean="0">
                <a:latin typeface="Bell MT" pitchFamily="18" charset="0"/>
              </a:rPr>
              <a:t>.</a:t>
            </a:r>
            <a:endParaRPr lang="tr-TR" sz="1800" dirty="0" smtClean="0">
              <a:latin typeface="Bell MT" pitchFamily="18" charset="0"/>
            </a:endParaRPr>
          </a:p>
          <a:p>
            <a:r>
              <a:rPr lang="en-GB" sz="1800" dirty="0" err="1" smtClean="0">
                <a:latin typeface="Bell MT" pitchFamily="18" charset="0"/>
              </a:rPr>
              <a:t>Vizeye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ve</a:t>
            </a:r>
            <a:r>
              <a:rPr lang="en-GB" sz="1800" dirty="0" smtClean="0">
                <a:latin typeface="Bell MT" pitchFamily="18" charset="0"/>
              </a:rPr>
              <a:t> Finale </a:t>
            </a:r>
            <a:r>
              <a:rPr lang="en-GB" sz="1800" dirty="0" err="1" smtClean="0">
                <a:latin typeface="Bell MT" pitchFamily="18" charset="0"/>
              </a:rPr>
              <a:t>kadar</a:t>
            </a:r>
            <a:r>
              <a:rPr lang="en-GB" sz="1800" dirty="0" smtClean="0">
                <a:latin typeface="Bell MT" pitchFamily="18" charset="0"/>
              </a:rPr>
              <a:t> her </a:t>
            </a:r>
            <a:r>
              <a:rPr lang="en-GB" sz="1800" dirty="0" err="1" smtClean="0">
                <a:latin typeface="Bell MT" pitchFamily="18" charset="0"/>
              </a:rPr>
              <a:t>iki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kısımda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altı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ödev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hazırlayacaksınız</a:t>
            </a:r>
            <a:r>
              <a:rPr lang="en-GB" sz="1800" dirty="0" smtClean="0">
                <a:latin typeface="Bell MT" pitchFamily="18" charset="0"/>
              </a:rPr>
              <a:t>. Her </a:t>
            </a:r>
            <a:r>
              <a:rPr lang="en-GB" sz="1800" dirty="0" err="1" smtClean="0">
                <a:latin typeface="Bell MT" pitchFamily="18" charset="0"/>
              </a:rPr>
              <a:t>iki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kısım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için</a:t>
            </a:r>
            <a:r>
              <a:rPr lang="en-GB" sz="1800" dirty="0" smtClean="0">
                <a:latin typeface="Bell MT" pitchFamily="18" charset="0"/>
              </a:rPr>
              <a:t> de </a:t>
            </a:r>
            <a:r>
              <a:rPr lang="en-GB" sz="1800" dirty="0" err="1" smtClean="0">
                <a:latin typeface="Bell MT" pitchFamily="18" charset="0"/>
              </a:rPr>
              <a:t>bir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adet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sonradan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eksik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tamamlama</a:t>
            </a:r>
            <a:r>
              <a:rPr lang="en-GB" sz="1800" dirty="0" smtClean="0">
                <a:latin typeface="Bell MT" pitchFamily="18" charset="0"/>
              </a:rPr>
              <a:t> (</a:t>
            </a:r>
            <a:r>
              <a:rPr lang="en-GB" sz="1800" dirty="0" err="1" smtClean="0">
                <a:latin typeface="Bell MT" pitchFamily="18" charset="0"/>
              </a:rPr>
              <a:t>zamanını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yeri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geldiğinde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belirteceğim</a:t>
            </a:r>
            <a:r>
              <a:rPr lang="en-GB" sz="1800" dirty="0" smtClean="0">
                <a:latin typeface="Bell MT" pitchFamily="18" charset="0"/>
              </a:rPr>
              <a:t>) </a:t>
            </a:r>
            <a:r>
              <a:rPr lang="en-GB" sz="1800" dirty="0" err="1" smtClean="0">
                <a:latin typeface="Bell MT" pitchFamily="18" charset="0"/>
              </a:rPr>
              <a:t>ve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bir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adet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ödev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hazırlamama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hakkınız</a:t>
            </a:r>
            <a:r>
              <a:rPr lang="en-GB" sz="1800" dirty="0" smtClean="0">
                <a:latin typeface="Bell MT" pitchFamily="18" charset="0"/>
              </a:rPr>
              <a:t> var. </a:t>
            </a:r>
            <a:r>
              <a:rPr lang="en-GB" sz="1800" dirty="0" err="1" smtClean="0">
                <a:latin typeface="Bell MT" pitchFamily="18" charset="0"/>
              </a:rPr>
              <a:t>Kısacası</a:t>
            </a:r>
            <a:r>
              <a:rPr lang="en-GB" sz="1800" dirty="0" smtClean="0">
                <a:latin typeface="Bell MT" pitchFamily="18" charset="0"/>
              </a:rPr>
              <a:t> her </a:t>
            </a:r>
            <a:r>
              <a:rPr lang="en-GB" sz="1800" dirty="0" err="1" smtClean="0">
                <a:latin typeface="Bell MT" pitchFamily="18" charset="0"/>
              </a:rPr>
              <a:t>iki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kısım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için</a:t>
            </a:r>
            <a:r>
              <a:rPr lang="en-GB" sz="1800" dirty="0" smtClean="0">
                <a:latin typeface="Bell MT" pitchFamily="18" charset="0"/>
              </a:rPr>
              <a:t> 5 </a:t>
            </a:r>
            <a:r>
              <a:rPr lang="en-GB" sz="1800" dirty="0" err="1" smtClean="0">
                <a:latin typeface="Bell MT" pitchFamily="18" charset="0"/>
              </a:rPr>
              <a:t>adet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ödevi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değerlendireceğim</a:t>
            </a:r>
            <a:r>
              <a:rPr lang="en-GB" sz="1800" dirty="0" smtClean="0">
                <a:latin typeface="Bell MT" pitchFamily="18" charset="0"/>
              </a:rPr>
              <a:t>. </a:t>
            </a:r>
            <a:r>
              <a:rPr lang="en-GB" sz="1800" dirty="0" err="1" smtClean="0">
                <a:latin typeface="Bell MT" pitchFamily="18" charset="0"/>
              </a:rPr>
              <a:t>Altısını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birden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hazırlayanlar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için</a:t>
            </a:r>
            <a:r>
              <a:rPr lang="en-GB" sz="1800" dirty="0" smtClean="0">
                <a:latin typeface="Bell MT" pitchFamily="18" charset="0"/>
              </a:rPr>
              <a:t> en </a:t>
            </a:r>
            <a:r>
              <a:rPr lang="en-GB" sz="1800" dirty="0" err="1" smtClean="0">
                <a:latin typeface="Bell MT" pitchFamily="18" charset="0"/>
              </a:rPr>
              <a:t>düşük</a:t>
            </a:r>
            <a:r>
              <a:rPr lang="en-GB" sz="1800" dirty="0" smtClean="0">
                <a:latin typeface="Bell MT" pitchFamily="18" charset="0"/>
              </a:rPr>
              <a:t> not </a:t>
            </a:r>
            <a:r>
              <a:rPr lang="en-GB" sz="1800" dirty="0" err="1" smtClean="0">
                <a:latin typeface="Bell MT" pitchFamily="18" charset="0"/>
              </a:rPr>
              <a:t>aldıkları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ödevi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eleyerek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değerlendirmeye</a:t>
            </a:r>
            <a:r>
              <a:rPr lang="en-GB" sz="1800" dirty="0" smtClean="0">
                <a:latin typeface="Bell MT" pitchFamily="18" charset="0"/>
              </a:rPr>
              <a:t> </a:t>
            </a:r>
            <a:r>
              <a:rPr lang="en-GB" sz="1800" dirty="0" err="1" smtClean="0">
                <a:latin typeface="Bell MT" pitchFamily="18" charset="0"/>
              </a:rPr>
              <a:t>katmayacağım</a:t>
            </a:r>
            <a:r>
              <a:rPr lang="en-GB" sz="1800" dirty="0" smtClean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okumalar</a:t>
            </a:r>
            <a:r>
              <a:rPr lang="tr-TR" sz="2400" dirty="0">
                <a:latin typeface="Bell MT" pitchFamily="18" charset="0"/>
              </a:rPr>
              <a:t>:</a:t>
            </a:r>
          </a:p>
          <a:p>
            <a:r>
              <a:rPr lang="tr-TR" sz="2400" dirty="0" err="1" smtClean="0">
                <a:latin typeface="Bell MT" pitchFamily="18" charset="0"/>
              </a:rPr>
              <a:t>Carol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Delaney</a:t>
            </a:r>
            <a:r>
              <a:rPr lang="tr-TR" sz="2400" dirty="0" smtClean="0">
                <a:latin typeface="Bell MT" pitchFamily="18" charset="0"/>
              </a:rPr>
              <a:t> (2001). </a:t>
            </a:r>
            <a:r>
              <a:rPr lang="tr-TR" sz="2400" i="1" dirty="0" smtClean="0">
                <a:latin typeface="Bell MT" pitchFamily="18" charset="0"/>
              </a:rPr>
              <a:t>Tohum ve Toprak: Türk Köy Toplumunda Cinsiyet ve Kozmoloji.</a:t>
            </a:r>
            <a:r>
              <a:rPr lang="tr-TR" sz="2400" dirty="0" smtClean="0">
                <a:latin typeface="Bell MT" pitchFamily="18" charset="0"/>
              </a:rPr>
              <a:t> İstanbul: İletişim Yayınları. (Yirmi Yıl Sonra; Teşekkür; Giriş bölümleri)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1.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Bell MT" pitchFamily="18" charset="0"/>
              </a:rPr>
              <a:t>Bu ilk haftanın </a:t>
            </a:r>
            <a:r>
              <a:rPr lang="tr-TR" sz="2400" dirty="0" err="1" smtClean="0">
                <a:latin typeface="Bell MT" pitchFamily="18" charset="0"/>
              </a:rPr>
              <a:t>TABE’si</a:t>
            </a:r>
            <a:r>
              <a:rPr lang="tr-TR" sz="2400" dirty="0" smtClean="0">
                <a:latin typeface="Bell MT" pitchFamily="18" charset="0"/>
              </a:rPr>
              <a:t> için tek tanrılı yaratılış kozmolojisine dayanan tek tanrılı dinler ile toplumsal cinsiyetin kadın aleyhine ve erkek lehine kuruluşu arasındaki bağlantıya odaklanacağız.</a:t>
            </a:r>
          </a:p>
          <a:p>
            <a:r>
              <a:rPr lang="tr-TR" sz="2400" dirty="0" smtClean="0">
                <a:latin typeface="Bell MT" pitchFamily="18" charset="0"/>
              </a:rPr>
              <a:t>Yeniden üretim kavramının eleştirisi, tohum ve toprak kavramlarının ilk formları bu bölüm için kritik bir değere sahip.</a:t>
            </a:r>
          </a:p>
          <a:p>
            <a:r>
              <a:rPr lang="tr-TR" sz="2400" dirty="0" err="1" smtClean="0">
                <a:latin typeface="Bell MT" pitchFamily="18" charset="0"/>
              </a:rPr>
              <a:t>Malinowski’nin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etnografik</a:t>
            </a:r>
            <a:r>
              <a:rPr lang="tr-TR" sz="2400" dirty="0" smtClean="0">
                <a:latin typeface="Bell MT" pitchFamily="18" charset="0"/>
              </a:rPr>
              <a:t> alan çalışmasını konumlandırışına dair referanslar ve fiziksel babalığın bilinmemesine dair argümanı da, kitabın ana argümanı içerisinde ele alınarak değerli bir </a:t>
            </a:r>
            <a:r>
              <a:rPr lang="tr-TR" sz="2400" smtClean="0">
                <a:latin typeface="Bell MT" pitchFamily="18" charset="0"/>
              </a:rPr>
              <a:t>çerçeveye oturtuluyor.</a:t>
            </a:r>
            <a:endParaRPr lang="tr-TR" sz="2400" dirty="0" smtClean="0"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374</Words>
  <Application>Microsoft Office PowerPoint</Application>
  <PresentationFormat>Ekran Gösterisi (4:3)</PresentationFormat>
  <Paragraphs>16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1. hafta</vt:lpstr>
      <vt:lpstr>1. hafta</vt:lpstr>
      <vt:lpstr>1. hafta</vt:lpstr>
      <vt:lpstr>1. hafta</vt:lpstr>
      <vt:lpstr>1. hafta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çağlar</cp:lastModifiedBy>
  <cp:revision>13</cp:revision>
  <dcterms:created xsi:type="dcterms:W3CDTF">2018-05-08T13:48:36Z</dcterms:created>
  <dcterms:modified xsi:type="dcterms:W3CDTF">2018-06-01T14:25:05Z</dcterms:modified>
</cp:coreProperties>
</file>