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257" r:id="rId3"/>
    <p:sldId id="270" r:id="rId4"/>
    <p:sldId id="258" r:id="rId5"/>
    <p:sldId id="259" r:id="rId6"/>
    <p:sldId id="260" r:id="rId7"/>
    <p:sldId id="263" r:id="rId8"/>
    <p:sldId id="265" r:id="rId9"/>
    <p:sldId id="266" r:id="rId10"/>
    <p:sldId id="267" r:id="rId11"/>
    <p:sldId id="268" r:id="rId12"/>
    <p:sldId id="271" r:id="rId13"/>
    <p:sldId id="283" r:id="rId14"/>
    <p:sldId id="273" r:id="rId15"/>
    <p:sldId id="274" r:id="rId16"/>
    <p:sldId id="276" r:id="rId17"/>
    <p:sldId id="278" r:id="rId18"/>
    <p:sldId id="279" r:id="rId19"/>
    <p:sldId id="280" r:id="rId20"/>
    <p:sldId id="282" r:id="rId21"/>
    <p:sldId id="284" r:id="rId22"/>
    <p:sldId id="286" r:id="rId23"/>
    <p:sldId id="289" r:id="rId24"/>
    <p:sldId id="291" r:id="rId25"/>
    <p:sldId id="293" r:id="rId26"/>
    <p:sldId id="320" r:id="rId27"/>
    <p:sldId id="294" r:id="rId28"/>
    <p:sldId id="295" r:id="rId29"/>
    <p:sldId id="296" r:id="rId30"/>
    <p:sldId id="297" r:id="rId31"/>
    <p:sldId id="298" r:id="rId32"/>
    <p:sldId id="300" r:id="rId33"/>
    <p:sldId id="301" r:id="rId34"/>
    <p:sldId id="303" r:id="rId35"/>
    <p:sldId id="304" r:id="rId36"/>
    <p:sldId id="306" r:id="rId37"/>
    <p:sldId id="307" r:id="rId38"/>
    <p:sldId id="308" r:id="rId39"/>
    <p:sldId id="309" r:id="rId40"/>
    <p:sldId id="310" r:id="rId41"/>
    <p:sldId id="311" r:id="rId42"/>
    <p:sldId id="312" r:id="rId43"/>
    <p:sldId id="314" r:id="rId44"/>
    <p:sldId id="315" r:id="rId45"/>
    <p:sldId id="316" r:id="rId46"/>
    <p:sldId id="317" r:id="rId47"/>
    <p:sldId id="318" r:id="rId48"/>
    <p:sldId id="319" r:id="rId4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ema Uygulanmış Stil 1 - Vurgu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38B1855-1B75-4FBE-930C-398BA8C253C6}" styleName="Tema Uygulanmış Stil 2 - Vurgu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41" autoAdjust="0"/>
    <p:restoredTop sz="96953" autoAdjust="0"/>
  </p:normalViewPr>
  <p:slideViewPr>
    <p:cSldViewPr>
      <p:cViewPr varScale="1">
        <p:scale>
          <a:sx n="56" d="100"/>
          <a:sy n="56" d="100"/>
        </p:scale>
        <p:origin x="129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D4CA89-DD16-4D0F-B9F7-9FC5F3BFB1E7}" type="datetimeFigureOut">
              <a:rPr lang="tr-TR" smtClean="0"/>
              <a:pPr/>
              <a:t>13.03.2019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CE60476-11E1-4652-9391-28C039412427}" type="slidenum">
              <a:rPr lang="tr-TR" smtClean="0"/>
              <a:pPr/>
              <a:t>‹#›</a:t>
            </a:fld>
            <a:endParaRPr lang="tr-TR"/>
          </a:p>
        </p:txBody>
      </p:sp>
    </p:spTree>
    <p:extLst>
      <p:ext uri="{BB962C8B-B14F-4D97-AF65-F5344CB8AC3E}">
        <p14:creationId xmlns:p14="http://schemas.microsoft.com/office/powerpoint/2010/main" val="2542373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DCE60476-11E1-4652-9391-28C039412427}" type="slidenum">
              <a:rPr lang="tr-TR" smtClean="0"/>
              <a:pPr/>
              <a:t>38</a:t>
            </a:fld>
            <a:endParaRPr lang="tr-TR"/>
          </a:p>
        </p:txBody>
      </p:sp>
    </p:spTree>
    <p:extLst>
      <p:ext uri="{BB962C8B-B14F-4D97-AF65-F5344CB8AC3E}">
        <p14:creationId xmlns:p14="http://schemas.microsoft.com/office/powerpoint/2010/main" val="5181181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1">
          <a:blip r:embed="rId2" cstate="print">
            <a:lum/>
          </a:blip>
          <a:srcRect/>
          <a:stretch>
            <a:fillRect l="-11000" r="-11000"/>
          </a:stretch>
        </a:blipFill>
        <a:effectLst/>
      </p:bgPr>
    </p:bg>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346746897"/>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63141734"/>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1711968226"/>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Başlık ve İçerik">
    <p:bg>
      <p:bgPr>
        <a:blipFill dpi="0" rotWithShape="1">
          <a:blip r:embed="rId2" cstate="print">
            <a:lum/>
          </a:blip>
          <a:srcRect/>
          <a:stretch>
            <a:fillRect l="-55000" r="-55000"/>
          </a:stretch>
        </a:blip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3555091003"/>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422190480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Pr>
        <a:blipFill dpi="0" rotWithShape="1">
          <a:blip r:embed="rId2" cstate="print">
            <a:lum/>
          </a:blip>
          <a:srcRect/>
          <a:stretch>
            <a:fillRect l="-53000" r="-53000"/>
          </a:stretch>
        </a:blip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1869315916"/>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634971656"/>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Pr>
        <a:blipFill dpi="0" rotWithShape="1">
          <a:blip r:embed="rId2" cstate="print">
            <a:lum/>
          </a:blip>
          <a:srcRect/>
          <a:stretch>
            <a:fillRect l="-53000" r="-53000"/>
          </a:stretch>
        </a:blip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24105928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418316904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990174565"/>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B72E080-E8A3-48A7-8B13-447FA3365701}" type="datetimeFigureOut">
              <a:rPr lang="tr-TR" smtClean="0"/>
              <a:pPr/>
              <a:t>13.03.2019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6D547F-C31F-4D53-80EE-DEA00134A05C}" type="slidenum">
              <a:rPr lang="tr-TR" smtClean="0"/>
              <a:pPr/>
              <a:t>‹#›</a:t>
            </a:fld>
            <a:endParaRPr lang="tr-TR"/>
          </a:p>
        </p:txBody>
      </p:sp>
    </p:spTree>
    <p:extLst>
      <p:ext uri="{BB962C8B-B14F-4D97-AF65-F5344CB8AC3E}">
        <p14:creationId xmlns:p14="http://schemas.microsoft.com/office/powerpoint/2010/main" val="2132147206"/>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72E080-E8A3-48A7-8B13-447FA3365701}" type="datetimeFigureOut">
              <a:rPr lang="tr-TR" smtClean="0"/>
              <a:pPr/>
              <a:t>13.03.2019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6D547F-C31F-4D53-80EE-DEA00134A05C}" type="slidenum">
              <a:rPr lang="tr-TR" smtClean="0"/>
              <a:pPr/>
              <a:t>‹#›</a:t>
            </a:fld>
            <a:endParaRPr lang="tr-TR"/>
          </a:p>
        </p:txBody>
      </p:sp>
    </p:spTree>
    <p:extLst>
      <p:ext uri="{BB962C8B-B14F-4D97-AF65-F5344CB8AC3E}">
        <p14:creationId xmlns:p14="http://schemas.microsoft.com/office/powerpoint/2010/main" val="1654292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fad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395536" y="5157192"/>
            <a:ext cx="8568952" cy="1077218"/>
          </a:xfrm>
          <a:prstGeom prst="rect">
            <a:avLst/>
          </a:prstGeom>
        </p:spPr>
        <p:style>
          <a:lnRef idx="3">
            <a:schemeClr val="lt1"/>
          </a:lnRef>
          <a:fillRef idx="1">
            <a:schemeClr val="accent1"/>
          </a:fillRef>
          <a:effectRef idx="1">
            <a:schemeClr val="accent1"/>
          </a:effectRef>
          <a:fontRef idx="minor">
            <a:schemeClr val="lt1"/>
          </a:fontRef>
        </p:style>
        <p:txBody>
          <a:bodyPr wrap="square" lIns="91440" tIns="45720" rIns="91440" bIns="45720">
            <a:spAutoFit/>
          </a:bodyPr>
          <a:lstStyle/>
          <a:p>
            <a:pPr algn="ctr"/>
            <a:r>
              <a:rPr lang="en-US" altLang="zh-CN" sz="3200" b="1" spc="295" dirty="0">
                <a:solidFill>
                  <a:srgbClr val="FF0000"/>
                </a:solidFill>
                <a:latin typeface="Times New Roman"/>
                <a:ea typeface="Times New Roman"/>
              </a:rPr>
              <a:t>ÇUBUK</a:t>
            </a:r>
            <a:r>
              <a:rPr lang="en-US" altLang="zh-CN" sz="3200" b="1" dirty="0">
                <a:solidFill>
                  <a:srgbClr val="FF0000"/>
                </a:solidFill>
                <a:latin typeface="Times New Roman"/>
                <a:cs typeface="Times New Roman"/>
              </a:rPr>
              <a:t> </a:t>
            </a:r>
            <a:r>
              <a:rPr lang="tr-TR" altLang="zh-CN" sz="3200" b="1" dirty="0">
                <a:solidFill>
                  <a:srgbClr val="FF0000"/>
                </a:solidFill>
                <a:latin typeface="Times New Roman"/>
                <a:cs typeface="Times New Roman"/>
              </a:rPr>
              <a:t>ŞEKLİNDE SPORSUZ </a:t>
            </a:r>
            <a:r>
              <a:rPr lang="en-US" altLang="zh-CN" sz="3200" b="1" spc="200" dirty="0" smtClean="0">
                <a:solidFill>
                  <a:srgbClr val="FF0000"/>
                </a:solidFill>
                <a:latin typeface="Times New Roman"/>
                <a:ea typeface="Times New Roman"/>
              </a:rPr>
              <a:t>BAKTE</a:t>
            </a:r>
            <a:r>
              <a:rPr lang="en-US" altLang="zh-CN" sz="3200" b="1" spc="195" dirty="0" smtClean="0">
                <a:solidFill>
                  <a:srgbClr val="FF0000"/>
                </a:solidFill>
                <a:latin typeface="Times New Roman"/>
                <a:ea typeface="Times New Roman"/>
              </a:rPr>
              <a:t>RİLER</a:t>
            </a:r>
            <a:endParaRPr lang="en-US" altLang="zh-CN" sz="3200" b="1" spc="195" dirty="0">
              <a:solidFill>
                <a:srgbClr val="FF0000"/>
              </a:solidFill>
              <a:latin typeface="Times New Roman"/>
              <a:ea typeface="Times New Roman"/>
            </a:endParaRPr>
          </a:p>
        </p:txBody>
      </p:sp>
    </p:spTree>
    <p:extLst>
      <p:ext uri="{BB962C8B-B14F-4D97-AF65-F5344CB8AC3E}">
        <p14:creationId xmlns:p14="http://schemas.microsoft.com/office/powerpoint/2010/main" val="531450001"/>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980728"/>
            <a:ext cx="8136904" cy="850106"/>
          </a:xfrm>
        </p:spPr>
        <p:style>
          <a:lnRef idx="0">
            <a:schemeClr val="accent6"/>
          </a:lnRef>
          <a:fillRef idx="3">
            <a:schemeClr val="accent6"/>
          </a:fillRef>
          <a:effectRef idx="3">
            <a:schemeClr val="accent6"/>
          </a:effectRef>
          <a:fontRef idx="minor">
            <a:schemeClr val="lt1"/>
          </a:fontRef>
        </p:style>
        <p:txBody>
          <a:bodyPr>
            <a:noAutofit/>
          </a:bodyPr>
          <a:lstStyle/>
          <a:p>
            <a:r>
              <a:rPr lang="tr-TR" sz="3200" b="1" i="1" dirty="0" err="1" smtClean="0">
                <a:solidFill>
                  <a:schemeClr val="accent2">
                    <a:lumMod val="75000"/>
                  </a:schemeClr>
                </a:solidFill>
              </a:rPr>
              <a:t>Bifidobacterium</a:t>
            </a:r>
            <a:r>
              <a:rPr lang="tr-TR" sz="3200" b="1" i="1" dirty="0" smtClean="0">
                <a:solidFill>
                  <a:schemeClr val="accent2">
                    <a:lumMod val="75000"/>
                  </a:schemeClr>
                </a:solidFill>
              </a:rPr>
              <a:t> Türlerinin Sağlıkla İlişkileri</a:t>
            </a:r>
            <a:endParaRPr lang="tr-TR" sz="3200" b="1" i="1" dirty="0">
              <a:solidFill>
                <a:schemeClr val="accent2">
                  <a:lumMod val="75000"/>
                </a:schemeClr>
              </a:solidFill>
            </a:endParaRPr>
          </a:p>
        </p:txBody>
      </p:sp>
      <p:sp>
        <p:nvSpPr>
          <p:cNvPr id="3" name="İçerik Yer Tutucusu 2"/>
          <p:cNvSpPr>
            <a:spLocks noGrp="1"/>
          </p:cNvSpPr>
          <p:nvPr>
            <p:ph idx="1"/>
          </p:nvPr>
        </p:nvSpPr>
        <p:spPr>
          <a:xfrm>
            <a:off x="539552" y="1988840"/>
            <a:ext cx="8280920" cy="4248472"/>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smtClean="0"/>
              <a:t>İnsan ve hayvan bağırsak sisteminin doğal florasında bulunan </a:t>
            </a:r>
            <a:r>
              <a:rPr lang="tr-TR" sz="2000" b="1" dirty="0" err="1" smtClean="0"/>
              <a:t>Bifidobacterlerin</a:t>
            </a:r>
            <a:r>
              <a:rPr lang="tr-TR" sz="2000" b="1" dirty="0" smtClean="0"/>
              <a:t> farklı diyetetik ve </a:t>
            </a:r>
            <a:r>
              <a:rPr lang="tr-TR" sz="2000" b="1" dirty="0" err="1" smtClean="0"/>
              <a:t>terapötik</a:t>
            </a:r>
            <a:r>
              <a:rPr lang="tr-TR" sz="2000" b="1" dirty="0" smtClean="0"/>
              <a:t> etkileri vardır. </a:t>
            </a:r>
            <a:r>
              <a:rPr lang="tr-TR" sz="2000" b="1" dirty="0" err="1" smtClean="0"/>
              <a:t>Bifidobacterlerin</a:t>
            </a:r>
            <a:r>
              <a:rPr lang="tr-TR" sz="2000" b="1" dirty="0" smtClean="0"/>
              <a:t> tıp bilimi açısından seçimindeki en önemli kriterler;</a:t>
            </a:r>
          </a:p>
          <a:p>
            <a:r>
              <a:rPr lang="tr-TR" sz="2000" b="1" dirty="0" err="1" smtClean="0"/>
              <a:t>Gastrik</a:t>
            </a:r>
            <a:r>
              <a:rPr lang="tr-TR" sz="2000" b="1" dirty="0" smtClean="0"/>
              <a:t> sistemden geçebilme toleransı,</a:t>
            </a:r>
          </a:p>
          <a:p>
            <a:r>
              <a:rPr lang="tr-TR" sz="2000" b="1" dirty="0" smtClean="0"/>
              <a:t>İnce bağırsaktan geçiş toleransı,</a:t>
            </a:r>
          </a:p>
          <a:p>
            <a:r>
              <a:rPr lang="tr-TR" sz="2000" b="1" dirty="0" smtClean="0"/>
              <a:t>Safra tuzlarına tolerans,</a:t>
            </a:r>
            <a:r>
              <a:rPr lang="tr-TR" sz="2000" b="1" dirty="0" err="1" smtClean="0"/>
              <a:t>lümenal</a:t>
            </a:r>
            <a:r>
              <a:rPr lang="tr-TR" sz="2000" b="1" dirty="0" smtClean="0"/>
              <a:t> gelişme ve dayanıklılık,</a:t>
            </a:r>
          </a:p>
          <a:p>
            <a:r>
              <a:rPr lang="tr-TR" sz="2000" b="1" dirty="0" smtClean="0"/>
              <a:t>Epitelyum hücrelere adezyon,</a:t>
            </a:r>
          </a:p>
          <a:p>
            <a:r>
              <a:rPr lang="tr-TR" sz="2000" b="1" dirty="0" smtClean="0"/>
              <a:t>Epitelyum hücrelerde gelişme ve dayanıklılık,</a:t>
            </a:r>
          </a:p>
          <a:p>
            <a:r>
              <a:rPr lang="tr-TR" sz="2000" b="1" dirty="0" err="1" smtClean="0"/>
              <a:t>Agregasyon</a:t>
            </a:r>
            <a:r>
              <a:rPr lang="tr-TR" sz="2000" b="1" dirty="0" smtClean="0"/>
              <a:t> kabiliyeti,</a:t>
            </a:r>
          </a:p>
          <a:p>
            <a:r>
              <a:rPr lang="tr-TR" sz="2000" b="1" dirty="0" err="1" smtClean="0"/>
              <a:t>Antimikrobiyal</a:t>
            </a:r>
            <a:r>
              <a:rPr lang="tr-TR" sz="2000" b="1" dirty="0" smtClean="0"/>
              <a:t>  madde üretimi,</a:t>
            </a:r>
          </a:p>
          <a:p>
            <a:r>
              <a:rPr lang="tr-TR" sz="2000" b="1" dirty="0" err="1" smtClean="0"/>
              <a:t>Antimikrobiyal</a:t>
            </a:r>
            <a:r>
              <a:rPr lang="tr-TR" sz="2000" b="1" dirty="0" smtClean="0"/>
              <a:t> maddelere dayanıklılık ve elverişlilik.</a:t>
            </a:r>
            <a:endParaRPr lang="tr-TR" sz="2000" b="1" dirty="0"/>
          </a:p>
        </p:txBody>
      </p:sp>
    </p:spTree>
    <p:extLst>
      <p:ext uri="{BB962C8B-B14F-4D97-AF65-F5344CB8AC3E}">
        <p14:creationId xmlns:p14="http://schemas.microsoft.com/office/powerpoint/2010/main" val="152643796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124744"/>
            <a:ext cx="7704856" cy="4896544"/>
          </a:xfrm>
        </p:spPr>
        <p:style>
          <a:lnRef idx="2">
            <a:schemeClr val="accent5"/>
          </a:lnRef>
          <a:fillRef idx="1">
            <a:schemeClr val="lt1"/>
          </a:fillRef>
          <a:effectRef idx="0">
            <a:schemeClr val="accent5"/>
          </a:effectRef>
          <a:fontRef idx="minor">
            <a:schemeClr val="dk1"/>
          </a:fontRef>
        </p:style>
        <p:txBody>
          <a:bodyPr>
            <a:normAutofit lnSpcReduction="10000"/>
          </a:bodyPr>
          <a:lstStyle/>
          <a:p>
            <a:r>
              <a:rPr lang="tr-TR" sz="2000" b="1" i="1" dirty="0" err="1" smtClean="0"/>
              <a:t>Bifidobacterler</a:t>
            </a:r>
            <a:r>
              <a:rPr lang="tr-TR" sz="2000" b="1" dirty="0" smtClean="0"/>
              <a:t>, normal yoğurt bakterileri ile kombinasyon oluşturarak kullanılmaktadırlar.Ancak üretim sonrası asitlik artışı ve </a:t>
            </a:r>
            <a:r>
              <a:rPr lang="tr-TR" sz="2000" i="1" dirty="0" err="1" smtClean="0"/>
              <a:t>Lactobacillus</a:t>
            </a:r>
            <a:r>
              <a:rPr lang="tr-TR" sz="2000" i="1" dirty="0" smtClean="0"/>
              <a:t> </a:t>
            </a:r>
            <a:r>
              <a:rPr lang="tr-TR" sz="2000" i="1" dirty="0" err="1" smtClean="0"/>
              <a:t>delbrueckii</a:t>
            </a:r>
            <a:r>
              <a:rPr lang="tr-TR" sz="2000" i="1" dirty="0" smtClean="0"/>
              <a:t> </a:t>
            </a:r>
            <a:r>
              <a:rPr lang="tr-TR" sz="2000" i="1" dirty="0" err="1" smtClean="0"/>
              <a:t>ssp</a:t>
            </a:r>
            <a:r>
              <a:rPr lang="tr-TR" sz="2000" i="1" dirty="0" smtClean="0"/>
              <a:t>. </a:t>
            </a:r>
            <a:r>
              <a:rPr lang="tr-TR" sz="2000" i="1" dirty="0" err="1" smtClean="0"/>
              <a:t>bulgaricus</a:t>
            </a:r>
            <a:r>
              <a:rPr lang="tr-TR" sz="2000" i="1" dirty="0" smtClean="0"/>
              <a:t> </a:t>
            </a:r>
            <a:r>
              <a:rPr lang="tr-TR" sz="2000" b="1" dirty="0" smtClean="0"/>
              <a:t>tarafından oluşturulan </a:t>
            </a:r>
            <a:r>
              <a:rPr lang="tr-TR" sz="2000" b="1" dirty="0" err="1" smtClean="0"/>
              <a:t>antimikrobiyal</a:t>
            </a:r>
            <a:r>
              <a:rPr lang="tr-TR" sz="2000" b="1" dirty="0" smtClean="0"/>
              <a:t> maddeler bunların çoğalmasını ve aktivitesini etkilediği için belli sayıda kalma problemleri ortaya çıkmaktadır.Birçok </a:t>
            </a:r>
            <a:r>
              <a:rPr lang="tr-TR" sz="2000" b="1" dirty="0" err="1" smtClean="0"/>
              <a:t>bifidobakteri</a:t>
            </a:r>
            <a:r>
              <a:rPr lang="tr-TR" sz="2000" b="1" dirty="0" smtClean="0"/>
              <a:t> </a:t>
            </a:r>
            <a:r>
              <a:rPr lang="tr-TR" sz="2000" b="1" dirty="0" err="1" smtClean="0"/>
              <a:t>suşu</a:t>
            </a:r>
            <a:r>
              <a:rPr lang="tr-TR" sz="2000" b="1" dirty="0" smtClean="0"/>
              <a:t> aside duyarlıdır.Ancak çok az </a:t>
            </a:r>
            <a:r>
              <a:rPr lang="tr-TR" sz="2000" b="1" dirty="0" err="1" smtClean="0"/>
              <a:t>suş</a:t>
            </a:r>
            <a:r>
              <a:rPr lang="tr-TR" sz="2000" b="1" dirty="0" smtClean="0"/>
              <a:t> 4 </a:t>
            </a:r>
            <a:r>
              <a:rPr lang="tr-TR" sz="2000" b="1" dirty="0" err="1" smtClean="0"/>
              <a:t>pH</a:t>
            </a:r>
            <a:r>
              <a:rPr lang="tr-TR" sz="2000" b="1" dirty="0" smtClean="0"/>
              <a:t> civarında yaşayabilir.Yaşama koşullarını depolama sıcaklığı,depolama süresi,bakterinin üründeki başlangıç sayısı  ile </a:t>
            </a:r>
            <a:r>
              <a:rPr lang="tr-TR" sz="2000" b="1" dirty="0" err="1" smtClean="0"/>
              <a:t>suş</a:t>
            </a:r>
            <a:r>
              <a:rPr lang="tr-TR" sz="2000" b="1" dirty="0" smtClean="0"/>
              <a:t> özellikleri belirlemektedir.</a:t>
            </a:r>
          </a:p>
          <a:p>
            <a:r>
              <a:rPr lang="tr-TR" sz="2000" b="1" dirty="0"/>
              <a:t>Patojen ve zararlı olan bir iki türün dışında sağlık üzerinde herhangi bir kötü etkisi </a:t>
            </a:r>
            <a:r>
              <a:rPr lang="tr-TR" sz="2000" b="1" dirty="0" err="1"/>
              <a:t>belirlenmemiştir.Birçok</a:t>
            </a:r>
            <a:r>
              <a:rPr lang="tr-TR" sz="2000" b="1" dirty="0"/>
              <a:t> fermente veya fermente olmayan </a:t>
            </a:r>
            <a:r>
              <a:rPr lang="tr-TR" sz="2000" b="1" dirty="0" err="1"/>
              <a:t>probiyotik</a:t>
            </a:r>
            <a:r>
              <a:rPr lang="tr-TR" sz="2000" b="1" dirty="0"/>
              <a:t> süt ürünlerinin hazırlanmasında en çok kullanılan türler </a:t>
            </a:r>
            <a:r>
              <a:rPr lang="tr-TR" sz="2000" i="1" dirty="0" err="1"/>
              <a:t>Bifidobacterium</a:t>
            </a:r>
            <a:r>
              <a:rPr lang="tr-TR" sz="2000" i="1" dirty="0"/>
              <a:t>  </a:t>
            </a:r>
            <a:r>
              <a:rPr lang="tr-TR" sz="2000" i="1" dirty="0" err="1"/>
              <a:t>bifidum</a:t>
            </a:r>
            <a:r>
              <a:rPr lang="tr-TR" sz="2000" b="1" i="1" dirty="0"/>
              <a:t>, </a:t>
            </a:r>
            <a:r>
              <a:rPr lang="tr-TR" sz="2000" i="1" dirty="0" err="1" smtClean="0"/>
              <a:t>Bifidobacterium</a:t>
            </a:r>
            <a:r>
              <a:rPr lang="tr-TR" sz="2000" i="1" dirty="0" smtClean="0"/>
              <a:t>  </a:t>
            </a:r>
            <a:r>
              <a:rPr lang="tr-TR" sz="2000" i="1" dirty="0" err="1"/>
              <a:t>longum</a:t>
            </a:r>
            <a:r>
              <a:rPr lang="tr-TR" sz="2000" i="1" dirty="0"/>
              <a:t> </a:t>
            </a:r>
            <a:r>
              <a:rPr lang="tr-TR" sz="2000" b="1" dirty="0"/>
              <a:t>ve </a:t>
            </a:r>
            <a:r>
              <a:rPr lang="tr-TR" sz="2000" i="1" dirty="0" err="1" smtClean="0"/>
              <a:t>Bifidobacterium</a:t>
            </a:r>
            <a:r>
              <a:rPr lang="tr-TR" sz="2000" i="1" dirty="0" smtClean="0"/>
              <a:t> </a:t>
            </a:r>
            <a:r>
              <a:rPr lang="tr-TR" sz="2000" i="1" dirty="0" err="1" smtClean="0"/>
              <a:t>animalis</a:t>
            </a:r>
            <a:r>
              <a:rPr lang="tr-TR" sz="2000" b="1" dirty="0" err="1" smtClean="0"/>
              <a:t>’tir.Bu</a:t>
            </a:r>
            <a:r>
              <a:rPr lang="tr-TR" sz="2000" b="1" dirty="0" smtClean="0"/>
              <a:t> </a:t>
            </a:r>
            <a:r>
              <a:rPr lang="tr-TR" sz="2000" b="1" dirty="0"/>
              <a:t>türler diğer bakteriler ile birlikte kullanılırlar; </a:t>
            </a:r>
            <a:r>
              <a:rPr lang="tr-TR" sz="2000" i="1" dirty="0" err="1" smtClean="0"/>
              <a:t>Lactobacillus</a:t>
            </a:r>
            <a:r>
              <a:rPr lang="tr-TR" sz="2000" i="1" dirty="0" smtClean="0"/>
              <a:t> </a:t>
            </a:r>
            <a:r>
              <a:rPr lang="tr-TR" sz="2000" i="1" dirty="0" err="1" smtClean="0"/>
              <a:t>acidophilus</a:t>
            </a:r>
            <a:r>
              <a:rPr lang="tr-TR" sz="2000" b="1" i="1" dirty="0" smtClean="0"/>
              <a:t> </a:t>
            </a:r>
            <a:r>
              <a:rPr lang="tr-TR" sz="2000" b="1" dirty="0"/>
              <a:t>ve yoğurt kültürü bakterileri belli başlılarıdır. </a:t>
            </a:r>
          </a:p>
          <a:p>
            <a:pPr marL="0" indent="0">
              <a:buNone/>
            </a:pPr>
            <a:endParaRPr lang="tr-TR"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2368230881"/>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16632"/>
            <a:ext cx="8229600" cy="114300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Süt Teknolojisi Açısından Önemi</a:t>
            </a:r>
            <a:endParaRPr lang="tr-TR" sz="3200" b="1" i="1" dirty="0">
              <a:solidFill>
                <a:schemeClr val="accent2">
                  <a:lumMod val="75000"/>
                </a:schemeClr>
              </a:solidFill>
            </a:endParaRPr>
          </a:p>
        </p:txBody>
      </p:sp>
      <p:sp>
        <p:nvSpPr>
          <p:cNvPr id="3" name="2 İçerik Yer Tutucusu"/>
          <p:cNvSpPr>
            <a:spLocks noGrp="1"/>
          </p:cNvSpPr>
          <p:nvPr>
            <p:ph idx="1"/>
          </p:nvPr>
        </p:nvSpPr>
        <p:spPr>
          <a:xfrm>
            <a:off x="395536" y="1412776"/>
            <a:ext cx="8280920" cy="5040560"/>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t>Bifidobakteriler</a:t>
            </a:r>
            <a:r>
              <a:rPr lang="tr-TR" sz="2000" b="1" dirty="0" smtClean="0"/>
              <a:t> insan yaşamının hemen  hemen her devresinde bağırsak sisteminde bulunurlar.Bebeklik döneminde en yüksek seviyede yer alırken yaşlanmaya doğru sayısı gittikçe azalır.Kökeni ise insan bağırsağıdır.Bu bakteri türlerinin bazıları son yıllarda birçok fermente süt ürününün hazırlanmasında sağlığı olumlu yönde etkilemeleri ve bazı </a:t>
            </a:r>
            <a:r>
              <a:rPr lang="tr-TR" sz="2000" b="1" dirty="0" err="1" smtClean="0"/>
              <a:t>metabolik</a:t>
            </a:r>
            <a:r>
              <a:rPr lang="tr-TR" sz="2000" b="1" dirty="0" smtClean="0"/>
              <a:t> </a:t>
            </a:r>
            <a:r>
              <a:rPr lang="tr-TR" sz="2000" b="1" dirty="0" err="1" smtClean="0"/>
              <a:t>hastalalıkların</a:t>
            </a:r>
            <a:r>
              <a:rPr lang="tr-TR" sz="2000" b="1" dirty="0" smtClean="0"/>
              <a:t> iyileştirilmesindeki </a:t>
            </a:r>
            <a:r>
              <a:rPr lang="tr-TR" sz="2000" b="1" dirty="0" err="1" smtClean="0"/>
              <a:t>probiyotik</a:t>
            </a:r>
            <a:r>
              <a:rPr lang="tr-TR" sz="2000" b="1" dirty="0" smtClean="0"/>
              <a:t> güçleri nedeniyle kullanılmaktadırlar.Böylelikle laktik asit bakterilerinin yanında yer alarak </a:t>
            </a:r>
            <a:r>
              <a:rPr lang="tr-TR" sz="2000" b="1" dirty="0" err="1" smtClean="0"/>
              <a:t>probiyotik</a:t>
            </a:r>
            <a:r>
              <a:rPr lang="tr-TR" sz="2000" b="1" dirty="0" smtClean="0"/>
              <a:t> özellikteki süt ürünlerinin kalitesi daha da yükseltilmeye çalışılmaktadır.</a:t>
            </a:r>
          </a:p>
          <a:p>
            <a:r>
              <a:rPr lang="tr-TR" sz="2000" b="1" dirty="0" err="1"/>
              <a:t>Bifidobakteriler</a:t>
            </a:r>
            <a:r>
              <a:rPr lang="tr-TR" sz="2000" b="1" dirty="0"/>
              <a:t> insan kökenli olmalarının dışında laktik asit ve asetik asit gibi bazı organik asitlerden </a:t>
            </a:r>
            <a:r>
              <a:rPr lang="tr-TR" sz="2000" b="1" dirty="0" err="1"/>
              <a:t>üretmeleri,kolesterolü</a:t>
            </a:r>
            <a:r>
              <a:rPr lang="tr-TR" sz="2000" b="1" dirty="0"/>
              <a:t> </a:t>
            </a:r>
            <a:r>
              <a:rPr lang="tr-TR" sz="2000" b="1" dirty="0" err="1"/>
              <a:t>düşürmeleri,bağışıklık</a:t>
            </a:r>
            <a:r>
              <a:rPr lang="tr-TR" sz="2000" b="1" dirty="0"/>
              <a:t> sistemini </a:t>
            </a:r>
            <a:r>
              <a:rPr lang="tr-TR" sz="2000" b="1" dirty="0" err="1"/>
              <a:t>güçlendirmeleri,antikanserojen</a:t>
            </a:r>
            <a:r>
              <a:rPr lang="tr-TR" sz="2000" b="1" dirty="0"/>
              <a:t> etkileri ile bazı vitaminleri sentezlemeleri gibi yarar </a:t>
            </a:r>
            <a:r>
              <a:rPr lang="tr-TR" sz="2000" b="1" dirty="0" err="1"/>
              <a:t>sağlar.Bu</a:t>
            </a:r>
            <a:r>
              <a:rPr lang="tr-TR" sz="2000" b="1" dirty="0"/>
              <a:t> etkinliklerini en iyi süt ürünlerinin tüketimiyle ortaya </a:t>
            </a:r>
            <a:r>
              <a:rPr lang="tr-TR" sz="2000" b="1" dirty="0" err="1"/>
              <a:t>koyabilirler.Bilhassa</a:t>
            </a:r>
            <a:r>
              <a:rPr lang="tr-TR" sz="2000" b="1" dirty="0"/>
              <a:t> yoğurt bakterileri </a:t>
            </a:r>
            <a:r>
              <a:rPr lang="tr-TR" sz="2000" i="1" dirty="0"/>
              <a:t> </a:t>
            </a:r>
            <a:r>
              <a:rPr lang="tr-TR" sz="2000" i="1" dirty="0" err="1" smtClean="0"/>
              <a:t>Lactobacillus</a:t>
            </a:r>
            <a:r>
              <a:rPr lang="tr-TR" sz="2000" i="1" dirty="0" smtClean="0"/>
              <a:t> </a:t>
            </a:r>
            <a:r>
              <a:rPr lang="tr-TR" sz="2000" i="1" dirty="0" err="1"/>
              <a:t>acidophilus</a:t>
            </a:r>
            <a:r>
              <a:rPr lang="tr-TR" sz="2000" i="1" dirty="0"/>
              <a:t> </a:t>
            </a:r>
            <a:r>
              <a:rPr lang="tr-TR" sz="2000" b="1" dirty="0"/>
              <a:t>ve </a:t>
            </a:r>
            <a:r>
              <a:rPr lang="tr-TR" sz="2000" i="1" dirty="0" err="1"/>
              <a:t>Lactococcus</a:t>
            </a:r>
            <a:r>
              <a:rPr lang="tr-TR" sz="2000" i="1" dirty="0"/>
              <a:t> </a:t>
            </a:r>
            <a:r>
              <a:rPr lang="tr-TR" sz="2000" i="1" dirty="0" err="1"/>
              <a:t>lactis</a:t>
            </a:r>
            <a:r>
              <a:rPr lang="tr-TR" sz="2000" i="1" dirty="0"/>
              <a:t> </a:t>
            </a:r>
            <a:r>
              <a:rPr lang="tr-TR" sz="2000" i="1" dirty="0" err="1"/>
              <a:t>ssp</a:t>
            </a:r>
            <a:r>
              <a:rPr lang="tr-TR" sz="2000" i="1" dirty="0"/>
              <a:t>. </a:t>
            </a:r>
            <a:r>
              <a:rPr lang="tr-TR" sz="2000" i="1" dirty="0" err="1"/>
              <a:t>lactis</a:t>
            </a:r>
            <a:r>
              <a:rPr lang="tr-TR" sz="2000" i="1" dirty="0"/>
              <a:t> </a:t>
            </a:r>
            <a:r>
              <a:rPr lang="tr-TR" sz="2000" b="1" dirty="0"/>
              <a:t>ile birlikte hazırlanan fermente süt ürünlerinde kullanılırlar.</a:t>
            </a:r>
          </a:p>
          <a:p>
            <a:endParaRPr lang="tr-TR" sz="2000" b="1"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51520" y="1556792"/>
            <a:ext cx="8640960" cy="3528392"/>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t>Bifidobakterilerin</a:t>
            </a:r>
            <a:r>
              <a:rPr lang="tr-TR" sz="2000" b="1" dirty="0" smtClean="0"/>
              <a:t> farklı özellikteki yoğurt,peynir,dondurma gibi süt ürünlerinin hazırlanmasındaki performansları hala birçok araştırmada denenmektedir.Burada amaç diğer teknolojik özellikteki bakterilerle birlikte ürünlerde raf ömrü boyunca yüksek sayıda bulunarak ve organizmayı güçlendirerek hastalıklara karşı korumak,farklı tat ve aromadaki ürünleri topluma sunmaktadır.Son yıllarda peynirlerde destek kültür olarak denenmiş ve olumlu sonuçlar alınmıştır.Süt ürünlerinin yapımında </a:t>
            </a:r>
            <a:r>
              <a:rPr lang="tr-TR" sz="2000" i="1" dirty="0" err="1" smtClean="0"/>
              <a:t>Bifidobacterium</a:t>
            </a:r>
            <a:r>
              <a:rPr lang="tr-TR" sz="2000" i="1" dirty="0" smtClean="0"/>
              <a:t> </a:t>
            </a:r>
            <a:r>
              <a:rPr lang="tr-TR" sz="2000" i="1" dirty="0" err="1" smtClean="0"/>
              <a:t>bifidum</a:t>
            </a:r>
            <a:r>
              <a:rPr lang="tr-TR" sz="2000" i="1" dirty="0" smtClean="0"/>
              <a:t>,  </a:t>
            </a:r>
            <a:r>
              <a:rPr lang="tr-TR" sz="2000" i="1" dirty="0" err="1" smtClean="0"/>
              <a:t>Bifidobacterium</a:t>
            </a:r>
            <a:r>
              <a:rPr lang="tr-TR" sz="2000" i="1" dirty="0" smtClean="0"/>
              <a:t> </a:t>
            </a:r>
            <a:r>
              <a:rPr lang="tr-TR" sz="2000" i="1" dirty="0" err="1" smtClean="0"/>
              <a:t>longum</a:t>
            </a:r>
            <a:r>
              <a:rPr lang="tr-TR" sz="2000" i="1" dirty="0" smtClean="0"/>
              <a:t> </a:t>
            </a:r>
            <a:r>
              <a:rPr lang="tr-TR" sz="2000" b="1" dirty="0" smtClean="0"/>
              <a:t>ve</a:t>
            </a:r>
            <a:r>
              <a:rPr lang="tr-TR" sz="2000" b="1" i="1" dirty="0" smtClean="0"/>
              <a:t> </a:t>
            </a:r>
            <a:r>
              <a:rPr lang="tr-TR" sz="2000" i="1" dirty="0" err="1" smtClean="0"/>
              <a:t>Bifidobacterium</a:t>
            </a:r>
            <a:r>
              <a:rPr lang="tr-TR" sz="2000" i="1" dirty="0" smtClean="0"/>
              <a:t> </a:t>
            </a:r>
            <a:r>
              <a:rPr lang="tr-TR" sz="2000" i="1" dirty="0" err="1" smtClean="0"/>
              <a:t>animalis’in</a:t>
            </a:r>
            <a:r>
              <a:rPr lang="tr-TR" sz="2000" i="1" dirty="0" smtClean="0"/>
              <a:t> </a:t>
            </a:r>
            <a:r>
              <a:rPr lang="tr-TR" sz="2000" b="1" dirty="0" smtClean="0"/>
              <a:t>kullanımları ve diğer laktik asit bakterileri ile  olan uyumlarının araştırılmaları ürünün kalitesini yükseltecek gibi görünmektedir.</a:t>
            </a:r>
            <a:endParaRPr lang="tr-TR" sz="2000" b="1"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7992888" cy="692696"/>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Brevibacteriaceae</a:t>
            </a:r>
            <a:r>
              <a:rPr lang="tr-TR" sz="3200" b="1" i="1" dirty="0" smtClean="0">
                <a:solidFill>
                  <a:schemeClr val="accent2">
                    <a:lumMod val="75000"/>
                  </a:schemeClr>
                </a:solidFill>
              </a:rPr>
              <a:t> Familyası</a:t>
            </a:r>
            <a:endParaRPr lang="tr-TR" sz="3200" b="1" i="1" dirty="0">
              <a:solidFill>
                <a:schemeClr val="accent2">
                  <a:lumMod val="75000"/>
                </a:schemeClr>
              </a:solidFill>
            </a:endParaRPr>
          </a:p>
        </p:txBody>
      </p:sp>
      <p:sp>
        <p:nvSpPr>
          <p:cNvPr id="3" name="2 İçerik Yer Tutucusu"/>
          <p:cNvSpPr>
            <a:spLocks noGrp="1"/>
          </p:cNvSpPr>
          <p:nvPr>
            <p:ph idx="1"/>
          </p:nvPr>
        </p:nvSpPr>
        <p:spPr>
          <a:xfrm>
            <a:off x="467544" y="1268760"/>
            <a:ext cx="8229600" cy="5184576"/>
          </a:xfrm>
        </p:spPr>
        <p:style>
          <a:lnRef idx="2">
            <a:schemeClr val="accent5"/>
          </a:lnRef>
          <a:fillRef idx="1">
            <a:schemeClr val="lt1"/>
          </a:fillRef>
          <a:effectRef idx="0">
            <a:schemeClr val="accent5"/>
          </a:effectRef>
          <a:fontRef idx="minor">
            <a:schemeClr val="dk1"/>
          </a:fontRef>
        </p:style>
        <p:txBody>
          <a:bodyPr>
            <a:noAutofit/>
          </a:bodyPr>
          <a:lstStyle/>
          <a:p>
            <a:pPr>
              <a:buNone/>
            </a:pPr>
            <a:r>
              <a:rPr lang="tr-TR" sz="2000" b="1" dirty="0" err="1" smtClean="0">
                <a:solidFill>
                  <a:schemeClr val="accent2">
                    <a:lumMod val="75000"/>
                  </a:schemeClr>
                </a:solidFill>
              </a:rPr>
              <a:t>Brevibacterium</a:t>
            </a:r>
            <a:r>
              <a:rPr lang="tr-TR" sz="2000" b="1" dirty="0" smtClean="0">
                <a:solidFill>
                  <a:schemeClr val="accent2">
                    <a:lumMod val="75000"/>
                  </a:schemeClr>
                </a:solidFill>
              </a:rPr>
              <a:t> </a:t>
            </a:r>
            <a:r>
              <a:rPr lang="tr-TR" sz="2000" b="1" dirty="0" err="1" smtClean="0">
                <a:solidFill>
                  <a:schemeClr val="accent2">
                    <a:lumMod val="75000"/>
                  </a:schemeClr>
                </a:solidFill>
              </a:rPr>
              <a:t>Genusu</a:t>
            </a:r>
            <a:r>
              <a:rPr lang="tr-TR" sz="2000" b="1" dirty="0" smtClean="0">
                <a:solidFill>
                  <a:schemeClr val="accent2">
                    <a:lumMod val="75000"/>
                  </a:schemeClr>
                </a:solidFill>
              </a:rPr>
              <a:t> ve Özellikleri</a:t>
            </a:r>
          </a:p>
          <a:p>
            <a:r>
              <a:rPr lang="tr-TR" sz="2000" b="1" dirty="0" err="1" smtClean="0"/>
              <a:t>Brevibacterium’lar</a:t>
            </a:r>
            <a:r>
              <a:rPr lang="tr-TR" sz="2000" b="1" dirty="0" smtClean="0"/>
              <a:t> </a:t>
            </a:r>
            <a:r>
              <a:rPr lang="tr-TR" sz="2000" b="1" dirty="0" err="1" smtClean="0"/>
              <a:t>Arthrobacter’ler</a:t>
            </a:r>
            <a:r>
              <a:rPr lang="tr-TR" sz="2000" b="1" dirty="0" smtClean="0"/>
              <a:t> gibi çubuk kok arası değişen morfolojik bir dönüşümle karakterize edilirler.Çubuk şekli genellikle taze veya yeni ortamlarda görünür.Hücreler bazı koşullarda dallanmış olarak V şeklinde grup oluştururlar.Boyamalarda G (+) görünürler.Hareketsiz olan bu bakteriler asit ve alkole dayanıksızdır.Optimum gelişme sıcaklığı 20-30 °</a:t>
            </a:r>
            <a:r>
              <a:rPr lang="tr-TR" sz="2000" b="1" dirty="0" err="1" smtClean="0"/>
              <a:t>C’dir</a:t>
            </a:r>
            <a:r>
              <a:rPr lang="tr-TR" sz="2000" b="1" dirty="0" smtClean="0"/>
              <a:t>.Bazı koşullarda 37 °C  olarak da bildirilir.Kesin </a:t>
            </a:r>
            <a:r>
              <a:rPr lang="tr-TR" sz="2000" b="1" dirty="0" err="1" smtClean="0"/>
              <a:t>aerobturlar</a:t>
            </a:r>
            <a:r>
              <a:rPr lang="tr-TR" sz="2000" b="1" dirty="0" smtClean="0"/>
              <a:t>.Yalnızca 6 </a:t>
            </a:r>
            <a:r>
              <a:rPr lang="tr-TR" sz="2000" b="1" dirty="0" err="1" smtClean="0"/>
              <a:t>pH’nın</a:t>
            </a:r>
            <a:r>
              <a:rPr lang="tr-TR" sz="2000" b="1" dirty="0" smtClean="0"/>
              <a:t> üzerinde gelişir ve çoğalabilirler.Genellikle nötr </a:t>
            </a:r>
            <a:r>
              <a:rPr lang="tr-TR" sz="2000" b="1" dirty="0" err="1" smtClean="0"/>
              <a:t>pH</a:t>
            </a:r>
            <a:r>
              <a:rPr lang="tr-TR" sz="2000" b="1" dirty="0" smtClean="0"/>
              <a:t> derecelerde gelişirler ve </a:t>
            </a:r>
            <a:r>
              <a:rPr lang="tr-TR" sz="2000" b="1" dirty="0" err="1" smtClean="0"/>
              <a:t>respirasyonları</a:t>
            </a:r>
            <a:r>
              <a:rPr lang="tr-TR" sz="2000" b="1" dirty="0" smtClean="0"/>
              <a:t> </a:t>
            </a:r>
            <a:r>
              <a:rPr lang="tr-TR" sz="2000" b="1" dirty="0" err="1" smtClean="0"/>
              <a:t>glukozdan</a:t>
            </a:r>
            <a:r>
              <a:rPr lang="tr-TR" sz="2000" b="1" dirty="0" smtClean="0"/>
              <a:t> asit oluşturma ve </a:t>
            </a:r>
            <a:r>
              <a:rPr lang="tr-TR" sz="2000" b="1" dirty="0" err="1" smtClean="0"/>
              <a:t>proteinaz</a:t>
            </a:r>
            <a:r>
              <a:rPr lang="tr-TR" sz="2000" b="1" dirty="0" smtClean="0"/>
              <a:t>  sentezlemeleri için bu </a:t>
            </a:r>
            <a:r>
              <a:rPr lang="tr-TR" sz="2000" b="1" dirty="0" err="1" smtClean="0"/>
              <a:t>pH</a:t>
            </a:r>
            <a:r>
              <a:rPr lang="tr-TR" sz="2000" b="1" dirty="0" smtClean="0"/>
              <a:t> derecesine gereksinim duyarlar.</a:t>
            </a:r>
            <a:r>
              <a:rPr lang="tr-TR" sz="2000" b="1" dirty="0" err="1" smtClean="0"/>
              <a:t>Proteinaz</a:t>
            </a:r>
            <a:r>
              <a:rPr lang="tr-TR" sz="2000" b="1" dirty="0" smtClean="0"/>
              <a:t> aktiviteleri yüksektir.</a:t>
            </a:r>
            <a:r>
              <a:rPr lang="tr-TR" sz="2000" b="1" dirty="0" err="1" smtClean="0"/>
              <a:t>Katalaz</a:t>
            </a:r>
            <a:r>
              <a:rPr lang="tr-TR" sz="2000" b="1" dirty="0" smtClean="0"/>
              <a:t> (+) ‘tirler.</a:t>
            </a:r>
            <a:r>
              <a:rPr lang="tr-TR" sz="2000" b="1" dirty="0" err="1" smtClean="0"/>
              <a:t>pH</a:t>
            </a:r>
            <a:r>
              <a:rPr lang="tr-TR" sz="2000" b="1" dirty="0" smtClean="0"/>
              <a:t> toleransları 6-10 arasında değişir.</a:t>
            </a:r>
            <a:r>
              <a:rPr lang="tr-TR" sz="2000" b="1" dirty="0" err="1" smtClean="0"/>
              <a:t>Glusidlerden</a:t>
            </a:r>
            <a:r>
              <a:rPr lang="tr-TR" sz="2000" b="1" dirty="0" smtClean="0"/>
              <a:t>  az veya çok miktarda asit oluştururlar.Yüksek tuz konsantrasyonlarına dayanıklıdırlar.Hatta %15 tuz konsantrasyonunda bile gelişim gösterirler.</a:t>
            </a:r>
            <a:endParaRPr lang="tr-TR" sz="2000" b="1"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20688"/>
            <a:ext cx="8147248" cy="79695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i="1" dirty="0" err="1" smtClean="0">
                <a:solidFill>
                  <a:schemeClr val="accent2">
                    <a:lumMod val="75000"/>
                  </a:schemeClr>
                </a:solidFill>
              </a:rPr>
              <a:t>Brevibacterium</a:t>
            </a:r>
            <a:r>
              <a:rPr lang="tr-TR" sz="3200" i="1" dirty="0" smtClean="0">
                <a:solidFill>
                  <a:schemeClr val="accent2">
                    <a:lumMod val="75000"/>
                  </a:schemeClr>
                </a:solidFill>
              </a:rPr>
              <a:t> </a:t>
            </a:r>
            <a:r>
              <a:rPr lang="tr-TR" sz="3200" i="1" dirty="0" err="1" smtClean="0">
                <a:solidFill>
                  <a:schemeClr val="accent2">
                    <a:lumMod val="75000"/>
                  </a:schemeClr>
                </a:solidFill>
              </a:rPr>
              <a:t>linens</a:t>
            </a:r>
            <a:r>
              <a:rPr lang="tr-TR" sz="3200" i="1" dirty="0" smtClean="0">
                <a:solidFill>
                  <a:schemeClr val="accent2">
                    <a:lumMod val="75000"/>
                  </a:schemeClr>
                </a:solidFill>
              </a:rPr>
              <a:t> </a:t>
            </a:r>
            <a:r>
              <a:rPr lang="tr-TR" sz="3200" b="1" i="1" dirty="0" smtClean="0">
                <a:solidFill>
                  <a:schemeClr val="accent2">
                    <a:lumMod val="75000"/>
                  </a:schemeClr>
                </a:solidFill>
              </a:rPr>
              <a:t>ve Genel Özellikleri</a:t>
            </a:r>
            <a:endParaRPr lang="tr-TR" sz="3200" b="1" i="1" dirty="0">
              <a:solidFill>
                <a:schemeClr val="accent2">
                  <a:lumMod val="75000"/>
                </a:schemeClr>
              </a:solidFill>
            </a:endParaRPr>
          </a:p>
        </p:txBody>
      </p:sp>
      <p:sp>
        <p:nvSpPr>
          <p:cNvPr id="3" name="2 İçerik Yer Tutucusu"/>
          <p:cNvSpPr>
            <a:spLocks noGrp="1"/>
          </p:cNvSpPr>
          <p:nvPr>
            <p:ph idx="1"/>
          </p:nvPr>
        </p:nvSpPr>
        <p:spPr>
          <a:xfrm>
            <a:off x="457200" y="1600201"/>
            <a:ext cx="8219256" cy="4277072"/>
          </a:xfrm>
        </p:spPr>
        <p:style>
          <a:lnRef idx="2">
            <a:schemeClr val="accent5"/>
          </a:lnRef>
          <a:fillRef idx="1">
            <a:schemeClr val="lt1"/>
          </a:fillRef>
          <a:effectRef idx="0">
            <a:schemeClr val="accent5"/>
          </a:effectRef>
          <a:fontRef idx="minor">
            <a:schemeClr val="dk1"/>
          </a:fontRef>
        </p:style>
        <p:txBody>
          <a:bodyPr>
            <a:normAutofit fontScale="92500"/>
          </a:bodyPr>
          <a:lstStyle/>
          <a:p>
            <a:r>
              <a:rPr lang="tr-TR" sz="2000" b="1" dirty="0" smtClean="0"/>
              <a:t>Bu </a:t>
            </a:r>
            <a:r>
              <a:rPr lang="tr-TR" sz="2000" b="1" dirty="0" err="1" smtClean="0"/>
              <a:t>genus</a:t>
            </a:r>
            <a:r>
              <a:rPr lang="tr-TR" sz="2000" b="1" dirty="0" smtClean="0"/>
              <a:t> içerisinde süt teknolojisi bakımından önemli rollerinden dolayı </a:t>
            </a:r>
            <a:r>
              <a:rPr lang="tr-TR" sz="2000" i="1" dirty="0" err="1" smtClean="0"/>
              <a:t>Brevibacterium</a:t>
            </a:r>
            <a:r>
              <a:rPr lang="tr-TR" sz="2000" i="1" dirty="0" smtClean="0"/>
              <a:t> </a:t>
            </a:r>
            <a:r>
              <a:rPr lang="tr-TR" sz="2000" i="1" dirty="0" err="1" smtClean="0"/>
              <a:t>linens’in</a:t>
            </a:r>
            <a:r>
              <a:rPr lang="tr-TR" sz="2000" i="1" dirty="0" smtClean="0"/>
              <a:t> </a:t>
            </a:r>
            <a:r>
              <a:rPr lang="tr-TR" sz="2000" b="1" dirty="0" smtClean="0"/>
              <a:t>incelemesini bakalım :</a:t>
            </a:r>
          </a:p>
          <a:p>
            <a:r>
              <a:rPr lang="tr-TR" sz="2000" b="1" dirty="0" smtClean="0"/>
              <a:t>G (+),hareketsiz ve </a:t>
            </a:r>
            <a:r>
              <a:rPr lang="tr-TR" sz="2000" b="1" dirty="0" err="1" smtClean="0"/>
              <a:t>sporsuzdur.Kesin</a:t>
            </a:r>
            <a:r>
              <a:rPr lang="tr-TR" sz="2000" b="1" dirty="0" smtClean="0"/>
              <a:t> </a:t>
            </a:r>
            <a:r>
              <a:rPr lang="tr-TR" sz="2000" b="1" dirty="0" err="1" smtClean="0"/>
              <a:t>aerobtur</a:t>
            </a:r>
            <a:r>
              <a:rPr lang="tr-TR" sz="2000" b="1" dirty="0" smtClean="0"/>
              <a:t>.</a:t>
            </a:r>
          </a:p>
          <a:p>
            <a:r>
              <a:rPr lang="tr-TR" sz="2000" b="1" dirty="0" smtClean="0"/>
              <a:t>6 </a:t>
            </a:r>
            <a:r>
              <a:rPr lang="tr-TR" sz="2000" b="1" dirty="0" err="1" smtClean="0"/>
              <a:t>pH’nın</a:t>
            </a:r>
            <a:r>
              <a:rPr lang="tr-TR" sz="2000" b="1" dirty="0" smtClean="0"/>
              <a:t> üzerinde gelişir ve çoğalırlar.</a:t>
            </a:r>
          </a:p>
          <a:p>
            <a:r>
              <a:rPr lang="tr-TR" sz="2000" b="1" dirty="0" smtClean="0"/>
              <a:t>Yüksek tuz konsantrasyonuna dayanıklıdırlar.</a:t>
            </a:r>
          </a:p>
          <a:p>
            <a:r>
              <a:rPr lang="tr-TR" sz="2000" b="1" dirty="0" smtClean="0"/>
              <a:t>Pıhtısı preslenmiş yumuşak pıhtı peynirlerinin üzerinde de </a:t>
            </a:r>
            <a:r>
              <a:rPr lang="tr-TR" sz="2000" b="1" dirty="0" err="1" smtClean="0"/>
              <a:t>rastlanır.Aroma</a:t>
            </a:r>
            <a:r>
              <a:rPr lang="tr-TR" sz="2000" b="1" dirty="0" smtClean="0"/>
              <a:t> ve renk gelişimi bakımından </a:t>
            </a:r>
            <a:r>
              <a:rPr lang="tr-TR" sz="2000" b="1" dirty="0" err="1" smtClean="0"/>
              <a:t>Tilsit</a:t>
            </a:r>
            <a:r>
              <a:rPr lang="tr-TR" sz="2000" b="1" dirty="0" smtClean="0"/>
              <a:t> peynirinin yüzey florasında bulunan </a:t>
            </a:r>
            <a:r>
              <a:rPr lang="tr-TR" sz="2000" i="1" dirty="0" err="1" smtClean="0"/>
              <a:t>Brevibacterium</a:t>
            </a:r>
            <a:r>
              <a:rPr lang="tr-TR" sz="2000" i="1" dirty="0" smtClean="0"/>
              <a:t> </a:t>
            </a:r>
            <a:r>
              <a:rPr lang="tr-TR" sz="2000" i="1" dirty="0" err="1"/>
              <a:t>l</a:t>
            </a:r>
            <a:r>
              <a:rPr lang="tr-TR" sz="2000" i="1" dirty="0" err="1" smtClean="0"/>
              <a:t>inens’in</a:t>
            </a:r>
            <a:r>
              <a:rPr lang="tr-TR" sz="2000" i="1" dirty="0" smtClean="0"/>
              <a:t> </a:t>
            </a:r>
            <a:r>
              <a:rPr lang="tr-TR" sz="2000" b="1" dirty="0" smtClean="0"/>
              <a:t>son derece önemli olduğu bilinmektedir.</a:t>
            </a:r>
          </a:p>
          <a:p>
            <a:r>
              <a:rPr lang="tr-TR" sz="2000" b="1" dirty="0" err="1"/>
              <a:t>Wolff</a:t>
            </a:r>
            <a:r>
              <a:rPr lang="tr-TR" sz="2000" b="1" dirty="0"/>
              <a:t> (1909),peynir yüzeyindeki renk oluşumundan sorumlu olan mikroorganizmalardan ilk bahseden araştırıcıdır</a:t>
            </a:r>
            <a:r>
              <a:rPr lang="tr-TR" sz="2000" b="1" dirty="0" smtClean="0"/>
              <a:t>.(</a:t>
            </a:r>
            <a:r>
              <a:rPr lang="tr-TR" sz="2000" b="1" dirty="0" err="1" smtClean="0"/>
              <a:t>Kelly</a:t>
            </a:r>
            <a:r>
              <a:rPr lang="tr-TR" sz="2000" b="1" dirty="0" smtClean="0"/>
              <a:t>,1937 )yılında </a:t>
            </a:r>
            <a:r>
              <a:rPr lang="tr-TR" sz="2000" b="1" dirty="0" err="1"/>
              <a:t>limburger</a:t>
            </a:r>
            <a:r>
              <a:rPr lang="tr-TR" sz="2000" b="1" dirty="0"/>
              <a:t> peynirinin yüzeyindeki </a:t>
            </a:r>
            <a:r>
              <a:rPr lang="tr-TR" sz="2000" b="1" dirty="0" smtClean="0"/>
              <a:t>mikroorganizma florasının </a:t>
            </a:r>
            <a:r>
              <a:rPr lang="tr-TR" sz="2000" b="1" dirty="0"/>
              <a:t>kırmızı lekeleri oluşturduğundan </a:t>
            </a:r>
            <a:r>
              <a:rPr lang="tr-TR" sz="2000" b="1" dirty="0" smtClean="0"/>
              <a:t>bahsetmiştir.</a:t>
            </a:r>
            <a:r>
              <a:rPr lang="tr-TR" sz="2000" b="1" dirty="0" err="1" smtClean="0"/>
              <a:t>Sansonetti</a:t>
            </a:r>
            <a:r>
              <a:rPr lang="tr-TR" sz="2000" b="1" dirty="0" smtClean="0"/>
              <a:t> (1930</a:t>
            </a:r>
            <a:r>
              <a:rPr lang="tr-TR" sz="2000" b="1" dirty="0"/>
              <a:t>) </a:t>
            </a:r>
            <a:r>
              <a:rPr lang="tr-TR" sz="2000" b="1" dirty="0" err="1"/>
              <a:t>Kamamber</a:t>
            </a:r>
            <a:r>
              <a:rPr lang="tr-TR" sz="2000" b="1" dirty="0"/>
              <a:t> peynirinin tadını söz konusu olan bakteriye atfetmiştir.(</a:t>
            </a:r>
            <a:r>
              <a:rPr lang="tr-TR" sz="2000" b="1" dirty="0" err="1"/>
              <a:t>Boyaval</a:t>
            </a:r>
            <a:r>
              <a:rPr lang="tr-TR" sz="2000" b="1" dirty="0"/>
              <a:t> et Desmazeaud,1983)</a:t>
            </a:r>
          </a:p>
          <a:p>
            <a:pPr marL="0" indent="0">
              <a:buNone/>
            </a:pPr>
            <a:endParaRPr lang="tr-TR" sz="2000" b="1" dirty="0"/>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827584" y="908720"/>
            <a:ext cx="7776864" cy="5256584"/>
          </a:xfrm>
        </p:spPr>
        <p:style>
          <a:lnRef idx="2">
            <a:schemeClr val="accent5"/>
          </a:lnRef>
          <a:fillRef idx="1">
            <a:schemeClr val="lt1"/>
          </a:fillRef>
          <a:effectRef idx="0">
            <a:schemeClr val="accent5"/>
          </a:effectRef>
          <a:fontRef idx="minor">
            <a:schemeClr val="dk1"/>
          </a:fontRef>
        </p:style>
        <p:txBody>
          <a:bodyPr>
            <a:normAutofit lnSpcReduction="10000"/>
          </a:bodyPr>
          <a:lstStyle/>
          <a:p>
            <a:r>
              <a:rPr lang="tr-TR" sz="2000" i="1" dirty="0" err="1" smtClean="0"/>
              <a:t>Brevibacterium</a:t>
            </a:r>
            <a:r>
              <a:rPr lang="tr-TR" sz="2000" i="1" dirty="0" smtClean="0"/>
              <a:t> </a:t>
            </a:r>
            <a:r>
              <a:rPr lang="tr-TR" sz="2000" i="1" dirty="0" err="1" smtClean="0"/>
              <a:t>linens</a:t>
            </a:r>
            <a:r>
              <a:rPr lang="tr-TR" sz="2000" i="1" dirty="0" smtClean="0"/>
              <a:t> </a:t>
            </a:r>
            <a:r>
              <a:rPr lang="tr-TR" sz="2000" b="1" dirty="0" smtClean="0"/>
              <a:t>birçok </a:t>
            </a:r>
            <a:r>
              <a:rPr lang="tr-TR" sz="2000" b="1" dirty="0" err="1" smtClean="0"/>
              <a:t>yumuşak,pıhtısı</a:t>
            </a:r>
            <a:r>
              <a:rPr lang="tr-TR" sz="2000" b="1" dirty="0" smtClean="0"/>
              <a:t> pişirilen  ve pres peynirin olgunlaşması sırasında devreye giren bir mikroorganizmadır.</a:t>
            </a:r>
          </a:p>
          <a:p>
            <a:r>
              <a:rPr lang="tr-TR" sz="2000" b="1" i="1" dirty="0" smtClean="0"/>
              <a:t>Birkaç olayda </a:t>
            </a:r>
            <a:r>
              <a:rPr lang="tr-TR" sz="2000" i="1" dirty="0" err="1" smtClean="0"/>
              <a:t>Brevibacterium</a:t>
            </a:r>
            <a:r>
              <a:rPr lang="tr-TR" sz="2000" i="1" dirty="0" smtClean="0"/>
              <a:t> </a:t>
            </a:r>
            <a:r>
              <a:rPr lang="tr-TR" sz="2000" i="1" dirty="0" err="1" smtClean="0"/>
              <a:t>linens</a:t>
            </a:r>
            <a:r>
              <a:rPr lang="tr-TR" sz="2000" i="1" dirty="0" smtClean="0"/>
              <a:t> </a:t>
            </a:r>
            <a:r>
              <a:rPr lang="tr-TR" sz="2000" b="1" dirty="0" smtClean="0"/>
              <a:t>ve mayaların peynir üzerinde </a:t>
            </a:r>
            <a:r>
              <a:rPr lang="tr-TR" sz="2000" b="1" dirty="0" err="1" smtClean="0"/>
              <a:t>simbiyoz</a:t>
            </a:r>
            <a:r>
              <a:rPr lang="tr-TR" sz="2000" b="1" dirty="0" smtClean="0"/>
              <a:t> olarak yaşam sürdürdüğü </a:t>
            </a:r>
            <a:r>
              <a:rPr lang="tr-TR" sz="2000" b="1" dirty="0" err="1" smtClean="0"/>
              <a:t>belirlenmiştir.Trappist</a:t>
            </a:r>
            <a:r>
              <a:rPr lang="tr-TR" sz="2000" b="1" dirty="0" smtClean="0"/>
              <a:t> ve </a:t>
            </a:r>
            <a:r>
              <a:rPr lang="tr-TR" sz="2000" b="1" dirty="0" err="1" smtClean="0"/>
              <a:t>limburger</a:t>
            </a:r>
            <a:r>
              <a:rPr lang="tr-TR" sz="2000" b="1" dirty="0" smtClean="0"/>
              <a:t> de mayaların önce </a:t>
            </a:r>
            <a:r>
              <a:rPr lang="tr-TR" sz="2000" b="1" dirty="0" err="1" smtClean="0"/>
              <a:t>laktatları</a:t>
            </a:r>
            <a:r>
              <a:rPr lang="tr-TR" sz="2000" b="1" dirty="0" smtClean="0"/>
              <a:t> kullanarak </a:t>
            </a:r>
            <a:r>
              <a:rPr lang="tr-TR" sz="2000" b="1" dirty="0" err="1" smtClean="0"/>
              <a:t>pH’yı</a:t>
            </a:r>
            <a:r>
              <a:rPr lang="tr-TR" sz="2000" b="1" dirty="0" smtClean="0"/>
              <a:t> </a:t>
            </a:r>
            <a:r>
              <a:rPr lang="tr-TR" sz="2000" b="1" dirty="0" err="1" smtClean="0"/>
              <a:t>yükselttiği,daha</a:t>
            </a:r>
            <a:r>
              <a:rPr lang="tr-TR" sz="2000" b="1" dirty="0" smtClean="0"/>
              <a:t> sonra </a:t>
            </a:r>
            <a:r>
              <a:rPr lang="tr-TR" sz="2000" i="1" dirty="0" err="1" smtClean="0"/>
              <a:t>Brevibacterium</a:t>
            </a:r>
            <a:r>
              <a:rPr lang="tr-TR" sz="2000" i="1" dirty="0" smtClean="0"/>
              <a:t> </a:t>
            </a:r>
            <a:r>
              <a:rPr lang="tr-TR" sz="2000" i="1" dirty="0" err="1" smtClean="0"/>
              <a:t>linens’in</a:t>
            </a:r>
            <a:r>
              <a:rPr lang="tr-TR" sz="2000" i="1" dirty="0" smtClean="0"/>
              <a:t> </a:t>
            </a:r>
            <a:r>
              <a:rPr lang="tr-TR" sz="2000" b="1" i="1" dirty="0" smtClean="0"/>
              <a:t>gelişmeye başladığı </a:t>
            </a:r>
            <a:r>
              <a:rPr lang="tr-TR" sz="2000" b="1" i="1" dirty="0" err="1" smtClean="0"/>
              <a:t>gözlenmiştir.</a:t>
            </a:r>
            <a:r>
              <a:rPr lang="tr-TR" sz="2000" b="1" dirty="0" err="1" smtClean="0"/>
              <a:t>Diğer</a:t>
            </a:r>
            <a:r>
              <a:rPr lang="tr-TR" sz="2000" b="1" dirty="0" smtClean="0"/>
              <a:t> taraftan </a:t>
            </a:r>
            <a:r>
              <a:rPr lang="tr-TR" sz="2000" i="1" dirty="0" err="1" smtClean="0"/>
              <a:t>Brevibacterium</a:t>
            </a:r>
            <a:r>
              <a:rPr lang="tr-TR" sz="2000" i="1" dirty="0" smtClean="0"/>
              <a:t> </a:t>
            </a:r>
            <a:r>
              <a:rPr lang="tr-TR" sz="2000" i="1" dirty="0" err="1" smtClean="0"/>
              <a:t>linens’in</a:t>
            </a:r>
            <a:r>
              <a:rPr lang="tr-TR" sz="2000" i="1" dirty="0" smtClean="0"/>
              <a:t> </a:t>
            </a:r>
            <a:r>
              <a:rPr lang="tr-TR" sz="2000" b="1" dirty="0" smtClean="0"/>
              <a:t>mayalar ile birlikte tedrici olarak yer </a:t>
            </a:r>
            <a:r>
              <a:rPr lang="tr-TR" sz="2000" b="1" dirty="0" err="1" smtClean="0"/>
              <a:t>değiştirdiği,peynir</a:t>
            </a:r>
            <a:r>
              <a:rPr lang="tr-TR" sz="2000" b="1" dirty="0" smtClean="0"/>
              <a:t> aromasının gelişimini teşvik eder görüntüsü verdiği </a:t>
            </a:r>
            <a:r>
              <a:rPr lang="tr-TR" sz="2000" b="1" dirty="0" err="1" smtClean="0"/>
              <a:t>Bleu</a:t>
            </a:r>
            <a:r>
              <a:rPr lang="tr-TR" sz="2000" b="1" dirty="0" smtClean="0"/>
              <a:t> peynirinde görülmüştür.</a:t>
            </a:r>
          </a:p>
          <a:p>
            <a:r>
              <a:rPr lang="tr-TR" sz="2000" b="1" dirty="0"/>
              <a:t>Bu bakterinin birçok bakteri ve küfün gelişimini frenlediği veya onları </a:t>
            </a:r>
            <a:r>
              <a:rPr lang="tr-TR" sz="2000" b="1" dirty="0" err="1"/>
              <a:t>inhibe</a:t>
            </a:r>
            <a:r>
              <a:rPr lang="tr-TR" sz="2000" b="1" dirty="0"/>
              <a:t> ettiği </a:t>
            </a:r>
            <a:r>
              <a:rPr lang="tr-TR" sz="2000" b="1" dirty="0" err="1"/>
              <a:t>bildirilmiştir.Özellikle</a:t>
            </a:r>
            <a:r>
              <a:rPr lang="tr-TR" sz="2000" b="1" dirty="0"/>
              <a:t> besinlerin üzerindeki bozulmalara neden olan küflerin gelişmesini </a:t>
            </a:r>
            <a:r>
              <a:rPr lang="tr-TR" sz="2000" b="1" dirty="0" err="1"/>
              <a:t>inhibe</a:t>
            </a:r>
            <a:r>
              <a:rPr lang="tr-TR" sz="2000" b="1" dirty="0"/>
              <a:t> ettiği </a:t>
            </a:r>
            <a:r>
              <a:rPr lang="tr-TR" sz="2000" b="1" dirty="0" err="1"/>
              <a:t>Lewis</a:t>
            </a:r>
            <a:r>
              <a:rPr lang="tr-TR" sz="2000" b="1" dirty="0"/>
              <a:t> (1982) tarafından ortaya </a:t>
            </a:r>
            <a:r>
              <a:rPr lang="tr-TR" sz="2000" b="1" dirty="0" err="1"/>
              <a:t>konmuştur.Aynı</a:t>
            </a:r>
            <a:r>
              <a:rPr lang="tr-TR" sz="2000" b="1" dirty="0"/>
              <a:t> araştırı 1980 yılında yaptığı çalışmada söz konusu bakterinin </a:t>
            </a:r>
            <a:r>
              <a:rPr lang="tr-TR" sz="2000" b="1" dirty="0" err="1"/>
              <a:t>tiol</a:t>
            </a:r>
            <a:r>
              <a:rPr lang="tr-TR" sz="2000" b="1" dirty="0"/>
              <a:t> ürettiğini </a:t>
            </a:r>
            <a:r>
              <a:rPr lang="tr-TR" sz="2000" b="1" dirty="0" err="1"/>
              <a:t>bildirmiştir.</a:t>
            </a:r>
            <a:r>
              <a:rPr lang="tr-TR" sz="2000" i="1" dirty="0" err="1"/>
              <a:t>Aspergillus</a:t>
            </a:r>
            <a:r>
              <a:rPr lang="tr-TR" sz="2000" i="1" dirty="0"/>
              <a:t> </a:t>
            </a:r>
            <a:r>
              <a:rPr lang="tr-TR" sz="2000" i="1" dirty="0" err="1"/>
              <a:t>parasiticus</a:t>
            </a:r>
            <a:r>
              <a:rPr lang="tr-TR" sz="2000" i="1" dirty="0"/>
              <a:t> </a:t>
            </a:r>
            <a:r>
              <a:rPr lang="tr-TR" sz="2000" b="1" dirty="0" err="1"/>
              <a:t>Tilsit</a:t>
            </a:r>
            <a:r>
              <a:rPr lang="tr-TR" sz="2000" b="1" dirty="0"/>
              <a:t> ve </a:t>
            </a:r>
            <a:r>
              <a:rPr lang="tr-TR" sz="2000" b="1" dirty="0" err="1"/>
              <a:t>Çeddar</a:t>
            </a:r>
            <a:r>
              <a:rPr lang="tr-TR" sz="2000" b="1" dirty="0"/>
              <a:t> peynirlerinin yüzeyinde bulunan </a:t>
            </a:r>
            <a:r>
              <a:rPr lang="tr-TR" sz="2000" b="1" dirty="0" err="1"/>
              <a:t>hepatik</a:t>
            </a:r>
            <a:r>
              <a:rPr lang="tr-TR" sz="2000" b="1" dirty="0"/>
              <a:t> </a:t>
            </a:r>
            <a:r>
              <a:rPr lang="tr-TR" sz="2000" b="1" dirty="0" err="1"/>
              <a:t>carsinojen</a:t>
            </a:r>
            <a:r>
              <a:rPr lang="tr-TR" sz="2000" b="1" dirty="0"/>
              <a:t> etkili bir </a:t>
            </a:r>
            <a:r>
              <a:rPr lang="tr-TR" sz="2000" b="1" dirty="0" err="1"/>
              <a:t>aflatoksin</a:t>
            </a:r>
            <a:r>
              <a:rPr lang="tr-TR" sz="2000" b="1" dirty="0"/>
              <a:t> </a:t>
            </a:r>
            <a:r>
              <a:rPr lang="tr-TR" sz="2000" b="1" dirty="0" err="1"/>
              <a:t>üretir.Bu</a:t>
            </a:r>
            <a:r>
              <a:rPr lang="tr-TR" sz="2000" b="1" dirty="0"/>
              <a:t> </a:t>
            </a:r>
            <a:r>
              <a:rPr lang="tr-TR" sz="2000" b="1" dirty="0" err="1"/>
              <a:t>aflatoksin</a:t>
            </a:r>
            <a:r>
              <a:rPr lang="tr-TR" sz="2000" b="1" dirty="0"/>
              <a:t> üretimi özellikle </a:t>
            </a:r>
            <a:r>
              <a:rPr lang="tr-TR" sz="2000" i="1" dirty="0" err="1" smtClean="0"/>
              <a:t>Brevibacterium</a:t>
            </a:r>
            <a:r>
              <a:rPr lang="tr-TR" sz="2000" i="1" dirty="0" smtClean="0"/>
              <a:t> </a:t>
            </a:r>
            <a:r>
              <a:rPr lang="tr-TR" sz="2000" i="1" dirty="0" err="1" smtClean="0"/>
              <a:t>linens’in</a:t>
            </a:r>
            <a:r>
              <a:rPr lang="tr-TR" sz="2000" i="1" dirty="0" smtClean="0"/>
              <a:t> </a:t>
            </a:r>
            <a:r>
              <a:rPr lang="tr-TR" sz="2000" b="1" dirty="0"/>
              <a:t>varlığında kısmen </a:t>
            </a:r>
            <a:r>
              <a:rPr lang="tr-TR" sz="2000" b="1" dirty="0" err="1"/>
              <a:t>inhibe</a:t>
            </a:r>
            <a:r>
              <a:rPr lang="tr-TR" sz="2000" b="1" dirty="0"/>
              <a:t> olmaktadır.(</a:t>
            </a:r>
            <a:r>
              <a:rPr lang="tr-TR" sz="2000" b="1" dirty="0" err="1"/>
              <a:t>Weckbach</a:t>
            </a:r>
            <a:r>
              <a:rPr lang="tr-TR" sz="2000" b="1" dirty="0"/>
              <a:t> ve </a:t>
            </a:r>
            <a:r>
              <a:rPr lang="tr-TR" sz="2000" b="1" dirty="0" err="1"/>
              <a:t>Marth</a:t>
            </a:r>
            <a:r>
              <a:rPr lang="tr-TR" sz="2000" b="1" dirty="0"/>
              <a:t> , 1977)</a:t>
            </a:r>
          </a:p>
          <a:p>
            <a:endParaRPr lang="tr-TR" i="1" dirty="0" smtClean="0"/>
          </a:p>
          <a:p>
            <a:endParaRPr lang="tr-TR" sz="2000" b="1" i="1" dirty="0" smtClean="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1916832"/>
            <a:ext cx="8208912" cy="3024336"/>
          </a:xfrm>
        </p:spPr>
        <p:style>
          <a:lnRef idx="2">
            <a:schemeClr val="accent5"/>
          </a:lnRef>
          <a:fillRef idx="1">
            <a:schemeClr val="lt1"/>
          </a:fillRef>
          <a:effectRef idx="0">
            <a:schemeClr val="accent5"/>
          </a:effectRef>
          <a:fontRef idx="minor">
            <a:schemeClr val="dk1"/>
          </a:fontRef>
        </p:style>
        <p:txBody>
          <a:bodyPr>
            <a:normAutofit/>
          </a:bodyPr>
          <a:lstStyle/>
          <a:p>
            <a:r>
              <a:rPr lang="tr-TR" sz="2000" i="1" dirty="0" err="1" smtClean="0"/>
              <a:t>Brevibacterium</a:t>
            </a:r>
            <a:r>
              <a:rPr lang="tr-TR" sz="2000" i="1" dirty="0" smtClean="0"/>
              <a:t> </a:t>
            </a:r>
            <a:r>
              <a:rPr lang="tr-TR" sz="2000" i="1" dirty="0" err="1" smtClean="0"/>
              <a:t>linens’in</a:t>
            </a:r>
            <a:r>
              <a:rPr lang="tr-TR" sz="2000" i="1" dirty="0" smtClean="0"/>
              <a:t> </a:t>
            </a:r>
            <a:r>
              <a:rPr lang="tr-TR" sz="2000" b="1" dirty="0" smtClean="0"/>
              <a:t>besin </a:t>
            </a:r>
            <a:r>
              <a:rPr lang="tr-TR" sz="2000" b="1" dirty="0" err="1" smtClean="0"/>
              <a:t>intoksikasyonundan</a:t>
            </a:r>
            <a:r>
              <a:rPr lang="tr-TR" sz="2000" b="1" dirty="0" smtClean="0"/>
              <a:t> sorumlu olan </a:t>
            </a:r>
            <a:r>
              <a:rPr lang="tr-TR" sz="2000" i="1" dirty="0" err="1" smtClean="0"/>
              <a:t>Staphylococcus</a:t>
            </a:r>
            <a:r>
              <a:rPr lang="tr-TR" sz="2000" i="1" dirty="0" smtClean="0"/>
              <a:t> </a:t>
            </a:r>
            <a:r>
              <a:rPr lang="tr-TR" sz="2000" i="1" dirty="0" err="1" smtClean="0"/>
              <a:t>aureus</a:t>
            </a:r>
            <a:r>
              <a:rPr lang="tr-TR" sz="2000" i="1" dirty="0" smtClean="0"/>
              <a:t>, </a:t>
            </a:r>
            <a:r>
              <a:rPr lang="tr-TR" sz="2000" i="1" dirty="0" err="1" smtClean="0"/>
              <a:t>Bacillus</a:t>
            </a:r>
            <a:r>
              <a:rPr lang="tr-TR" sz="2000" i="1" dirty="0" smtClean="0"/>
              <a:t> </a:t>
            </a:r>
            <a:r>
              <a:rPr lang="tr-TR" sz="2000" i="1" dirty="0" err="1" smtClean="0"/>
              <a:t>cereus</a:t>
            </a:r>
            <a:r>
              <a:rPr lang="tr-TR" sz="2000" i="1" dirty="0" smtClean="0"/>
              <a:t> </a:t>
            </a:r>
            <a:r>
              <a:rPr lang="tr-TR" sz="2000" b="1" i="1" dirty="0" smtClean="0"/>
              <a:t>ve </a:t>
            </a:r>
            <a:r>
              <a:rPr lang="tr-TR" sz="2000" b="1" i="1" dirty="0" err="1" smtClean="0"/>
              <a:t>Listeria</a:t>
            </a:r>
            <a:r>
              <a:rPr lang="tr-TR" sz="2000" b="1" i="1" dirty="0" smtClean="0"/>
              <a:t> </a:t>
            </a:r>
            <a:r>
              <a:rPr lang="tr-TR" sz="2000" b="1" dirty="0" smtClean="0"/>
              <a:t>türleri gibi bakteriler ile birçok G(+) ve G(-) bakterinin gelişmesini </a:t>
            </a:r>
            <a:r>
              <a:rPr lang="tr-TR" sz="2000" b="1" dirty="0" err="1" smtClean="0"/>
              <a:t>inhibe</a:t>
            </a:r>
            <a:r>
              <a:rPr lang="tr-TR" sz="2000" b="1" dirty="0" smtClean="0"/>
              <a:t> ettiği de belirlenmiştir.(Valdes-Stauber,1991)</a:t>
            </a:r>
          </a:p>
          <a:p>
            <a:r>
              <a:rPr lang="tr-TR" sz="2000" i="1" dirty="0" err="1" smtClean="0"/>
              <a:t>Brevibacterium</a:t>
            </a:r>
            <a:r>
              <a:rPr lang="tr-TR" sz="2000" i="1" dirty="0" smtClean="0"/>
              <a:t> </a:t>
            </a:r>
            <a:r>
              <a:rPr lang="tr-TR" sz="2000" i="1" dirty="0" err="1" smtClean="0"/>
              <a:t>linens</a:t>
            </a:r>
            <a:r>
              <a:rPr lang="tr-TR" sz="2000" i="1" dirty="0" smtClean="0"/>
              <a:t> </a:t>
            </a:r>
            <a:r>
              <a:rPr lang="tr-TR" sz="2000" b="1" dirty="0" smtClean="0"/>
              <a:t>antibiyotiklere çok dayanıklıdır.</a:t>
            </a:r>
          </a:p>
          <a:p>
            <a:r>
              <a:rPr lang="tr-TR" sz="2000" b="1" dirty="0" smtClean="0"/>
              <a:t>Optimum gelişme sıcaklığı 25</a:t>
            </a:r>
            <a:r>
              <a:rPr lang="tr-TR" sz="2000" b="1" dirty="0"/>
              <a:t> °</a:t>
            </a:r>
            <a:r>
              <a:rPr lang="tr-TR" sz="2000" b="1" dirty="0" smtClean="0"/>
              <a:t>C’dir.37 </a:t>
            </a:r>
            <a:r>
              <a:rPr lang="tr-TR" sz="2000" b="1" dirty="0"/>
              <a:t>°</a:t>
            </a:r>
            <a:r>
              <a:rPr lang="tr-TR" sz="2000" b="1" dirty="0" smtClean="0"/>
              <a:t>C’de </a:t>
            </a:r>
            <a:r>
              <a:rPr lang="tr-TR" sz="2000" b="1" dirty="0" err="1" smtClean="0"/>
              <a:t>gelişemez.Gelişme</a:t>
            </a:r>
            <a:r>
              <a:rPr lang="tr-TR" sz="2000" b="1" dirty="0" smtClean="0"/>
              <a:t> için </a:t>
            </a:r>
            <a:r>
              <a:rPr lang="tr-TR" sz="2000" b="1" dirty="0" err="1" smtClean="0"/>
              <a:t>pH</a:t>
            </a:r>
            <a:r>
              <a:rPr lang="tr-TR" sz="2000" b="1" dirty="0" smtClean="0"/>
              <a:t> alt sınırı 5.85 olup 9.5 </a:t>
            </a:r>
            <a:r>
              <a:rPr lang="tr-TR" sz="2000" b="1" dirty="0" err="1" smtClean="0"/>
              <a:t>pH</a:t>
            </a:r>
            <a:r>
              <a:rPr lang="tr-TR" sz="2000" b="1" dirty="0" smtClean="0"/>
              <a:t> da çoğalabilirler.</a:t>
            </a:r>
          </a:p>
          <a:p>
            <a:r>
              <a:rPr lang="tr-TR" sz="2000" b="1" dirty="0" smtClean="0"/>
              <a:t>Jelatini ve sütü hidrolize edebilir fakat </a:t>
            </a:r>
            <a:r>
              <a:rPr lang="tr-TR" sz="2000" b="1" dirty="0" err="1" smtClean="0"/>
              <a:t>amidonu</a:t>
            </a:r>
            <a:r>
              <a:rPr lang="tr-TR" sz="2000" b="1" dirty="0" smtClean="0"/>
              <a:t> hidrolize etmez. </a:t>
            </a:r>
            <a:r>
              <a:rPr lang="tr-TR" sz="2000" b="1" i="1" dirty="0" smtClean="0"/>
              <a:t> </a:t>
            </a:r>
            <a:endParaRPr lang="tr-TR" sz="2000" b="1" i="1"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1484784"/>
            <a:ext cx="8229600" cy="114300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Koloni Şekli ve Pigment Özellikleri </a:t>
            </a:r>
            <a:endParaRPr lang="tr-TR" sz="3200" b="1" i="1" dirty="0">
              <a:solidFill>
                <a:schemeClr val="accent2">
                  <a:lumMod val="75000"/>
                </a:schemeClr>
              </a:solidFill>
            </a:endParaRPr>
          </a:p>
        </p:txBody>
      </p:sp>
      <p:sp>
        <p:nvSpPr>
          <p:cNvPr id="3" name="2 İçerik Yer Tutucusu"/>
          <p:cNvSpPr>
            <a:spLocks noGrp="1"/>
          </p:cNvSpPr>
          <p:nvPr>
            <p:ph idx="1"/>
          </p:nvPr>
        </p:nvSpPr>
        <p:spPr>
          <a:xfrm>
            <a:off x="395536" y="2780928"/>
            <a:ext cx="8229600" cy="1900808"/>
          </a:xfrm>
        </p:spPr>
        <p:style>
          <a:lnRef idx="2">
            <a:schemeClr val="accent5"/>
          </a:lnRef>
          <a:fillRef idx="1">
            <a:schemeClr val="lt1"/>
          </a:fillRef>
          <a:effectRef idx="0">
            <a:schemeClr val="accent5"/>
          </a:effectRef>
          <a:fontRef idx="minor">
            <a:schemeClr val="dk1"/>
          </a:fontRef>
        </p:style>
        <p:txBody>
          <a:bodyPr>
            <a:normAutofit/>
          </a:bodyPr>
          <a:lstStyle/>
          <a:p>
            <a:r>
              <a:rPr lang="tr-TR" sz="2000" i="1" dirty="0" err="1" smtClean="0"/>
              <a:t>Brevibacterium</a:t>
            </a:r>
            <a:r>
              <a:rPr lang="tr-TR" sz="2000" i="1" dirty="0" smtClean="0"/>
              <a:t>  </a:t>
            </a:r>
            <a:r>
              <a:rPr lang="tr-TR" sz="2000" i="1" dirty="0" err="1" smtClean="0"/>
              <a:t>linens</a:t>
            </a:r>
            <a:r>
              <a:rPr lang="tr-TR" sz="2000" i="1" dirty="0" smtClean="0"/>
              <a:t> </a:t>
            </a:r>
            <a:r>
              <a:rPr lang="tr-TR" sz="2000" b="1" dirty="0" smtClean="0"/>
              <a:t>kolonilerinin pigment oluşturmaları uzun zamandır bilinmekte olup onun </a:t>
            </a:r>
            <a:r>
              <a:rPr lang="tr-TR" sz="2000" b="1" dirty="0" err="1" smtClean="0"/>
              <a:t>identifikasyonunda</a:t>
            </a:r>
            <a:r>
              <a:rPr lang="tr-TR" sz="2000" b="1" dirty="0" smtClean="0"/>
              <a:t> bir kriter olarak </a:t>
            </a:r>
            <a:r>
              <a:rPr lang="tr-TR" sz="2000" b="1" dirty="0" err="1" smtClean="0"/>
              <a:t>kullanılmaktadır.</a:t>
            </a:r>
            <a:r>
              <a:rPr lang="tr-TR" sz="2000" i="1" dirty="0" err="1" smtClean="0"/>
              <a:t>Brevibacterium</a:t>
            </a:r>
            <a:r>
              <a:rPr lang="tr-TR" sz="2000" i="1" dirty="0" smtClean="0"/>
              <a:t> </a:t>
            </a:r>
            <a:r>
              <a:rPr lang="tr-TR" sz="2000" i="1" dirty="0" err="1" smtClean="0"/>
              <a:t>linens</a:t>
            </a:r>
            <a:r>
              <a:rPr lang="tr-TR" sz="2000" b="1" i="1" dirty="0" err="1" smtClean="0"/>
              <a:t>’te</a:t>
            </a:r>
            <a:r>
              <a:rPr lang="tr-TR" sz="2000" b="1" dirty="0" smtClean="0"/>
              <a:t> 3 farklı pigment </a:t>
            </a:r>
            <a:r>
              <a:rPr lang="tr-TR" sz="2000" b="1" dirty="0" err="1" smtClean="0"/>
              <a:t>tesbit</a:t>
            </a:r>
            <a:r>
              <a:rPr lang="tr-TR" sz="2000" b="1" dirty="0" smtClean="0"/>
              <a:t> </a:t>
            </a:r>
            <a:r>
              <a:rPr lang="tr-TR" sz="2000" b="1" dirty="0" err="1" smtClean="0"/>
              <a:t>edilmiştir.Bunların</a:t>
            </a:r>
            <a:r>
              <a:rPr lang="tr-TR" sz="2000" b="1" dirty="0" smtClean="0"/>
              <a:t> aromatik </a:t>
            </a:r>
            <a:r>
              <a:rPr lang="tr-TR" sz="2000" b="1" dirty="0" err="1" smtClean="0"/>
              <a:t>karotenoidlerden</a:t>
            </a:r>
            <a:r>
              <a:rPr lang="tr-TR" sz="2000" b="1" dirty="0" smtClean="0"/>
              <a:t> olduğu ve </a:t>
            </a:r>
            <a:r>
              <a:rPr lang="tr-TR" sz="2000" b="1" dirty="0" err="1" smtClean="0"/>
              <a:t>fenolik</a:t>
            </a:r>
            <a:r>
              <a:rPr lang="tr-TR" sz="2000" b="1" dirty="0" smtClean="0"/>
              <a:t> özellik gösterdiği bildirilmiştir.(</a:t>
            </a:r>
            <a:r>
              <a:rPr lang="tr-TR" sz="2000" b="1" dirty="0" err="1" smtClean="0"/>
              <a:t>Fautz</a:t>
            </a:r>
            <a:r>
              <a:rPr lang="tr-TR" sz="2000" b="1" dirty="0" smtClean="0"/>
              <a:t> ve Reichenbach,1980)</a:t>
            </a:r>
            <a:endParaRPr lang="tr-TR" sz="2000" b="1" i="1"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268760"/>
            <a:ext cx="4690864" cy="72008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Besin İstekleri</a:t>
            </a:r>
            <a:endParaRPr lang="tr-TR" sz="3200" b="1" i="1" dirty="0">
              <a:solidFill>
                <a:schemeClr val="accent2">
                  <a:lumMod val="75000"/>
                </a:schemeClr>
              </a:solidFill>
            </a:endParaRPr>
          </a:p>
        </p:txBody>
      </p:sp>
      <p:sp>
        <p:nvSpPr>
          <p:cNvPr id="3" name="2 İçerik Yer Tutucusu"/>
          <p:cNvSpPr>
            <a:spLocks noGrp="1"/>
          </p:cNvSpPr>
          <p:nvPr>
            <p:ph idx="1"/>
          </p:nvPr>
        </p:nvSpPr>
        <p:spPr>
          <a:xfrm>
            <a:off x="323528" y="2132856"/>
            <a:ext cx="8064896" cy="3528392"/>
          </a:xfrm>
        </p:spPr>
        <p:style>
          <a:lnRef idx="2">
            <a:schemeClr val="accent5"/>
          </a:lnRef>
          <a:fillRef idx="1">
            <a:schemeClr val="lt1"/>
          </a:fillRef>
          <a:effectRef idx="0">
            <a:schemeClr val="accent5"/>
          </a:effectRef>
          <a:fontRef idx="minor">
            <a:schemeClr val="dk1"/>
          </a:fontRef>
        </p:style>
        <p:txBody>
          <a:bodyPr>
            <a:normAutofit fontScale="92500" lnSpcReduction="10000"/>
          </a:bodyPr>
          <a:lstStyle/>
          <a:p>
            <a:r>
              <a:rPr lang="tr-TR" sz="2000" b="1" dirty="0" smtClean="0"/>
              <a:t>Doğal ortamlarda çok iyi geliştiği için </a:t>
            </a:r>
            <a:r>
              <a:rPr lang="tr-TR" sz="2000" i="1" dirty="0" err="1" smtClean="0"/>
              <a:t>Brevibacterium</a:t>
            </a:r>
            <a:r>
              <a:rPr lang="tr-TR" sz="2000" i="1" dirty="0" smtClean="0"/>
              <a:t>  </a:t>
            </a:r>
            <a:r>
              <a:rPr lang="tr-TR" sz="2000" i="1" dirty="0" err="1"/>
              <a:t>l</a:t>
            </a:r>
            <a:r>
              <a:rPr lang="tr-TR" sz="2000" i="1" dirty="0" err="1" smtClean="0"/>
              <a:t>inens</a:t>
            </a:r>
            <a:r>
              <a:rPr lang="tr-TR" sz="2000" i="1" dirty="0" smtClean="0"/>
              <a:t>  </a:t>
            </a:r>
            <a:r>
              <a:rPr lang="tr-TR" sz="2000" b="1" dirty="0" smtClean="0"/>
              <a:t>peynirlerin yüzeyinde sık olarak </a:t>
            </a:r>
            <a:r>
              <a:rPr lang="tr-TR" sz="2000" b="1" dirty="0" err="1" smtClean="0"/>
              <a:t>bulunur.Bu</a:t>
            </a:r>
            <a:r>
              <a:rPr lang="tr-TR" sz="2000" b="1" dirty="0" smtClean="0"/>
              <a:t> ortamlarda kahverengi-turuncu koloniler </a:t>
            </a:r>
            <a:r>
              <a:rPr lang="tr-TR" sz="2000" b="1" dirty="0" err="1" smtClean="0"/>
              <a:t>oluşturur.Ancak</a:t>
            </a:r>
            <a:r>
              <a:rPr lang="tr-TR" sz="2000" b="1" dirty="0" smtClean="0"/>
              <a:t> aynı renkte </a:t>
            </a:r>
            <a:r>
              <a:rPr lang="tr-TR" sz="2000" b="1" dirty="0"/>
              <a:t>kolonileri </a:t>
            </a:r>
            <a:r>
              <a:rPr lang="tr-TR" sz="2200" i="1" dirty="0" err="1"/>
              <a:t>Staphylococcus</a:t>
            </a:r>
            <a:r>
              <a:rPr lang="tr-TR" sz="2200" i="1" dirty="0"/>
              <a:t> </a:t>
            </a:r>
            <a:r>
              <a:rPr lang="tr-TR" sz="2200" i="1" dirty="0" smtClean="0"/>
              <a:t> </a:t>
            </a:r>
            <a:r>
              <a:rPr lang="tr-TR" sz="2200" i="1" dirty="0" err="1" smtClean="0"/>
              <a:t>aureus</a:t>
            </a:r>
            <a:r>
              <a:rPr lang="tr-TR" sz="2200" i="1" dirty="0"/>
              <a:t>, </a:t>
            </a:r>
            <a:r>
              <a:rPr lang="tr-TR" sz="2200" i="1" dirty="0" smtClean="0"/>
              <a:t>Stafilokok </a:t>
            </a:r>
            <a:r>
              <a:rPr lang="tr-TR" sz="2000" i="1" dirty="0" err="1" smtClean="0"/>
              <a:t>epidermidis</a:t>
            </a:r>
            <a:r>
              <a:rPr lang="tr-TR" sz="2000" i="1" dirty="0" smtClean="0"/>
              <a:t> ,</a:t>
            </a:r>
            <a:r>
              <a:rPr lang="tr-TR" sz="2000" i="1" dirty="0" err="1" smtClean="0"/>
              <a:t>Micrococcus</a:t>
            </a:r>
            <a:r>
              <a:rPr lang="tr-TR" sz="2000" i="1" dirty="0" smtClean="0"/>
              <a:t> </a:t>
            </a:r>
            <a:r>
              <a:rPr lang="tr-TR" sz="2000" i="1" dirty="0" err="1" smtClean="0"/>
              <a:t>flavus,Micrococcus</a:t>
            </a:r>
            <a:r>
              <a:rPr lang="tr-TR" sz="2000" i="1" dirty="0" smtClean="0"/>
              <a:t> </a:t>
            </a:r>
            <a:r>
              <a:rPr lang="tr-TR" sz="2000" i="1" dirty="0" err="1" smtClean="0"/>
              <a:t>citreus</a:t>
            </a:r>
            <a:r>
              <a:rPr lang="tr-TR" sz="2000" i="1" dirty="0" smtClean="0"/>
              <a:t>, </a:t>
            </a:r>
            <a:r>
              <a:rPr lang="tr-TR" sz="2000" i="1" dirty="0" err="1" smtClean="0"/>
              <a:t>Mycoabacterium</a:t>
            </a:r>
            <a:r>
              <a:rPr lang="tr-TR" sz="2000" i="1" dirty="0" smtClean="0"/>
              <a:t> </a:t>
            </a:r>
            <a:r>
              <a:rPr lang="tr-TR" sz="2000" i="1" dirty="0" err="1" smtClean="0"/>
              <a:t>phlei</a:t>
            </a:r>
            <a:r>
              <a:rPr lang="tr-TR" sz="2000" i="1" dirty="0" smtClean="0"/>
              <a:t> </a:t>
            </a:r>
            <a:r>
              <a:rPr lang="tr-TR" sz="2000" b="1" i="1" dirty="0" smtClean="0"/>
              <a:t>ve </a:t>
            </a:r>
            <a:r>
              <a:rPr lang="tr-TR" sz="2000" i="1" dirty="0" err="1" smtClean="0"/>
              <a:t>Sarcina</a:t>
            </a:r>
            <a:r>
              <a:rPr lang="tr-TR" sz="2000" i="1" dirty="0" smtClean="0"/>
              <a:t> </a:t>
            </a:r>
            <a:r>
              <a:rPr lang="tr-TR" sz="2000" i="1" dirty="0" err="1" smtClean="0"/>
              <a:t>lutea</a:t>
            </a:r>
            <a:r>
              <a:rPr lang="tr-TR" sz="2000" i="1" dirty="0" smtClean="0"/>
              <a:t> </a:t>
            </a:r>
            <a:r>
              <a:rPr lang="tr-TR" sz="2000" b="1" i="1" dirty="0" smtClean="0"/>
              <a:t>da </a:t>
            </a:r>
            <a:r>
              <a:rPr lang="tr-TR" sz="2000" b="1" dirty="0" err="1" smtClean="0"/>
              <a:t>oluşur.Bu</a:t>
            </a:r>
            <a:r>
              <a:rPr lang="tr-TR" sz="2000" b="1" dirty="0" smtClean="0"/>
              <a:t> bakteri </a:t>
            </a:r>
            <a:r>
              <a:rPr lang="tr-TR" sz="2000" b="1" dirty="0" err="1" smtClean="0"/>
              <a:t>glukozu</a:t>
            </a:r>
            <a:r>
              <a:rPr lang="tr-TR" sz="2000" b="1" dirty="0" smtClean="0"/>
              <a:t> asit oluşturmadan </a:t>
            </a:r>
            <a:r>
              <a:rPr lang="tr-TR" sz="2000" b="1" dirty="0" err="1" smtClean="0"/>
              <a:t>assimile</a:t>
            </a:r>
            <a:r>
              <a:rPr lang="tr-TR" sz="2000" b="1" dirty="0" smtClean="0"/>
              <a:t> </a:t>
            </a:r>
            <a:r>
              <a:rPr lang="tr-TR" sz="2000" b="1" dirty="0" err="1" smtClean="0"/>
              <a:t>eder.Bu</a:t>
            </a:r>
            <a:r>
              <a:rPr lang="tr-TR" sz="2000" b="1" dirty="0" smtClean="0"/>
              <a:t> özelliği sayesinde diğer türlerden ayrılabilir.</a:t>
            </a:r>
          </a:p>
          <a:p>
            <a:r>
              <a:rPr lang="tr-TR" sz="2000" i="1" dirty="0" err="1" smtClean="0"/>
              <a:t>Brevibacterium</a:t>
            </a:r>
            <a:r>
              <a:rPr lang="tr-TR" sz="2000" i="1" dirty="0" smtClean="0"/>
              <a:t> </a:t>
            </a:r>
            <a:r>
              <a:rPr lang="tr-TR" sz="2000" i="1" dirty="0" err="1"/>
              <a:t>linens</a:t>
            </a:r>
            <a:r>
              <a:rPr lang="tr-TR" sz="2000" i="1" dirty="0"/>
              <a:t> </a:t>
            </a:r>
            <a:r>
              <a:rPr lang="tr-TR" sz="2000" b="1" dirty="0"/>
              <a:t>amino asit bakımından zengin besi yerlerini tercih eder.</a:t>
            </a:r>
          </a:p>
          <a:p>
            <a:r>
              <a:rPr lang="tr-TR" sz="2000" b="1" dirty="0" err="1"/>
              <a:t>Suşlara</a:t>
            </a:r>
            <a:r>
              <a:rPr lang="tr-TR" sz="2000" b="1" dirty="0"/>
              <a:t> göre değişmekle birlikte </a:t>
            </a:r>
            <a:r>
              <a:rPr lang="tr-TR" sz="2000" i="1" dirty="0" err="1" smtClean="0"/>
              <a:t>Brevibacterium</a:t>
            </a:r>
            <a:r>
              <a:rPr lang="tr-TR" sz="2000" i="1" dirty="0" smtClean="0"/>
              <a:t> </a:t>
            </a:r>
            <a:r>
              <a:rPr lang="tr-TR" sz="2000" i="1" dirty="0" err="1" smtClean="0"/>
              <a:t>linens</a:t>
            </a:r>
            <a:r>
              <a:rPr lang="tr-TR" sz="2000" i="1" dirty="0" smtClean="0"/>
              <a:t> </a:t>
            </a:r>
            <a:r>
              <a:rPr lang="tr-TR" sz="2000" b="1" dirty="0"/>
              <a:t>tuza dayanıklı bir </a:t>
            </a:r>
            <a:r>
              <a:rPr lang="tr-TR" sz="2000" b="1" dirty="0" err="1"/>
              <a:t>bakteridir.Kamamber</a:t>
            </a:r>
            <a:r>
              <a:rPr lang="tr-TR" sz="2000" b="1" dirty="0"/>
              <a:t> peynirinde %2-2.5 oranında </a:t>
            </a:r>
            <a:r>
              <a:rPr lang="tr-TR" sz="2000" b="1" dirty="0" err="1"/>
              <a:t>NaCl’deki</a:t>
            </a:r>
            <a:r>
              <a:rPr lang="tr-TR" sz="2000" b="1" dirty="0"/>
              <a:t> gelişmesi normal iken %15 tuza toleransı </a:t>
            </a:r>
            <a:r>
              <a:rPr lang="tr-TR" sz="2000" b="1" dirty="0" err="1"/>
              <a:t>yoktur.Yapılan</a:t>
            </a:r>
            <a:r>
              <a:rPr lang="tr-TR" sz="2000" b="1" dirty="0"/>
              <a:t> bir araştırmada test edilen 6 </a:t>
            </a:r>
            <a:r>
              <a:rPr lang="tr-TR" sz="2000" b="1" dirty="0" err="1"/>
              <a:t>suşun</a:t>
            </a:r>
            <a:r>
              <a:rPr lang="tr-TR" sz="2000" b="1" dirty="0"/>
              <a:t> bir aydan daha fazla %12 </a:t>
            </a:r>
            <a:r>
              <a:rPr lang="tr-TR" sz="2000" b="1" dirty="0" err="1"/>
              <a:t>NaCl’e</a:t>
            </a:r>
            <a:r>
              <a:rPr lang="tr-TR" sz="2000" b="1" dirty="0"/>
              <a:t> dayanamadığı </a:t>
            </a:r>
            <a:r>
              <a:rPr lang="tr-TR" sz="2000" b="1" dirty="0" err="1"/>
              <a:t>tesbit</a:t>
            </a:r>
            <a:r>
              <a:rPr lang="tr-TR" sz="2000" b="1" dirty="0"/>
              <a:t> edilmiştir. </a:t>
            </a:r>
          </a:p>
          <a:p>
            <a:endParaRPr lang="tr-TR" i="1"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539552" y="1916832"/>
            <a:ext cx="8064896" cy="3024336"/>
          </a:xfrm>
        </p:spPr>
        <p:style>
          <a:lnRef idx="2">
            <a:schemeClr val="accent5"/>
          </a:lnRef>
          <a:fillRef idx="1">
            <a:schemeClr val="lt1"/>
          </a:fillRef>
          <a:effectRef idx="0">
            <a:schemeClr val="accent5"/>
          </a:effectRef>
          <a:fontRef idx="minor">
            <a:schemeClr val="dk1"/>
          </a:fontRef>
        </p:style>
        <p:txBody>
          <a:bodyPr/>
          <a:lstStyle/>
          <a:p>
            <a:r>
              <a:rPr lang="tr-TR" sz="2000" b="1" dirty="0" smtClean="0">
                <a:solidFill>
                  <a:schemeClr val="tx2"/>
                </a:solidFill>
              </a:rPr>
              <a:t>Spor oluşturmayan ve düzgün olmayan çubuk şeklindeki bu  bakteriler </a:t>
            </a:r>
            <a:r>
              <a:rPr lang="tr-TR" sz="2000" b="1" dirty="0" smtClean="0"/>
              <a:t>doğru veya hafifçe kıvrık olabilirler, genellikle şişkin, lobut, Y veya V gibi farklı şekillerde bulunabilirler.</a:t>
            </a:r>
          </a:p>
          <a:p>
            <a:r>
              <a:rPr lang="tr-TR" sz="2000" b="1" dirty="0" smtClean="0"/>
              <a:t>Çoğunlukla hareketlilerdir.</a:t>
            </a:r>
          </a:p>
          <a:p>
            <a:r>
              <a:rPr lang="tr-TR" sz="2000" b="1" dirty="0" smtClean="0"/>
              <a:t>Bu gruptaki mikroorganizmalar </a:t>
            </a:r>
            <a:r>
              <a:rPr lang="tr-TR" sz="2000" b="1" dirty="0" err="1" smtClean="0"/>
              <a:t>anaerob</a:t>
            </a:r>
            <a:r>
              <a:rPr lang="tr-TR" sz="2000" b="1" dirty="0" smtClean="0"/>
              <a:t> , </a:t>
            </a:r>
            <a:r>
              <a:rPr lang="tr-TR" sz="2000" b="1" dirty="0" err="1" smtClean="0"/>
              <a:t>fakültatif</a:t>
            </a:r>
            <a:r>
              <a:rPr lang="tr-TR" sz="2000" b="1" dirty="0" smtClean="0"/>
              <a:t> </a:t>
            </a:r>
            <a:r>
              <a:rPr lang="tr-TR" sz="2000" b="1" dirty="0" err="1" smtClean="0"/>
              <a:t>anaerob</a:t>
            </a:r>
            <a:r>
              <a:rPr lang="tr-TR" sz="2000" b="1" dirty="0" smtClean="0"/>
              <a:t> ve </a:t>
            </a:r>
            <a:r>
              <a:rPr lang="tr-TR" sz="2000" b="1" dirty="0" err="1" smtClean="0"/>
              <a:t>aerob</a:t>
            </a:r>
            <a:r>
              <a:rPr lang="tr-TR" sz="2000" b="1" dirty="0" smtClean="0"/>
              <a:t> olanları vardır.</a:t>
            </a:r>
          </a:p>
          <a:p>
            <a:r>
              <a:rPr lang="tr-TR" sz="2000" b="1" dirty="0" smtClean="0"/>
              <a:t>Gram değişken veya gram pozitiftirler.</a:t>
            </a:r>
          </a:p>
          <a:p>
            <a:endParaRPr lang="tr-TR" dirty="0" smtClean="0"/>
          </a:p>
        </p:txBody>
      </p:sp>
    </p:spTree>
    <p:extLst>
      <p:ext uri="{BB962C8B-B14F-4D97-AF65-F5344CB8AC3E}">
        <p14:creationId xmlns:p14="http://schemas.microsoft.com/office/powerpoint/2010/main" val="3454958646"/>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556792"/>
            <a:ext cx="8064896" cy="78296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Proteolitik</a:t>
            </a:r>
            <a:r>
              <a:rPr lang="tr-TR" sz="3200" b="1" i="1" dirty="0" smtClean="0">
                <a:solidFill>
                  <a:schemeClr val="accent2">
                    <a:lumMod val="75000"/>
                  </a:schemeClr>
                </a:solidFill>
              </a:rPr>
              <a:t> Aktivitesi</a:t>
            </a:r>
            <a:endParaRPr lang="tr-TR" sz="3200" b="1" i="1" dirty="0">
              <a:solidFill>
                <a:schemeClr val="accent2">
                  <a:lumMod val="75000"/>
                </a:schemeClr>
              </a:solidFill>
            </a:endParaRPr>
          </a:p>
        </p:txBody>
      </p:sp>
      <p:sp>
        <p:nvSpPr>
          <p:cNvPr id="3" name="2 İçerik Yer Tutucusu"/>
          <p:cNvSpPr>
            <a:spLocks noGrp="1"/>
          </p:cNvSpPr>
          <p:nvPr>
            <p:ph idx="1"/>
          </p:nvPr>
        </p:nvSpPr>
        <p:spPr>
          <a:xfrm>
            <a:off x="395536" y="2564904"/>
            <a:ext cx="8075240" cy="2188840"/>
          </a:xfrm>
        </p:spPr>
        <p:style>
          <a:lnRef idx="2">
            <a:schemeClr val="accent5"/>
          </a:lnRef>
          <a:fillRef idx="1">
            <a:schemeClr val="lt1"/>
          </a:fillRef>
          <a:effectRef idx="0">
            <a:schemeClr val="accent5"/>
          </a:effectRef>
          <a:fontRef idx="minor">
            <a:schemeClr val="dk1"/>
          </a:fontRef>
        </p:style>
        <p:txBody>
          <a:bodyPr>
            <a:normAutofit/>
          </a:bodyPr>
          <a:lstStyle/>
          <a:p>
            <a:r>
              <a:rPr lang="tr-TR" sz="2000" i="1" dirty="0" err="1" smtClean="0"/>
              <a:t>Brevibacterium</a:t>
            </a:r>
            <a:r>
              <a:rPr lang="tr-TR" sz="2000" i="1" dirty="0" smtClean="0"/>
              <a:t> </a:t>
            </a:r>
            <a:r>
              <a:rPr lang="tr-TR" sz="2000" i="1" dirty="0" err="1" smtClean="0"/>
              <a:t>linens</a:t>
            </a:r>
            <a:r>
              <a:rPr lang="tr-TR" sz="2000" i="1" dirty="0" smtClean="0"/>
              <a:t> </a:t>
            </a:r>
            <a:r>
              <a:rPr lang="tr-TR" sz="2000" b="1" dirty="0" err="1" smtClean="0"/>
              <a:t>endopeptidazik</a:t>
            </a:r>
            <a:r>
              <a:rPr lang="tr-TR" sz="2000" b="1" dirty="0" smtClean="0"/>
              <a:t> ve </a:t>
            </a:r>
            <a:r>
              <a:rPr lang="tr-TR" sz="2000" b="1" dirty="0" err="1" smtClean="0"/>
              <a:t>eksopeptidazik</a:t>
            </a:r>
            <a:r>
              <a:rPr lang="tr-TR" sz="2000" b="1" dirty="0" smtClean="0"/>
              <a:t> olmak üzere iki </a:t>
            </a:r>
            <a:r>
              <a:rPr lang="tr-TR" sz="2000" b="1" dirty="0" err="1" smtClean="0"/>
              <a:t>proteolitik</a:t>
            </a:r>
            <a:r>
              <a:rPr lang="tr-TR" sz="2000" b="1" dirty="0" smtClean="0"/>
              <a:t> enzim sistemine sahiptir. </a:t>
            </a:r>
            <a:r>
              <a:rPr lang="tr-TR" sz="2000" i="1" dirty="0" err="1" smtClean="0"/>
              <a:t>Brevibacterium</a:t>
            </a:r>
            <a:r>
              <a:rPr lang="tr-TR" sz="2000" i="1" dirty="0" smtClean="0"/>
              <a:t> </a:t>
            </a:r>
            <a:r>
              <a:rPr lang="tr-TR" sz="2000" i="1" dirty="0" err="1" smtClean="0"/>
              <a:t>linens’lerde</a:t>
            </a:r>
            <a:r>
              <a:rPr lang="tr-TR" sz="2000" i="1" dirty="0" smtClean="0"/>
              <a:t> </a:t>
            </a:r>
            <a:r>
              <a:rPr lang="tr-TR" sz="2000" b="1" dirty="0" smtClean="0"/>
              <a:t>bir </a:t>
            </a:r>
            <a:r>
              <a:rPr lang="tr-TR" sz="2000" b="1" dirty="0" err="1" smtClean="0"/>
              <a:t>ekstrasellüler</a:t>
            </a:r>
            <a:r>
              <a:rPr lang="tr-TR" sz="2000" b="1" dirty="0" smtClean="0"/>
              <a:t> </a:t>
            </a:r>
            <a:r>
              <a:rPr lang="tr-TR" sz="2000" b="1" dirty="0" err="1" smtClean="0"/>
              <a:t>aminopeptidaz</a:t>
            </a:r>
            <a:r>
              <a:rPr lang="tr-TR" sz="2000" b="1" dirty="0" smtClean="0"/>
              <a:t> aktivitesi belirlenmiştir.</a:t>
            </a:r>
          </a:p>
          <a:p>
            <a:r>
              <a:rPr lang="tr-TR" sz="2000" b="1" dirty="0" smtClean="0"/>
              <a:t>Aminopeptidaz,50 </a:t>
            </a:r>
            <a:r>
              <a:rPr lang="tr-TR" sz="2000" b="1" dirty="0"/>
              <a:t>°</a:t>
            </a:r>
            <a:r>
              <a:rPr lang="tr-TR" sz="2000" b="1" dirty="0" smtClean="0"/>
              <a:t>C’nin üzerinde,3-11.5 </a:t>
            </a:r>
            <a:r>
              <a:rPr lang="tr-TR" sz="2000" b="1" dirty="0" err="1" smtClean="0"/>
              <a:t>pH</a:t>
            </a:r>
            <a:r>
              <a:rPr lang="tr-TR" sz="2000" b="1" dirty="0" smtClean="0"/>
              <a:t> arasında çok hızlı aktivitesini </a:t>
            </a:r>
            <a:r>
              <a:rPr lang="tr-TR" sz="2000" b="1" dirty="0" err="1" smtClean="0"/>
              <a:t>kaybeder.Substratlardan</a:t>
            </a:r>
            <a:r>
              <a:rPr lang="tr-TR" sz="2000" b="1" dirty="0" smtClean="0"/>
              <a:t> amino asitler için gerekli olan bir L </a:t>
            </a:r>
            <a:r>
              <a:rPr lang="tr-TR" sz="2000" b="1" dirty="0" err="1" smtClean="0"/>
              <a:t>formu,D-lösinden</a:t>
            </a:r>
            <a:r>
              <a:rPr lang="tr-TR" sz="2000" b="1" dirty="0"/>
              <a:t> </a:t>
            </a:r>
            <a:r>
              <a:rPr lang="tr-TR" sz="2000" b="1" dirty="0" smtClean="0"/>
              <a:t>içeren </a:t>
            </a:r>
            <a:r>
              <a:rPr lang="tr-TR" sz="2000" b="1" dirty="0" err="1" smtClean="0"/>
              <a:t>dipeptidleri</a:t>
            </a:r>
            <a:r>
              <a:rPr lang="tr-TR" sz="2000" b="1" dirty="0" smtClean="0"/>
              <a:t> hidrolize edemez.   </a:t>
            </a:r>
            <a:r>
              <a:rPr lang="tr-TR" sz="2000" b="1" i="1" dirty="0" smtClean="0"/>
              <a:t> </a:t>
            </a:r>
            <a:endParaRPr lang="tr-TR" sz="2000" b="1" i="1"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759842"/>
            <a:ext cx="8075240" cy="724942"/>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Peynir Olgunlaşmasında </a:t>
            </a:r>
            <a:r>
              <a:rPr lang="tr-TR" sz="3200" i="1" dirty="0" smtClean="0">
                <a:solidFill>
                  <a:schemeClr val="accent2">
                    <a:lumMod val="75000"/>
                  </a:schemeClr>
                </a:solidFill>
              </a:rPr>
              <a:t>B. </a:t>
            </a:r>
            <a:r>
              <a:rPr lang="tr-TR" sz="3200" i="1" dirty="0" err="1" smtClean="0">
                <a:solidFill>
                  <a:schemeClr val="accent2">
                    <a:lumMod val="75000"/>
                  </a:schemeClr>
                </a:solidFill>
              </a:rPr>
              <a:t>linens</a:t>
            </a:r>
            <a:r>
              <a:rPr lang="tr-TR" sz="3200" b="1" i="1" dirty="0" err="1" smtClean="0">
                <a:solidFill>
                  <a:schemeClr val="accent2">
                    <a:lumMod val="75000"/>
                  </a:schemeClr>
                </a:solidFill>
              </a:rPr>
              <a:t>’in</a:t>
            </a:r>
            <a:r>
              <a:rPr lang="tr-TR" sz="3200" b="1" i="1" dirty="0" smtClean="0">
                <a:solidFill>
                  <a:schemeClr val="accent2">
                    <a:lumMod val="75000"/>
                  </a:schemeClr>
                </a:solidFill>
              </a:rPr>
              <a:t> Rolü </a:t>
            </a:r>
            <a:endParaRPr lang="tr-TR" sz="3200" b="1" i="1" dirty="0">
              <a:solidFill>
                <a:schemeClr val="accent2">
                  <a:lumMod val="75000"/>
                </a:schemeClr>
              </a:solidFill>
            </a:endParaRPr>
          </a:p>
        </p:txBody>
      </p:sp>
      <p:sp>
        <p:nvSpPr>
          <p:cNvPr id="3" name="İçerik Yer Tutucusu 2"/>
          <p:cNvSpPr>
            <a:spLocks noGrp="1"/>
          </p:cNvSpPr>
          <p:nvPr>
            <p:ph idx="1"/>
          </p:nvPr>
        </p:nvSpPr>
        <p:spPr>
          <a:xfrm>
            <a:off x="467544" y="1628800"/>
            <a:ext cx="8064896" cy="4968552"/>
          </a:xfrm>
        </p:spPr>
        <p:style>
          <a:lnRef idx="2">
            <a:schemeClr val="accent5"/>
          </a:lnRef>
          <a:fillRef idx="1">
            <a:schemeClr val="lt1"/>
          </a:fillRef>
          <a:effectRef idx="0">
            <a:schemeClr val="accent5"/>
          </a:effectRef>
          <a:fontRef idx="minor">
            <a:schemeClr val="dk1"/>
          </a:fontRef>
        </p:style>
        <p:txBody>
          <a:bodyPr>
            <a:noAutofit/>
          </a:bodyPr>
          <a:lstStyle/>
          <a:p>
            <a:r>
              <a:rPr lang="tr-TR" sz="2000" i="1" dirty="0" err="1" smtClean="0"/>
              <a:t>Brevibacterium</a:t>
            </a:r>
            <a:r>
              <a:rPr lang="tr-TR" sz="2000" i="1" dirty="0" smtClean="0"/>
              <a:t> </a:t>
            </a:r>
            <a:r>
              <a:rPr lang="tr-TR" sz="2000" i="1" dirty="0" err="1" smtClean="0"/>
              <a:t>linens</a:t>
            </a:r>
            <a:r>
              <a:rPr lang="tr-TR" sz="2000" i="1" dirty="0" smtClean="0"/>
              <a:t> </a:t>
            </a:r>
            <a:r>
              <a:rPr lang="tr-TR" sz="2000" b="1" dirty="0" smtClean="0"/>
              <a:t>birçok özel peynirin yapımında ikincil flora olarak </a:t>
            </a:r>
            <a:r>
              <a:rPr lang="tr-TR" sz="2000" b="1" dirty="0" err="1" smtClean="0"/>
              <a:t>kullanılır.Bunun</a:t>
            </a:r>
            <a:r>
              <a:rPr lang="tr-TR" sz="2000" b="1" dirty="0" smtClean="0"/>
              <a:t> için peynirlerin olgunlaşması </a:t>
            </a:r>
            <a:r>
              <a:rPr lang="tr-TR" sz="2000" b="1" dirty="0" err="1" smtClean="0"/>
              <a:t>beklenir.Peynirde</a:t>
            </a:r>
            <a:r>
              <a:rPr lang="tr-TR" sz="2000" b="1" dirty="0" smtClean="0"/>
              <a:t> </a:t>
            </a:r>
            <a:r>
              <a:rPr lang="tr-TR" sz="2000" b="1" dirty="0" err="1" smtClean="0"/>
              <a:t>pH,nötre</a:t>
            </a:r>
            <a:r>
              <a:rPr lang="tr-TR" sz="2000" b="1" dirty="0" smtClean="0"/>
              <a:t> yaklaştıkça bu bakterinin </a:t>
            </a:r>
            <a:r>
              <a:rPr lang="tr-TR" sz="2000" b="1" dirty="0" err="1" smtClean="0"/>
              <a:t>gelişmeside</a:t>
            </a:r>
            <a:r>
              <a:rPr lang="tr-TR" sz="2000" b="1" dirty="0" smtClean="0"/>
              <a:t> </a:t>
            </a:r>
            <a:r>
              <a:rPr lang="tr-TR" sz="2000" b="1" dirty="0" err="1" smtClean="0"/>
              <a:t>münkün</a:t>
            </a:r>
            <a:r>
              <a:rPr lang="tr-TR" sz="2000" b="1" dirty="0" smtClean="0"/>
              <a:t> </a:t>
            </a:r>
            <a:r>
              <a:rPr lang="tr-TR" sz="2000" b="1" dirty="0" err="1" smtClean="0"/>
              <a:t>olur.Sentezlediği</a:t>
            </a:r>
            <a:r>
              <a:rPr lang="tr-TR" sz="2000" b="1" dirty="0" smtClean="0"/>
              <a:t> birçok enzim sayesinde peynir pıhtısının </a:t>
            </a:r>
            <a:r>
              <a:rPr lang="tr-TR" sz="2000" b="1" dirty="0" err="1" smtClean="0"/>
              <a:t>proteolitik</a:t>
            </a:r>
            <a:r>
              <a:rPr lang="tr-TR" sz="2000" b="1" dirty="0" smtClean="0"/>
              <a:t> ve </a:t>
            </a:r>
            <a:r>
              <a:rPr lang="tr-TR" sz="2000" b="1" dirty="0" err="1" smtClean="0"/>
              <a:t>lipolitik</a:t>
            </a:r>
            <a:r>
              <a:rPr lang="tr-TR" sz="2000" b="1" dirty="0" smtClean="0"/>
              <a:t> parçalanmasını </a:t>
            </a:r>
            <a:r>
              <a:rPr lang="tr-TR" sz="2000" b="1" dirty="0" err="1" smtClean="0"/>
              <a:t>gerçekleştirir.Bunlardan</a:t>
            </a:r>
            <a:r>
              <a:rPr lang="tr-TR" sz="2000" b="1" dirty="0" smtClean="0"/>
              <a:t> ekstra-</a:t>
            </a:r>
            <a:r>
              <a:rPr lang="tr-TR" sz="2000" b="1" dirty="0" err="1" smtClean="0"/>
              <a:t>sellüler</a:t>
            </a:r>
            <a:r>
              <a:rPr lang="tr-TR" sz="2000" b="1" dirty="0" smtClean="0"/>
              <a:t> </a:t>
            </a:r>
            <a:r>
              <a:rPr lang="tr-TR" sz="2000" b="1" dirty="0" err="1" smtClean="0"/>
              <a:t>proteolitik</a:t>
            </a:r>
            <a:r>
              <a:rPr lang="tr-TR" sz="2000" b="1" dirty="0" smtClean="0"/>
              <a:t> aktivitesi için </a:t>
            </a:r>
            <a:r>
              <a:rPr lang="tr-TR" sz="2000" b="1" dirty="0" err="1" smtClean="0"/>
              <a:t>pH</a:t>
            </a:r>
            <a:r>
              <a:rPr lang="tr-TR" sz="2000" b="1" dirty="0" smtClean="0"/>
              <a:t> optimumu 7.2-7.3 ve sıcaklık 38 </a:t>
            </a:r>
            <a:r>
              <a:rPr lang="tr-TR" sz="2000" b="1" dirty="0"/>
              <a:t>°</a:t>
            </a:r>
            <a:r>
              <a:rPr lang="tr-TR" sz="2000" b="1" dirty="0" smtClean="0"/>
              <a:t>C’dir.</a:t>
            </a:r>
            <a:r>
              <a:rPr lang="tr-TR" sz="2000" b="1" i="1" dirty="0" smtClean="0"/>
              <a:t> </a:t>
            </a:r>
          </a:p>
          <a:p>
            <a:r>
              <a:rPr lang="tr-TR" sz="2000" b="1" dirty="0"/>
              <a:t>1-5 </a:t>
            </a:r>
            <a:r>
              <a:rPr lang="tr-TR" sz="2000" b="1" dirty="0" err="1"/>
              <a:t>eksosellüler</a:t>
            </a:r>
            <a:r>
              <a:rPr lang="tr-TR" sz="2000" b="1" dirty="0"/>
              <a:t> serin </a:t>
            </a:r>
            <a:r>
              <a:rPr lang="tr-TR" sz="2000" b="1" dirty="0" err="1"/>
              <a:t>proteaz</a:t>
            </a:r>
            <a:r>
              <a:rPr lang="tr-TR" sz="2000" b="1" dirty="0"/>
              <a:t> ,1-2 </a:t>
            </a:r>
            <a:r>
              <a:rPr lang="tr-TR" sz="2000" b="1" dirty="0" err="1"/>
              <a:t>eksosellüler</a:t>
            </a:r>
            <a:r>
              <a:rPr lang="tr-TR" sz="2000" b="1" dirty="0"/>
              <a:t> amino </a:t>
            </a:r>
            <a:r>
              <a:rPr lang="tr-TR" sz="2000" b="1" dirty="0" err="1"/>
              <a:t>peptidaz</a:t>
            </a:r>
            <a:r>
              <a:rPr lang="tr-TR" sz="2000" b="1" dirty="0"/>
              <a:t> ve 1-6 </a:t>
            </a:r>
            <a:r>
              <a:rPr lang="tr-TR" sz="2000" b="1" dirty="0" err="1"/>
              <a:t>eksosellüler</a:t>
            </a:r>
            <a:r>
              <a:rPr lang="tr-TR" sz="2000" b="1" dirty="0"/>
              <a:t> </a:t>
            </a:r>
            <a:r>
              <a:rPr lang="tr-TR" sz="2000" b="1" dirty="0" err="1"/>
              <a:t>peptit</a:t>
            </a:r>
            <a:r>
              <a:rPr lang="tr-TR" sz="2000" b="1" dirty="0"/>
              <a:t> </a:t>
            </a:r>
            <a:r>
              <a:rPr lang="tr-TR" sz="2000" b="1" dirty="0" err="1"/>
              <a:t>eksosellüler</a:t>
            </a:r>
            <a:r>
              <a:rPr lang="tr-TR" sz="2000" b="1" dirty="0"/>
              <a:t> </a:t>
            </a:r>
            <a:r>
              <a:rPr lang="tr-TR" sz="2000" b="1" dirty="0" err="1"/>
              <a:t>hidroliz’a</a:t>
            </a:r>
            <a:r>
              <a:rPr lang="tr-TR" sz="2000" b="1" dirty="0"/>
              <a:t> </a:t>
            </a:r>
            <a:r>
              <a:rPr lang="tr-TR" sz="2000" b="1" dirty="0" err="1"/>
              <a:t>sahiptir.Optimum</a:t>
            </a:r>
            <a:r>
              <a:rPr lang="tr-TR" sz="2000" b="1" dirty="0"/>
              <a:t> aktivitesi 38°C 7.2 </a:t>
            </a:r>
            <a:r>
              <a:rPr lang="tr-TR" sz="2000" b="1" dirty="0" err="1"/>
              <a:t>pH</a:t>
            </a:r>
            <a:r>
              <a:rPr lang="tr-TR" sz="2000" b="1" dirty="0"/>
              <a:t> olan </a:t>
            </a:r>
            <a:r>
              <a:rPr lang="tr-TR" sz="2000" b="1" dirty="0" err="1"/>
              <a:t>eksosüllüler</a:t>
            </a:r>
            <a:r>
              <a:rPr lang="tr-TR" sz="2000" b="1" dirty="0"/>
              <a:t> </a:t>
            </a:r>
            <a:r>
              <a:rPr lang="tr-TR" sz="2000" b="1" dirty="0" err="1"/>
              <a:t>endopeptidaz</a:t>
            </a:r>
            <a:r>
              <a:rPr lang="tr-TR" sz="2000" b="1" dirty="0"/>
              <a:t>, (26-30°C’de), </a:t>
            </a:r>
            <a:r>
              <a:rPr lang="tr-TR" sz="2000" b="1" dirty="0" err="1"/>
              <a:t>pH</a:t>
            </a:r>
            <a:r>
              <a:rPr lang="tr-TR" sz="2000" b="1" dirty="0"/>
              <a:t> 9.6 da aktif olan </a:t>
            </a:r>
            <a:r>
              <a:rPr lang="tr-TR" sz="2000" b="1" dirty="0" err="1"/>
              <a:t>eksosellüler</a:t>
            </a:r>
            <a:r>
              <a:rPr lang="tr-TR" sz="2000" b="1" dirty="0"/>
              <a:t> </a:t>
            </a:r>
            <a:r>
              <a:rPr lang="tr-TR" sz="2000" b="1" dirty="0" err="1"/>
              <a:t>eksopeptidaz</a:t>
            </a:r>
            <a:r>
              <a:rPr lang="tr-TR" sz="2000" b="1" dirty="0"/>
              <a:t> da olgunlaşmada </a:t>
            </a:r>
            <a:r>
              <a:rPr lang="tr-TR" sz="2000" b="1" dirty="0" err="1"/>
              <a:t>etkilidir.Ayrıca</a:t>
            </a:r>
            <a:r>
              <a:rPr lang="tr-TR" sz="2000" b="1" dirty="0"/>
              <a:t> </a:t>
            </a:r>
            <a:r>
              <a:rPr lang="tr-TR" sz="2000" b="1" dirty="0" err="1"/>
              <a:t>endosellüler</a:t>
            </a:r>
            <a:r>
              <a:rPr lang="tr-TR" sz="2000" b="1" dirty="0"/>
              <a:t> </a:t>
            </a:r>
            <a:r>
              <a:rPr lang="tr-TR" sz="2000" b="1" dirty="0" err="1"/>
              <a:t>eksopeptidaz</a:t>
            </a:r>
            <a:r>
              <a:rPr lang="tr-TR" sz="2000" b="1" dirty="0"/>
              <a:t> aktivitesine de </a:t>
            </a:r>
            <a:r>
              <a:rPr lang="tr-TR" sz="2000" b="1" dirty="0" err="1"/>
              <a:t>sahiptir.Lisin</a:t>
            </a:r>
            <a:r>
              <a:rPr lang="tr-TR" sz="2000" b="1" dirty="0"/>
              <a:t> ve </a:t>
            </a:r>
            <a:r>
              <a:rPr lang="tr-TR" sz="2000" b="1" dirty="0" err="1"/>
              <a:t>lösin</a:t>
            </a:r>
            <a:r>
              <a:rPr lang="tr-TR" sz="2000" b="1" dirty="0"/>
              <a:t> aminoasitlerini </a:t>
            </a:r>
            <a:r>
              <a:rPr lang="tr-TR" sz="2000" b="1" dirty="0" err="1"/>
              <a:t>dekarboksilaz</a:t>
            </a:r>
            <a:r>
              <a:rPr lang="tr-TR" sz="2000" b="1" dirty="0"/>
              <a:t> aromatik aminoasitlerini </a:t>
            </a:r>
            <a:r>
              <a:rPr lang="tr-TR" sz="2000" b="1" dirty="0" err="1"/>
              <a:t>transaminasyonla</a:t>
            </a:r>
            <a:r>
              <a:rPr lang="tr-TR" sz="2000" b="1" dirty="0"/>
              <a:t> </a:t>
            </a:r>
            <a:r>
              <a:rPr lang="tr-TR" sz="2000" b="1" dirty="0" err="1"/>
              <a:t>demotiolaz</a:t>
            </a:r>
            <a:r>
              <a:rPr lang="tr-TR" sz="2000" b="1" dirty="0"/>
              <a:t> enziminin aktivitesi sonucu </a:t>
            </a:r>
            <a:r>
              <a:rPr lang="tr-TR" sz="2000" b="1" dirty="0" err="1"/>
              <a:t>parçalar.Proteoliz</a:t>
            </a:r>
            <a:r>
              <a:rPr lang="tr-TR" sz="2000" b="1" dirty="0"/>
              <a:t> ve </a:t>
            </a:r>
            <a:r>
              <a:rPr lang="tr-TR" sz="2000" b="1" dirty="0" err="1"/>
              <a:t>lipoliz</a:t>
            </a:r>
            <a:r>
              <a:rPr lang="tr-TR" sz="2000" b="1" dirty="0"/>
              <a:t> aktivitesi sonunda birçok aroma maddesinin ortaya çıkmasını sağlar. </a:t>
            </a:r>
          </a:p>
          <a:p>
            <a:endParaRPr lang="tr-TR" sz="2000" b="1" i="1" dirty="0"/>
          </a:p>
        </p:txBody>
      </p:sp>
    </p:spTree>
    <p:extLst>
      <p:ext uri="{BB962C8B-B14F-4D97-AF65-F5344CB8AC3E}">
        <p14:creationId xmlns:p14="http://schemas.microsoft.com/office/powerpoint/2010/main" val="3024101672"/>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24744"/>
            <a:ext cx="7931224" cy="796950"/>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tr-TR" sz="3200" i="1" dirty="0" err="1" smtClean="0">
                <a:solidFill>
                  <a:schemeClr val="accent2">
                    <a:lumMod val="75000"/>
                  </a:schemeClr>
                </a:solidFill>
              </a:rPr>
              <a:t>Brevibacterium</a:t>
            </a:r>
            <a:r>
              <a:rPr lang="tr-TR" sz="3200" i="1" dirty="0" smtClean="0">
                <a:solidFill>
                  <a:schemeClr val="accent2">
                    <a:lumMod val="75000"/>
                  </a:schemeClr>
                </a:solidFill>
              </a:rPr>
              <a:t> </a:t>
            </a:r>
            <a:r>
              <a:rPr lang="tr-TR" sz="3200" i="1" dirty="0" err="1" smtClean="0">
                <a:solidFill>
                  <a:schemeClr val="accent2">
                    <a:lumMod val="75000"/>
                  </a:schemeClr>
                </a:solidFill>
              </a:rPr>
              <a:t>linens’in</a:t>
            </a:r>
            <a:r>
              <a:rPr lang="tr-TR" sz="3200" i="1" dirty="0" smtClean="0">
                <a:solidFill>
                  <a:schemeClr val="accent2">
                    <a:lumMod val="75000"/>
                  </a:schemeClr>
                </a:solidFill>
              </a:rPr>
              <a:t> </a:t>
            </a:r>
            <a:r>
              <a:rPr lang="tr-TR" sz="3200" b="1" i="1" dirty="0" smtClean="0">
                <a:solidFill>
                  <a:schemeClr val="accent2">
                    <a:lumMod val="75000"/>
                  </a:schemeClr>
                </a:solidFill>
              </a:rPr>
              <a:t>İzolasyonu ve Süt İşletmelerinde Kullanımı</a:t>
            </a:r>
            <a:endParaRPr lang="tr-TR" sz="3200" b="1" i="1" dirty="0">
              <a:solidFill>
                <a:schemeClr val="accent2">
                  <a:lumMod val="75000"/>
                </a:schemeClr>
              </a:solidFill>
            </a:endParaRPr>
          </a:p>
        </p:txBody>
      </p:sp>
      <p:sp>
        <p:nvSpPr>
          <p:cNvPr id="3" name="İçerik Yer Tutucusu 2"/>
          <p:cNvSpPr>
            <a:spLocks noGrp="1"/>
          </p:cNvSpPr>
          <p:nvPr>
            <p:ph idx="1"/>
          </p:nvPr>
        </p:nvSpPr>
        <p:spPr>
          <a:xfrm>
            <a:off x="467544" y="2204864"/>
            <a:ext cx="8075240" cy="3268960"/>
          </a:xfrm>
        </p:spPr>
        <p:style>
          <a:lnRef idx="2">
            <a:schemeClr val="accent5"/>
          </a:lnRef>
          <a:fillRef idx="1">
            <a:schemeClr val="lt1"/>
          </a:fillRef>
          <a:effectRef idx="0">
            <a:schemeClr val="accent5"/>
          </a:effectRef>
          <a:fontRef idx="minor">
            <a:schemeClr val="dk1"/>
          </a:fontRef>
        </p:style>
        <p:txBody>
          <a:bodyPr>
            <a:normAutofit lnSpcReduction="10000"/>
          </a:bodyPr>
          <a:lstStyle/>
          <a:p>
            <a:r>
              <a:rPr lang="tr-TR" sz="2000" b="1" dirty="0" smtClean="0"/>
              <a:t>Peynirlerde (</a:t>
            </a:r>
            <a:r>
              <a:rPr lang="tr-TR" sz="2000" b="1" dirty="0" err="1" smtClean="0"/>
              <a:t>Tilsit,Limburger,Romadur</a:t>
            </a:r>
            <a:r>
              <a:rPr lang="tr-TR" sz="2000" b="1" dirty="0" smtClean="0"/>
              <a:t> ve </a:t>
            </a:r>
            <a:r>
              <a:rPr lang="tr-TR" sz="2000" b="1" dirty="0" err="1" smtClean="0"/>
              <a:t>Steinbusch</a:t>
            </a:r>
            <a:r>
              <a:rPr lang="tr-TR" sz="2000" b="1" dirty="0" smtClean="0"/>
              <a:t> gibi yumuşak,dilimlenebilir peynirler) kullanılacak olan </a:t>
            </a:r>
            <a:r>
              <a:rPr lang="tr-TR" sz="2000" b="1" dirty="0" err="1" smtClean="0"/>
              <a:t>suşların</a:t>
            </a:r>
            <a:r>
              <a:rPr lang="tr-TR" sz="2000" b="1" dirty="0" smtClean="0"/>
              <a:t> sarı-kahverengi tonlarda pigment oluşturmaları istenir.Peynir yapımı sırasında bu bakterinin kültürü işletmelerde bazı sakıncalar doğurabileceği için çoğaltılmaz.İhtiyaç miktarında temin edilir.</a:t>
            </a:r>
          </a:p>
          <a:p>
            <a:r>
              <a:rPr lang="tr-TR" sz="2000" i="1" dirty="0" err="1" smtClean="0"/>
              <a:t>Brevibacterium</a:t>
            </a:r>
            <a:r>
              <a:rPr lang="tr-TR" sz="2000" i="1" dirty="0" smtClean="0"/>
              <a:t> </a:t>
            </a:r>
            <a:r>
              <a:rPr lang="tr-TR" sz="2000" i="1" dirty="0" err="1" smtClean="0"/>
              <a:t>linens</a:t>
            </a:r>
            <a:r>
              <a:rPr lang="tr-TR" sz="2000" i="1" dirty="0" smtClean="0"/>
              <a:t> </a:t>
            </a:r>
            <a:r>
              <a:rPr lang="tr-TR" sz="2000" b="1" dirty="0"/>
              <a:t>peynirlerde olgunlaşma sırasında sentezlediği birçok </a:t>
            </a:r>
            <a:r>
              <a:rPr lang="tr-TR" sz="2000" b="1" dirty="0" err="1"/>
              <a:t>proteolitik</a:t>
            </a:r>
            <a:r>
              <a:rPr lang="tr-TR" sz="2000" b="1" dirty="0"/>
              <a:t> enzim sayesinde istenilen yapının oluşmasını sağlarken bir taraftan da meydana gelen organik maddelerin etkinliği sonucu peynire özgü tat ve aroma </a:t>
            </a:r>
            <a:r>
              <a:rPr lang="tr-TR" sz="2000" b="1" dirty="0" err="1"/>
              <a:t>oluşturur.Bu</a:t>
            </a:r>
            <a:r>
              <a:rPr lang="tr-TR" sz="2000" b="1" dirty="0"/>
              <a:t> bakterilerin aroma oluşturma gücü </a:t>
            </a:r>
            <a:r>
              <a:rPr lang="tr-TR" sz="2000" b="1" dirty="0" err="1"/>
              <a:t>lipolitik</a:t>
            </a:r>
            <a:r>
              <a:rPr lang="tr-TR" sz="2000" b="1" dirty="0"/>
              <a:t> ve </a:t>
            </a:r>
            <a:r>
              <a:rPr lang="tr-TR" sz="2000" b="1" dirty="0" err="1"/>
              <a:t>proteolitik</a:t>
            </a:r>
            <a:r>
              <a:rPr lang="tr-TR" sz="2000" b="1" dirty="0"/>
              <a:t> aktivitelerinin sonucu olarak ortaya çıkar. </a:t>
            </a:r>
          </a:p>
        </p:txBody>
      </p:sp>
    </p:spTree>
    <p:extLst>
      <p:ext uri="{BB962C8B-B14F-4D97-AF65-F5344CB8AC3E}">
        <p14:creationId xmlns:p14="http://schemas.microsoft.com/office/powerpoint/2010/main" val="3523834872"/>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060848"/>
            <a:ext cx="8208912" cy="854968"/>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i="1" dirty="0" err="1" smtClean="0">
                <a:solidFill>
                  <a:schemeClr val="accent2">
                    <a:lumMod val="75000"/>
                  </a:schemeClr>
                </a:solidFill>
              </a:rPr>
              <a:t>Brevibacterium</a:t>
            </a:r>
            <a:r>
              <a:rPr lang="tr-TR" sz="3200" i="1" dirty="0" smtClean="0">
                <a:solidFill>
                  <a:schemeClr val="accent2">
                    <a:lumMod val="75000"/>
                  </a:schemeClr>
                </a:solidFill>
              </a:rPr>
              <a:t> </a:t>
            </a:r>
            <a:r>
              <a:rPr lang="tr-TR" sz="3200" i="1" dirty="0" err="1" smtClean="0">
                <a:solidFill>
                  <a:schemeClr val="accent2">
                    <a:lumMod val="75000"/>
                  </a:schemeClr>
                </a:solidFill>
              </a:rPr>
              <a:t>linens’in</a:t>
            </a:r>
            <a:r>
              <a:rPr lang="tr-TR" sz="3200" i="1" dirty="0" smtClean="0">
                <a:solidFill>
                  <a:schemeClr val="accent2">
                    <a:lumMod val="75000"/>
                  </a:schemeClr>
                </a:solidFill>
              </a:rPr>
              <a:t> </a:t>
            </a:r>
            <a:r>
              <a:rPr lang="tr-TR" sz="3200" b="1" i="1" dirty="0" smtClean="0">
                <a:solidFill>
                  <a:schemeClr val="accent2">
                    <a:lumMod val="75000"/>
                  </a:schemeClr>
                </a:solidFill>
              </a:rPr>
              <a:t>Önemli Aktiviteleri</a:t>
            </a:r>
            <a:endParaRPr lang="tr-TR" sz="3200" b="1" i="1" dirty="0">
              <a:solidFill>
                <a:schemeClr val="accent2">
                  <a:lumMod val="75000"/>
                </a:schemeClr>
              </a:solidFill>
            </a:endParaRPr>
          </a:p>
        </p:txBody>
      </p:sp>
      <p:sp>
        <p:nvSpPr>
          <p:cNvPr id="3" name="2 İçerik Yer Tutucusu"/>
          <p:cNvSpPr>
            <a:spLocks noGrp="1"/>
          </p:cNvSpPr>
          <p:nvPr>
            <p:ph sz="half" idx="1"/>
          </p:nvPr>
        </p:nvSpPr>
        <p:spPr>
          <a:xfrm>
            <a:off x="323528" y="3068960"/>
            <a:ext cx="8147248" cy="1396752"/>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Peynirin orijinal renk kazanması,tat ve aroma maddelerinin oluşması ve kendine özgü yapının meydana gelmesi açığa çıkan maddeler ve enzimlerin sonucudur.</a:t>
            </a:r>
            <a:endParaRPr lang="tr-TR" sz="2000" b="1"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5688632" cy="692696"/>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Microbacteriaceae</a:t>
            </a:r>
            <a:r>
              <a:rPr lang="tr-TR" sz="3200" b="1" i="1" dirty="0" smtClean="0">
                <a:solidFill>
                  <a:schemeClr val="accent2">
                    <a:lumMod val="75000"/>
                  </a:schemeClr>
                </a:solidFill>
              </a:rPr>
              <a:t> Familyası</a:t>
            </a:r>
            <a:endParaRPr lang="tr-TR" sz="3200" b="1" i="1" dirty="0">
              <a:solidFill>
                <a:schemeClr val="accent2">
                  <a:lumMod val="75000"/>
                </a:schemeClr>
              </a:solidFill>
            </a:endParaRPr>
          </a:p>
        </p:txBody>
      </p:sp>
      <p:sp>
        <p:nvSpPr>
          <p:cNvPr id="3" name="2 İçerik Yer Tutucusu"/>
          <p:cNvSpPr>
            <a:spLocks noGrp="1"/>
          </p:cNvSpPr>
          <p:nvPr>
            <p:ph sz="half" idx="1"/>
          </p:nvPr>
        </p:nvSpPr>
        <p:spPr>
          <a:xfrm>
            <a:off x="0" y="1025352"/>
            <a:ext cx="4582344" cy="5832648"/>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err="1" smtClean="0">
                <a:solidFill>
                  <a:schemeClr val="tx2"/>
                </a:solidFill>
              </a:rPr>
              <a:t>Microbacterium</a:t>
            </a:r>
            <a:r>
              <a:rPr lang="tr-TR" sz="2000" b="1" dirty="0" smtClean="0">
                <a:solidFill>
                  <a:schemeClr val="tx2"/>
                </a:solidFill>
              </a:rPr>
              <a:t> </a:t>
            </a:r>
            <a:r>
              <a:rPr lang="tr-TR" sz="2000" b="1" dirty="0" err="1" smtClean="0">
                <a:solidFill>
                  <a:schemeClr val="tx2"/>
                </a:solidFill>
              </a:rPr>
              <a:t>Genusu</a:t>
            </a:r>
            <a:r>
              <a:rPr lang="tr-TR" sz="2000" b="1" dirty="0" smtClean="0">
                <a:solidFill>
                  <a:schemeClr val="tx2"/>
                </a:solidFill>
              </a:rPr>
              <a:t> </a:t>
            </a:r>
          </a:p>
          <a:p>
            <a:r>
              <a:rPr lang="tr-TR" sz="2000" b="1" dirty="0" smtClean="0"/>
              <a:t>Bakteriler ince çubuk şeklindedir.</a:t>
            </a:r>
          </a:p>
          <a:p>
            <a:r>
              <a:rPr lang="tr-TR" sz="2000" b="1" dirty="0" smtClean="0"/>
              <a:t>Gram pozitiftir.</a:t>
            </a:r>
          </a:p>
          <a:p>
            <a:r>
              <a:rPr lang="tr-TR" sz="2000" b="1" dirty="0" smtClean="0"/>
              <a:t>35-37°C gelişirler.</a:t>
            </a:r>
          </a:p>
          <a:p>
            <a:r>
              <a:rPr lang="tr-TR" sz="2000" b="1" dirty="0" smtClean="0"/>
              <a:t>65°C ile 90°C arasında da canlılıklarını sürdürebilirler.</a:t>
            </a:r>
          </a:p>
          <a:p>
            <a:r>
              <a:rPr lang="tr-TR" sz="2000" i="1" dirty="0" err="1" smtClean="0"/>
              <a:t>Microbacterium</a:t>
            </a:r>
            <a:r>
              <a:rPr lang="tr-TR" sz="2000" i="1" dirty="0" smtClean="0"/>
              <a:t> </a:t>
            </a:r>
            <a:r>
              <a:rPr lang="tr-TR" sz="2000" i="1" dirty="0" err="1" smtClean="0"/>
              <a:t>lacticum</a:t>
            </a:r>
            <a:r>
              <a:rPr lang="tr-TR" sz="2000" i="1" dirty="0" smtClean="0"/>
              <a:t>, </a:t>
            </a:r>
            <a:r>
              <a:rPr lang="tr-TR" sz="2000" i="1" dirty="0" err="1" smtClean="0"/>
              <a:t>Microbacterium</a:t>
            </a:r>
            <a:r>
              <a:rPr lang="tr-TR" sz="2000" i="1" dirty="0" smtClean="0"/>
              <a:t> </a:t>
            </a:r>
            <a:r>
              <a:rPr lang="tr-TR" sz="2000" i="1" dirty="0" err="1" smtClean="0"/>
              <a:t>liquefaciens</a:t>
            </a:r>
            <a:r>
              <a:rPr lang="tr-TR" sz="2000" i="1" dirty="0" smtClean="0"/>
              <a:t> ve </a:t>
            </a:r>
            <a:r>
              <a:rPr lang="tr-TR" sz="2000" i="1" dirty="0" err="1" smtClean="0"/>
              <a:t>Microbacterium</a:t>
            </a:r>
            <a:r>
              <a:rPr lang="tr-TR" sz="2000" i="1" dirty="0" smtClean="0"/>
              <a:t> </a:t>
            </a:r>
            <a:r>
              <a:rPr lang="tr-TR" sz="2000" i="1" dirty="0" err="1" smtClean="0"/>
              <a:t>faciens’in</a:t>
            </a:r>
            <a:r>
              <a:rPr lang="tr-TR" sz="2000" i="1" dirty="0" smtClean="0"/>
              <a:t> </a:t>
            </a:r>
            <a:r>
              <a:rPr lang="tr-TR" sz="2000" b="1" dirty="0" smtClean="0"/>
              <a:t>pastörize sütten izole edilen </a:t>
            </a:r>
            <a:r>
              <a:rPr lang="tr-TR" sz="2000" b="1" dirty="0" err="1" smtClean="0"/>
              <a:t>termodürik</a:t>
            </a:r>
            <a:r>
              <a:rPr lang="tr-TR" sz="2000" b="1" dirty="0" smtClean="0"/>
              <a:t> türler olduğu rapor edilmiştir.(</a:t>
            </a:r>
            <a:r>
              <a:rPr lang="tr-TR" sz="2000" b="1" dirty="0" err="1" smtClean="0"/>
              <a:t>Hammer</a:t>
            </a:r>
            <a:r>
              <a:rPr lang="tr-TR" sz="2000" b="1" dirty="0" smtClean="0"/>
              <a:t> </a:t>
            </a:r>
            <a:r>
              <a:rPr lang="tr-TR" sz="2000" b="1" dirty="0" err="1" smtClean="0"/>
              <a:t>and</a:t>
            </a:r>
            <a:r>
              <a:rPr lang="tr-TR" sz="2000" b="1" dirty="0" smtClean="0"/>
              <a:t> </a:t>
            </a:r>
            <a:r>
              <a:rPr lang="tr-TR" sz="2000" b="1" dirty="0" err="1" smtClean="0"/>
              <a:t>Babel</a:t>
            </a:r>
            <a:r>
              <a:rPr lang="tr-TR" sz="2000" b="1" dirty="0" smtClean="0"/>
              <a:t>,1957)</a:t>
            </a:r>
          </a:p>
          <a:p>
            <a:r>
              <a:rPr lang="tr-TR" sz="2000" b="1" dirty="0" err="1" smtClean="0"/>
              <a:t>Katalaz</a:t>
            </a:r>
            <a:r>
              <a:rPr lang="tr-TR" sz="2000" b="1" dirty="0" smtClean="0"/>
              <a:t> pozitiftir. </a:t>
            </a:r>
          </a:p>
          <a:p>
            <a:r>
              <a:rPr lang="tr-TR" sz="2000" b="1" dirty="0" smtClean="0"/>
              <a:t>Yerleşim yeri ve orijini olan süt ve ürünlerinden ve böceklerden izole edilebilirler.</a:t>
            </a:r>
            <a:endParaRPr lang="tr-TR" sz="2000" b="1" i="1" dirty="0"/>
          </a:p>
        </p:txBody>
      </p:sp>
      <p:sp>
        <p:nvSpPr>
          <p:cNvPr id="4" name="3 İçerik Yer Tutucusu"/>
          <p:cNvSpPr>
            <a:spLocks noGrp="1"/>
          </p:cNvSpPr>
          <p:nvPr>
            <p:ph sz="half" idx="2"/>
          </p:nvPr>
        </p:nvSpPr>
        <p:spPr>
          <a:xfrm>
            <a:off x="4499992" y="1052736"/>
            <a:ext cx="4644008" cy="5805264"/>
          </a:xfrm>
        </p:spPr>
        <p:style>
          <a:lnRef idx="2">
            <a:schemeClr val="accent5"/>
          </a:lnRef>
          <a:fillRef idx="1">
            <a:schemeClr val="lt1"/>
          </a:fillRef>
          <a:effectRef idx="0">
            <a:schemeClr val="accent5"/>
          </a:effectRef>
          <a:fontRef idx="minor">
            <a:schemeClr val="dk1"/>
          </a:fontRef>
        </p:style>
        <p:txBody>
          <a:bodyPr>
            <a:noAutofit/>
          </a:bodyPr>
          <a:lstStyle/>
          <a:p>
            <a:pPr marL="514350" indent="-514350">
              <a:buNone/>
            </a:pPr>
            <a:endParaRPr lang="tr-TR" sz="1800" dirty="0" smtClean="0"/>
          </a:p>
          <a:p>
            <a:pPr marL="514350" indent="-514350"/>
            <a:r>
              <a:rPr lang="tr-TR" sz="2000" b="1" dirty="0" smtClean="0"/>
              <a:t>Süt sağım kapları, sağım makineleri ve  süt güğümlerinden süte bulaştığı düşünülmektedir.</a:t>
            </a:r>
          </a:p>
          <a:p>
            <a:pPr marL="514350" indent="-514350"/>
            <a:r>
              <a:rPr lang="tr-TR" sz="2000" b="1" dirty="0" smtClean="0"/>
              <a:t>Sütte, tereyağı, süt tozu ve peynirlerde belirlenmiştir.</a:t>
            </a:r>
          </a:p>
          <a:p>
            <a:pPr marL="514350" indent="-514350"/>
            <a:r>
              <a:rPr lang="tr-TR" sz="2000" b="1" dirty="0" smtClean="0"/>
              <a:t>Çoğunlukla </a:t>
            </a:r>
            <a:r>
              <a:rPr lang="tr-TR" sz="2000" i="1" dirty="0" err="1" smtClean="0"/>
              <a:t>Microbacterium</a:t>
            </a:r>
            <a:r>
              <a:rPr lang="tr-TR" sz="2000" b="1" i="1" dirty="0" smtClean="0"/>
              <a:t> </a:t>
            </a:r>
            <a:r>
              <a:rPr lang="tr-TR" sz="2000" i="1" dirty="0" err="1" smtClean="0"/>
              <a:t>flavum</a:t>
            </a:r>
            <a:r>
              <a:rPr lang="tr-TR" sz="2000" b="1" i="1" dirty="0" smtClean="0"/>
              <a:t> </a:t>
            </a:r>
            <a:r>
              <a:rPr lang="tr-TR" sz="2000" b="1" dirty="0" smtClean="0"/>
              <a:t>türü izole edilmiştir.Bu tür geliştiği ortamlarda sarı renkli koloniler oluşturmaktadır.</a:t>
            </a:r>
          </a:p>
          <a:p>
            <a:pPr marL="514350" indent="-514350"/>
            <a:r>
              <a:rPr lang="tr-TR" sz="2000" b="1" dirty="0" smtClean="0"/>
              <a:t>Asit oluşturma, </a:t>
            </a:r>
            <a:r>
              <a:rPr lang="tr-TR" sz="2000" b="1" dirty="0" err="1" smtClean="0"/>
              <a:t>proteolitik</a:t>
            </a:r>
            <a:r>
              <a:rPr lang="tr-TR" sz="2000" b="1" dirty="0" smtClean="0"/>
              <a:t> ve </a:t>
            </a:r>
            <a:r>
              <a:rPr lang="tr-TR" sz="2000" b="1" dirty="0" err="1" smtClean="0"/>
              <a:t>lipolitik</a:t>
            </a:r>
            <a:r>
              <a:rPr lang="tr-TR" sz="2000" b="1" dirty="0" smtClean="0"/>
              <a:t> aktivitelerinin düşük olması nedeniyle süt ve süt ürünlerinde herhangi bir zararlı etkileri belirlenmemiştir.Bu nedenle süt teknolojisi açısından önemli değildir.Ancak süt hayvanlarında, süt kaplarında bu bakteriye rastlanabilir.</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Propionibacteriaceae</a:t>
            </a:r>
            <a:r>
              <a:rPr lang="tr-TR" sz="3200" b="1" i="1" dirty="0" smtClean="0">
                <a:solidFill>
                  <a:schemeClr val="accent2">
                    <a:lumMod val="75000"/>
                  </a:schemeClr>
                </a:solidFill>
              </a:rPr>
              <a:t> Familyası</a:t>
            </a:r>
            <a:endParaRPr lang="tr-TR" sz="3200" b="1" i="1" dirty="0">
              <a:solidFill>
                <a:schemeClr val="accent2">
                  <a:lumMod val="75000"/>
                </a:schemeClr>
              </a:solidFill>
            </a:endParaRPr>
          </a:p>
        </p:txBody>
      </p:sp>
      <p:sp>
        <p:nvSpPr>
          <p:cNvPr id="3" name="2 İçerik Yer Tutucusu"/>
          <p:cNvSpPr>
            <a:spLocks noGrp="1"/>
          </p:cNvSpPr>
          <p:nvPr>
            <p:ph idx="1"/>
          </p:nvPr>
        </p:nvSpPr>
        <p:spPr>
          <a:xfrm>
            <a:off x="467544" y="1556792"/>
            <a:ext cx="8208912" cy="4968552"/>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err="1" smtClean="0">
                <a:solidFill>
                  <a:schemeClr val="accent2">
                    <a:lumMod val="75000"/>
                  </a:schemeClr>
                </a:solidFill>
              </a:rPr>
              <a:t>Propionibacterium</a:t>
            </a:r>
            <a:r>
              <a:rPr lang="tr-TR" sz="2000" b="1" dirty="0" smtClean="0">
                <a:solidFill>
                  <a:schemeClr val="accent2">
                    <a:lumMod val="75000"/>
                  </a:schemeClr>
                </a:solidFill>
              </a:rPr>
              <a:t> </a:t>
            </a:r>
            <a:r>
              <a:rPr lang="tr-TR" sz="2000" b="1" dirty="0" err="1" smtClean="0">
                <a:solidFill>
                  <a:schemeClr val="accent2">
                    <a:lumMod val="75000"/>
                  </a:schemeClr>
                </a:solidFill>
              </a:rPr>
              <a:t>Genusu</a:t>
            </a:r>
            <a:endParaRPr lang="tr-TR" sz="2000" b="1" dirty="0" smtClean="0">
              <a:solidFill>
                <a:schemeClr val="accent2">
                  <a:lumMod val="75000"/>
                </a:schemeClr>
              </a:solidFill>
            </a:endParaRPr>
          </a:p>
          <a:p>
            <a:r>
              <a:rPr lang="tr-TR" sz="2000" b="1" dirty="0" err="1" smtClean="0"/>
              <a:t>Propionibakterilerin</a:t>
            </a:r>
            <a:r>
              <a:rPr lang="tr-TR" sz="2000" b="1" dirty="0" smtClean="0"/>
              <a:t> incelenmesinde yarar olduğu </a:t>
            </a:r>
            <a:r>
              <a:rPr lang="tr-TR" sz="2000" b="1" dirty="0" err="1" smtClean="0"/>
              <a:t>Wood</a:t>
            </a:r>
            <a:r>
              <a:rPr lang="tr-TR" sz="2000" b="1" dirty="0" smtClean="0"/>
              <a:t> (1981) tarafından kaleme alınan makalede şu temel özelliklere dayandırılmıştır:</a:t>
            </a:r>
          </a:p>
          <a:p>
            <a:pPr marL="514350" indent="-514350">
              <a:buNone/>
            </a:pPr>
            <a:r>
              <a:rPr lang="tr-TR" sz="2000" b="1" dirty="0" smtClean="0">
                <a:solidFill>
                  <a:schemeClr val="tx2"/>
                </a:solidFill>
              </a:rPr>
              <a:t>1.      </a:t>
            </a:r>
            <a:r>
              <a:rPr lang="tr-TR" sz="2000" b="1" dirty="0" err="1" smtClean="0"/>
              <a:t>Piro</a:t>
            </a:r>
            <a:r>
              <a:rPr lang="tr-TR" sz="2000" b="1" dirty="0" smtClean="0"/>
              <a:t> ve </a:t>
            </a:r>
            <a:r>
              <a:rPr lang="tr-TR" sz="2000" b="1" dirty="0" err="1" smtClean="0"/>
              <a:t>polifosfatları</a:t>
            </a:r>
            <a:r>
              <a:rPr lang="tr-TR" sz="2000" b="1" dirty="0" smtClean="0"/>
              <a:t> kullanarak </a:t>
            </a:r>
            <a:r>
              <a:rPr lang="tr-TR" sz="2000" b="1" dirty="0" err="1" smtClean="0"/>
              <a:t>glukozu</a:t>
            </a:r>
            <a:r>
              <a:rPr lang="tr-TR" sz="2000" b="1" dirty="0" smtClean="0"/>
              <a:t> </a:t>
            </a:r>
            <a:r>
              <a:rPr lang="tr-TR" sz="2000" b="1" dirty="0" err="1" smtClean="0"/>
              <a:t>fosforile</a:t>
            </a:r>
            <a:r>
              <a:rPr lang="tr-TR" sz="2000" b="1" dirty="0" smtClean="0"/>
              <a:t> etme </a:t>
            </a:r>
            <a:r>
              <a:rPr lang="tr-TR" sz="2000" b="1" dirty="0" err="1" smtClean="0"/>
              <a:t>yeteğinden</a:t>
            </a:r>
            <a:r>
              <a:rPr lang="tr-TR" sz="2000" b="1" dirty="0" smtClean="0"/>
              <a:t> dolayı farklı formdaki fosfat bağlarının kullanımı sonucu çok yüksek enerji temin ederler.(g </a:t>
            </a:r>
            <a:r>
              <a:rPr lang="tr-TR" sz="2000" b="1" dirty="0" err="1" smtClean="0"/>
              <a:t>biomas</a:t>
            </a:r>
            <a:r>
              <a:rPr lang="tr-TR" sz="2000" b="1" dirty="0" smtClean="0"/>
              <a:t>/</a:t>
            </a:r>
            <a:r>
              <a:rPr lang="tr-TR" sz="2000" b="1" dirty="0" err="1" smtClean="0"/>
              <a:t>mol</a:t>
            </a:r>
            <a:r>
              <a:rPr lang="tr-TR" sz="2000" b="1" dirty="0" smtClean="0"/>
              <a:t> </a:t>
            </a:r>
            <a:r>
              <a:rPr lang="tr-TR" sz="2000" b="1" dirty="0" err="1" smtClean="0"/>
              <a:t>glukoz</a:t>
            </a:r>
            <a:r>
              <a:rPr lang="tr-TR" sz="2000" b="1" dirty="0" smtClean="0"/>
              <a:t>)</a:t>
            </a:r>
          </a:p>
          <a:p>
            <a:pPr marL="514350" indent="-514350">
              <a:buNone/>
            </a:pPr>
            <a:r>
              <a:rPr lang="tr-TR" sz="2000" b="1" dirty="0" smtClean="0">
                <a:solidFill>
                  <a:schemeClr val="tx2"/>
                </a:solidFill>
              </a:rPr>
              <a:t>2.      </a:t>
            </a:r>
            <a:r>
              <a:rPr lang="tr-TR" sz="2000" b="1" dirty="0" err="1" smtClean="0"/>
              <a:t>Propionik</a:t>
            </a:r>
            <a:r>
              <a:rPr lang="tr-TR" sz="2000" b="1" dirty="0" smtClean="0"/>
              <a:t> asit fermantasyonunun gerçekleşmesinde iki önemli enzim iş görür;B12 </a:t>
            </a:r>
            <a:r>
              <a:rPr lang="tr-TR" sz="2000" b="1" dirty="0" err="1" smtClean="0"/>
              <a:t>koenzim</a:t>
            </a:r>
            <a:r>
              <a:rPr lang="tr-TR" sz="2000" b="1" dirty="0" smtClean="0"/>
              <a:t> varlığında, metil </a:t>
            </a:r>
            <a:r>
              <a:rPr lang="tr-TR" sz="2000" b="1" dirty="0" err="1" smtClean="0"/>
              <a:t>malonil</a:t>
            </a:r>
            <a:r>
              <a:rPr lang="tr-TR" sz="2000" b="1" dirty="0" smtClean="0"/>
              <a:t> </a:t>
            </a:r>
            <a:r>
              <a:rPr lang="tr-TR" sz="2000" b="1" dirty="0" err="1" smtClean="0"/>
              <a:t>Co</a:t>
            </a:r>
            <a:r>
              <a:rPr lang="tr-TR" sz="2000" b="1" dirty="0" smtClean="0"/>
              <a:t> </a:t>
            </a:r>
            <a:r>
              <a:rPr lang="tr-TR" sz="2000" b="1" dirty="0" err="1" smtClean="0"/>
              <a:t>A’da</a:t>
            </a:r>
            <a:r>
              <a:rPr lang="tr-TR" sz="2000" b="1" dirty="0" smtClean="0"/>
              <a:t> </a:t>
            </a:r>
            <a:r>
              <a:rPr lang="tr-TR" sz="2000" b="1" dirty="0" err="1" smtClean="0"/>
              <a:t>suksinil</a:t>
            </a:r>
            <a:r>
              <a:rPr lang="tr-TR" sz="2000" b="1" dirty="0" smtClean="0"/>
              <a:t> </a:t>
            </a:r>
            <a:r>
              <a:rPr lang="tr-TR" sz="2000" b="1" dirty="0" err="1" smtClean="0"/>
              <a:t>Co</a:t>
            </a:r>
            <a:r>
              <a:rPr lang="tr-TR" sz="2000" b="1" dirty="0" smtClean="0"/>
              <a:t> </a:t>
            </a:r>
            <a:r>
              <a:rPr lang="tr-TR" sz="2000" b="1" dirty="0" err="1" smtClean="0"/>
              <a:t>A’nın</a:t>
            </a:r>
            <a:r>
              <a:rPr lang="tr-TR" sz="2000" b="1" dirty="0" smtClean="0"/>
              <a:t> </a:t>
            </a:r>
            <a:r>
              <a:rPr lang="tr-TR" sz="2000" b="1" dirty="0" err="1" smtClean="0"/>
              <a:t>izomerasyonunu</a:t>
            </a:r>
            <a:r>
              <a:rPr lang="tr-TR" sz="2000" b="1" dirty="0" smtClean="0"/>
              <a:t> katalize eden metil </a:t>
            </a:r>
            <a:r>
              <a:rPr lang="tr-TR" sz="2000" b="1" dirty="0" err="1" smtClean="0"/>
              <a:t>malonil</a:t>
            </a:r>
            <a:r>
              <a:rPr lang="tr-TR" sz="2000" b="1" dirty="0" smtClean="0"/>
              <a:t> </a:t>
            </a:r>
            <a:r>
              <a:rPr lang="tr-TR" sz="2000" b="1" dirty="0" err="1" smtClean="0"/>
              <a:t>Co</a:t>
            </a:r>
            <a:r>
              <a:rPr lang="tr-TR" sz="2000" b="1" dirty="0" smtClean="0"/>
              <a:t> A </a:t>
            </a:r>
            <a:r>
              <a:rPr lang="tr-TR" sz="2000" b="1" dirty="0" err="1" smtClean="0"/>
              <a:t>mutaz</a:t>
            </a:r>
            <a:r>
              <a:rPr lang="tr-TR" sz="2000" b="1" dirty="0" smtClean="0"/>
              <a:t> ve metil </a:t>
            </a:r>
            <a:r>
              <a:rPr lang="tr-TR" sz="2000" b="1" dirty="0" err="1" smtClean="0"/>
              <a:t>malonil</a:t>
            </a:r>
            <a:r>
              <a:rPr lang="tr-TR" sz="2000" b="1" dirty="0" smtClean="0"/>
              <a:t> </a:t>
            </a:r>
            <a:r>
              <a:rPr lang="tr-TR" sz="2000" b="1" dirty="0" err="1" smtClean="0"/>
              <a:t>oksalasetat</a:t>
            </a:r>
            <a:r>
              <a:rPr lang="tr-TR" sz="2000" b="1" dirty="0" smtClean="0"/>
              <a:t> </a:t>
            </a:r>
            <a:r>
              <a:rPr lang="tr-TR" sz="2000" b="1" dirty="0" err="1" smtClean="0"/>
              <a:t>transkarboksilaz</a:t>
            </a:r>
            <a:r>
              <a:rPr lang="tr-TR" sz="2000" b="1" dirty="0" smtClean="0"/>
              <a:t>.  </a:t>
            </a:r>
          </a:p>
          <a:p>
            <a:pPr marL="514350" indent="-514350">
              <a:buNone/>
            </a:pPr>
            <a:r>
              <a:rPr lang="tr-TR" sz="2000" b="1" dirty="0" smtClean="0">
                <a:solidFill>
                  <a:schemeClr val="tx2"/>
                </a:solidFill>
              </a:rPr>
              <a:t>3.      </a:t>
            </a:r>
            <a:r>
              <a:rPr lang="tr-TR" sz="2000" b="1" dirty="0" smtClean="0"/>
              <a:t>Önemli miktarda B12 vitamini üretimi söz konusudur.</a:t>
            </a:r>
            <a:r>
              <a:rPr lang="tr-TR" sz="2000" b="1" dirty="0" err="1" smtClean="0"/>
              <a:t>Propionibakterilerin</a:t>
            </a:r>
            <a:r>
              <a:rPr lang="tr-TR" sz="2000" b="1" dirty="0" smtClean="0"/>
              <a:t> bu vitamini sentez yolunun hemen tümü </a:t>
            </a:r>
            <a:r>
              <a:rPr lang="tr-TR" sz="2000" b="1" dirty="0" err="1" smtClean="0"/>
              <a:t>şematize</a:t>
            </a:r>
            <a:r>
              <a:rPr lang="tr-TR" sz="2000" b="1" dirty="0" smtClean="0"/>
              <a:t> edilmiştir.Endüstriyel olarak </a:t>
            </a:r>
            <a:r>
              <a:rPr lang="tr-TR" sz="2000" b="1" dirty="0" err="1" smtClean="0"/>
              <a:t>propionik</a:t>
            </a:r>
            <a:r>
              <a:rPr lang="tr-TR" sz="2000" b="1" dirty="0" smtClean="0"/>
              <a:t> asit bakterileri, </a:t>
            </a:r>
            <a:r>
              <a:rPr lang="tr-TR" sz="2000" b="1" dirty="0" err="1" smtClean="0"/>
              <a:t>pseudomonas</a:t>
            </a:r>
            <a:r>
              <a:rPr lang="tr-TR" sz="2000" b="1" dirty="0" smtClean="0"/>
              <a:t> ve </a:t>
            </a:r>
            <a:r>
              <a:rPr lang="tr-TR" sz="2000" b="1" dirty="0" err="1" smtClean="0"/>
              <a:t>actinomycetes</a:t>
            </a:r>
            <a:r>
              <a:rPr lang="tr-TR" sz="2000" b="1" dirty="0" smtClean="0"/>
              <a:t> gibi çok kullanılan mikroorganizma gruplarının yerini almışlardır.</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124745"/>
            <a:ext cx="8208912" cy="3744416"/>
          </a:xfrm>
        </p:spPr>
        <p:style>
          <a:lnRef idx="2">
            <a:schemeClr val="accent5"/>
          </a:lnRef>
          <a:fillRef idx="1">
            <a:schemeClr val="lt1"/>
          </a:fillRef>
          <a:effectRef idx="0">
            <a:schemeClr val="accent5"/>
          </a:effectRef>
          <a:fontRef idx="minor">
            <a:schemeClr val="dk1"/>
          </a:fontRef>
        </p:style>
        <p:txBody>
          <a:bodyPr>
            <a:normAutofit/>
          </a:bodyPr>
          <a:lstStyle/>
          <a:p>
            <a:pPr marL="0" indent="0">
              <a:buNone/>
            </a:pPr>
            <a:r>
              <a:rPr lang="tr-TR" sz="2000" b="1" dirty="0" smtClean="0">
                <a:solidFill>
                  <a:schemeClr val="tx2"/>
                </a:solidFill>
              </a:rPr>
              <a:t>4.</a:t>
            </a:r>
            <a:r>
              <a:rPr lang="tr-TR" sz="2000" b="1" dirty="0" smtClean="0"/>
              <a:t>Spesifik </a:t>
            </a:r>
            <a:r>
              <a:rPr lang="tr-TR" sz="2000" b="1" dirty="0"/>
              <a:t>peynirciliğin </a:t>
            </a:r>
            <a:r>
              <a:rPr lang="tr-TR" sz="2000" b="1" dirty="0" err="1"/>
              <a:t>karakteristiğidir.Propionik</a:t>
            </a:r>
            <a:r>
              <a:rPr lang="tr-TR" sz="2000" b="1" dirty="0"/>
              <a:t> asit bakterileri en önemli rolü </a:t>
            </a:r>
            <a:r>
              <a:rPr lang="tr-TR" sz="2000" b="1" dirty="0" err="1"/>
              <a:t>Emmental</a:t>
            </a:r>
            <a:r>
              <a:rPr lang="tr-TR" sz="2000" b="1" dirty="0"/>
              <a:t>, </a:t>
            </a:r>
            <a:r>
              <a:rPr lang="tr-TR" sz="2000" b="1" dirty="0" err="1"/>
              <a:t>Gruyer</a:t>
            </a:r>
            <a:r>
              <a:rPr lang="tr-TR" sz="2000" b="1" dirty="0"/>
              <a:t>, </a:t>
            </a:r>
            <a:r>
              <a:rPr lang="tr-TR" sz="2000" b="1" dirty="0" err="1"/>
              <a:t>Comté</a:t>
            </a:r>
            <a:r>
              <a:rPr lang="tr-TR" sz="2000" b="1" dirty="0"/>
              <a:t> gibi pıhtısı pişirilen peynirlerin olgunlaştırılmasında oynarlar; birisi çapları ve pıhtıdaki dağılışı ürün kalitesinin değerlendirilmesinde önemli bir faktör olan gaz oluşumunu teşvik eden CO₂ </a:t>
            </a:r>
            <a:r>
              <a:rPr lang="tr-TR" sz="2000" b="1" dirty="0" err="1"/>
              <a:t>üretmeleri,diğeri</a:t>
            </a:r>
            <a:r>
              <a:rPr lang="tr-TR" sz="2000" b="1" dirty="0"/>
              <a:t> laktik bakterilerle birlikte peynirin kendine özgü olan tadını </a:t>
            </a:r>
            <a:r>
              <a:rPr lang="tr-TR" sz="2000" b="1" dirty="0" err="1"/>
              <a:t>oluşturmaşlarıdır</a:t>
            </a:r>
            <a:r>
              <a:rPr lang="tr-TR" sz="2000" b="1" dirty="0"/>
              <a:t>. </a:t>
            </a:r>
          </a:p>
          <a:p>
            <a:r>
              <a:rPr lang="tr-TR" sz="2000" b="1" dirty="0" smtClean="0"/>
              <a:t>  </a:t>
            </a:r>
            <a:r>
              <a:rPr lang="tr-TR" sz="2000" b="1" dirty="0"/>
              <a:t>Süt teknolojisini ilgilendiren </a:t>
            </a:r>
            <a:r>
              <a:rPr lang="tr-TR" sz="2000" i="1" dirty="0" err="1" smtClean="0"/>
              <a:t>Propionibacterium</a:t>
            </a:r>
            <a:r>
              <a:rPr lang="tr-TR" sz="2000" i="1" dirty="0" smtClean="0"/>
              <a:t> </a:t>
            </a:r>
            <a:r>
              <a:rPr lang="tr-TR" sz="2000" i="1" dirty="0" err="1" smtClean="0"/>
              <a:t>freudenreichii</a:t>
            </a:r>
            <a:r>
              <a:rPr lang="tr-TR" sz="2000" i="1" dirty="0" smtClean="0"/>
              <a:t> </a:t>
            </a:r>
            <a:r>
              <a:rPr lang="tr-TR" sz="2000" i="1" dirty="0" err="1"/>
              <a:t>ssp.freudenreichii</a:t>
            </a:r>
            <a:r>
              <a:rPr lang="tr-TR" sz="2000" i="1" dirty="0"/>
              <a:t>, (</a:t>
            </a:r>
            <a:r>
              <a:rPr lang="tr-TR" sz="2000" i="1" dirty="0" err="1" smtClean="0"/>
              <a:t>Propionibacterium</a:t>
            </a:r>
            <a:r>
              <a:rPr lang="tr-TR" sz="2000" i="1" dirty="0" smtClean="0"/>
              <a:t> </a:t>
            </a:r>
            <a:r>
              <a:rPr lang="tr-TR" sz="2000" i="1" dirty="0" err="1" smtClean="0"/>
              <a:t>freudenreichii</a:t>
            </a:r>
            <a:r>
              <a:rPr lang="tr-TR" sz="2000" i="1" dirty="0" smtClean="0"/>
              <a:t> </a:t>
            </a:r>
            <a:r>
              <a:rPr lang="tr-TR" sz="2000" i="1" dirty="0" err="1"/>
              <a:t>ssp</a:t>
            </a:r>
            <a:r>
              <a:rPr lang="tr-TR" sz="2000" i="1" dirty="0"/>
              <a:t>. </a:t>
            </a:r>
            <a:r>
              <a:rPr lang="tr-TR" sz="2000" i="1" dirty="0" err="1"/>
              <a:t>shermanii</a:t>
            </a:r>
            <a:r>
              <a:rPr lang="tr-TR" sz="2000" i="1" dirty="0"/>
              <a:t>, </a:t>
            </a:r>
            <a:r>
              <a:rPr lang="tr-TR" sz="2000" i="1" dirty="0" err="1" smtClean="0"/>
              <a:t>Propionibacterium</a:t>
            </a:r>
            <a:r>
              <a:rPr lang="tr-TR" sz="2000" i="1" dirty="0" smtClean="0"/>
              <a:t> </a:t>
            </a:r>
            <a:r>
              <a:rPr lang="tr-TR" sz="2000" i="1" dirty="0" err="1"/>
              <a:t>freudenreichii</a:t>
            </a:r>
            <a:r>
              <a:rPr lang="tr-TR" sz="2000" i="1" dirty="0"/>
              <a:t> </a:t>
            </a:r>
            <a:r>
              <a:rPr lang="tr-TR" sz="2000" i="1" dirty="0" err="1"/>
              <a:t>spp</a:t>
            </a:r>
            <a:r>
              <a:rPr lang="tr-TR" sz="2000" i="1" dirty="0"/>
              <a:t>. </a:t>
            </a:r>
            <a:r>
              <a:rPr lang="tr-TR" sz="2000" i="1" dirty="0" err="1"/>
              <a:t>globosum</a:t>
            </a:r>
            <a:r>
              <a:rPr lang="tr-TR" sz="2000" i="1" dirty="0"/>
              <a:t> ), </a:t>
            </a:r>
            <a:r>
              <a:rPr lang="tr-TR" sz="2000" i="1" dirty="0" err="1" smtClean="0"/>
              <a:t>Propionibacterium</a:t>
            </a:r>
            <a:r>
              <a:rPr lang="tr-TR" sz="2000" i="1" dirty="0" smtClean="0"/>
              <a:t> </a:t>
            </a:r>
            <a:r>
              <a:rPr lang="tr-TR" sz="2000" i="1" dirty="0" err="1" smtClean="0"/>
              <a:t>acidi-propionici</a:t>
            </a:r>
            <a:r>
              <a:rPr lang="tr-TR" sz="2000" i="1" dirty="0"/>
              <a:t>, </a:t>
            </a:r>
            <a:r>
              <a:rPr lang="tr-TR" sz="2000" i="1" dirty="0" err="1" smtClean="0"/>
              <a:t>Propionibacterium</a:t>
            </a:r>
            <a:r>
              <a:rPr lang="tr-TR" sz="2000" i="1" dirty="0" smtClean="0"/>
              <a:t> </a:t>
            </a:r>
            <a:r>
              <a:rPr lang="tr-TR" sz="2000" i="1" dirty="0" err="1"/>
              <a:t>jensenii</a:t>
            </a:r>
            <a:r>
              <a:rPr lang="tr-TR" sz="2000" i="1" dirty="0"/>
              <a:t>, </a:t>
            </a:r>
            <a:r>
              <a:rPr lang="tr-TR" sz="2000" i="1" dirty="0" err="1" smtClean="0"/>
              <a:t>Propionibacterium</a:t>
            </a:r>
            <a:r>
              <a:rPr lang="tr-TR" sz="2000" i="1" dirty="0" smtClean="0"/>
              <a:t> </a:t>
            </a:r>
            <a:r>
              <a:rPr lang="tr-TR" sz="2000" i="1" dirty="0" err="1" smtClean="0"/>
              <a:t>theonii</a:t>
            </a:r>
            <a:r>
              <a:rPr lang="tr-TR" sz="2000" i="1" dirty="0" smtClean="0"/>
              <a:t> </a:t>
            </a:r>
            <a:r>
              <a:rPr lang="tr-TR" sz="2000" b="1" dirty="0"/>
              <a:t>tür ve alttürleri bulunmaktadır</a:t>
            </a:r>
            <a:r>
              <a:rPr lang="tr-TR" sz="2000" dirty="0"/>
              <a:t>. </a:t>
            </a:r>
          </a:p>
          <a:p>
            <a:endParaRPr lang="tr-TR" dirty="0"/>
          </a:p>
        </p:txBody>
      </p:sp>
    </p:spTree>
    <p:extLst>
      <p:ext uri="{BB962C8B-B14F-4D97-AF65-F5344CB8AC3E}">
        <p14:creationId xmlns:p14="http://schemas.microsoft.com/office/powerpoint/2010/main" val="1145086197"/>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88640"/>
            <a:ext cx="3960440" cy="504056"/>
          </a:xfrm>
        </p:spPr>
        <p:style>
          <a:lnRef idx="0">
            <a:schemeClr val="accent6"/>
          </a:lnRef>
          <a:fillRef idx="3">
            <a:schemeClr val="accent6"/>
          </a:fillRef>
          <a:effectRef idx="3">
            <a:schemeClr val="accent6"/>
          </a:effectRef>
          <a:fontRef idx="minor">
            <a:schemeClr val="lt1"/>
          </a:fontRef>
        </p:style>
        <p:txBody>
          <a:bodyPr>
            <a:noAutofit/>
          </a:bodyPr>
          <a:lstStyle/>
          <a:p>
            <a:r>
              <a:rPr lang="tr-TR" sz="3200" b="1" i="1" dirty="0" smtClean="0">
                <a:solidFill>
                  <a:schemeClr val="accent2">
                    <a:lumMod val="75000"/>
                  </a:schemeClr>
                </a:solidFill>
              </a:rPr>
              <a:t>Önemli Türler </a:t>
            </a:r>
            <a:endParaRPr lang="tr-TR" sz="3200" b="1" i="1" dirty="0">
              <a:solidFill>
                <a:schemeClr val="accent2">
                  <a:lumMod val="75000"/>
                </a:schemeClr>
              </a:solidFill>
            </a:endParaRPr>
          </a:p>
        </p:txBody>
      </p:sp>
      <p:sp>
        <p:nvSpPr>
          <p:cNvPr id="3" name="2 İçerik Yer Tutucusu"/>
          <p:cNvSpPr>
            <a:spLocks noGrp="1"/>
          </p:cNvSpPr>
          <p:nvPr>
            <p:ph sz="half" idx="1"/>
          </p:nvPr>
        </p:nvSpPr>
        <p:spPr>
          <a:xfrm>
            <a:off x="4355976" y="764704"/>
            <a:ext cx="4320480" cy="5904656"/>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smtClean="0"/>
              <a:t>Günümüzde bilinen ve sütle ilgili olan 4 </a:t>
            </a:r>
            <a:r>
              <a:rPr lang="tr-TR" sz="2000" b="1" dirty="0" err="1" smtClean="0"/>
              <a:t>propionibacterium</a:t>
            </a:r>
            <a:r>
              <a:rPr lang="tr-TR" sz="2000" b="1" dirty="0" smtClean="0"/>
              <a:t> türü içerisinde </a:t>
            </a:r>
            <a:r>
              <a:rPr lang="tr-TR" sz="2000" i="1" dirty="0" err="1" smtClean="0"/>
              <a:t>Propionibacterium</a:t>
            </a:r>
            <a:r>
              <a:rPr lang="tr-TR" sz="2000" i="1" dirty="0" smtClean="0"/>
              <a:t> </a:t>
            </a:r>
            <a:r>
              <a:rPr lang="tr-TR" sz="2000" i="1" dirty="0" err="1" smtClean="0"/>
              <a:t>freudenreichii</a:t>
            </a:r>
            <a:r>
              <a:rPr lang="tr-TR" sz="2000" i="1" dirty="0" smtClean="0"/>
              <a:t> </a:t>
            </a:r>
            <a:r>
              <a:rPr lang="tr-TR" sz="2000" b="1" i="1" dirty="0" smtClean="0"/>
              <a:t>(</a:t>
            </a:r>
            <a:r>
              <a:rPr lang="tr-TR" sz="2000" i="1" dirty="0" err="1" smtClean="0"/>
              <a:t>freudenreichii</a:t>
            </a:r>
            <a:r>
              <a:rPr lang="tr-TR" sz="2000" i="1" dirty="0" smtClean="0"/>
              <a:t>, </a:t>
            </a:r>
            <a:r>
              <a:rPr lang="tr-TR" sz="2000" i="1" dirty="0" err="1" smtClean="0"/>
              <a:t>globosum</a:t>
            </a:r>
            <a:r>
              <a:rPr lang="tr-TR" sz="2000" i="1" dirty="0" smtClean="0"/>
              <a:t> </a:t>
            </a:r>
            <a:r>
              <a:rPr lang="tr-TR" sz="2000" b="1" i="1" dirty="0" smtClean="0"/>
              <a:t>ve </a:t>
            </a:r>
            <a:r>
              <a:rPr lang="tr-TR" sz="2000" i="1" dirty="0" err="1" smtClean="0"/>
              <a:t>shermanii</a:t>
            </a:r>
            <a:r>
              <a:rPr lang="tr-TR" sz="2000" i="1" dirty="0" smtClean="0"/>
              <a:t> </a:t>
            </a:r>
            <a:r>
              <a:rPr lang="tr-TR" sz="2000" b="1" i="1" dirty="0" smtClean="0"/>
              <a:t>alt türleri ),</a:t>
            </a:r>
            <a:r>
              <a:rPr lang="tr-TR" sz="2000" i="1" dirty="0" err="1" smtClean="0"/>
              <a:t>Propionibacterium</a:t>
            </a:r>
            <a:r>
              <a:rPr lang="tr-TR" sz="2000" i="1" dirty="0" smtClean="0"/>
              <a:t> </a:t>
            </a:r>
            <a:r>
              <a:rPr lang="tr-TR" sz="2000" i="1" dirty="0" err="1" smtClean="0"/>
              <a:t>theonii</a:t>
            </a:r>
            <a:r>
              <a:rPr lang="tr-TR" sz="2000" i="1" dirty="0" smtClean="0"/>
              <a:t> </a:t>
            </a:r>
            <a:r>
              <a:rPr lang="tr-TR" sz="2000" b="1" i="1" dirty="0" smtClean="0"/>
              <a:t>, </a:t>
            </a:r>
            <a:r>
              <a:rPr lang="tr-TR" sz="2000" i="1" dirty="0" err="1" smtClean="0"/>
              <a:t>Propionibacterium</a:t>
            </a:r>
            <a:r>
              <a:rPr lang="tr-TR" sz="2000" i="1" dirty="0" smtClean="0"/>
              <a:t> </a:t>
            </a:r>
            <a:r>
              <a:rPr lang="tr-TR" sz="2000" i="1" dirty="0" err="1" smtClean="0"/>
              <a:t>acidi-propionici</a:t>
            </a:r>
            <a:r>
              <a:rPr lang="tr-TR" sz="2000" i="1" dirty="0" smtClean="0"/>
              <a:t> </a:t>
            </a:r>
            <a:r>
              <a:rPr lang="tr-TR" sz="2000" b="1" i="1" dirty="0" smtClean="0"/>
              <a:t>ve </a:t>
            </a:r>
            <a:r>
              <a:rPr lang="tr-TR" sz="2000" i="1" dirty="0" err="1" smtClean="0"/>
              <a:t>Propionibacterium</a:t>
            </a:r>
            <a:r>
              <a:rPr lang="tr-TR" sz="2000" i="1" dirty="0" smtClean="0"/>
              <a:t> </a:t>
            </a:r>
            <a:r>
              <a:rPr lang="tr-TR" sz="2000" i="1" dirty="0" err="1" smtClean="0"/>
              <a:t>jensenii</a:t>
            </a:r>
            <a:r>
              <a:rPr lang="tr-TR" sz="2000" dirty="0" smtClean="0"/>
              <a:t> </a:t>
            </a:r>
            <a:r>
              <a:rPr lang="tr-TR" sz="2000" b="1" dirty="0" smtClean="0"/>
              <a:t>bulunmaktadır.</a:t>
            </a:r>
          </a:p>
          <a:p>
            <a:r>
              <a:rPr lang="tr-TR" sz="2000" b="1" dirty="0"/>
              <a:t>Hareketsizdirler. </a:t>
            </a:r>
          </a:p>
          <a:p>
            <a:r>
              <a:rPr lang="tr-TR" sz="2000" b="1" dirty="0"/>
              <a:t>Spor oluşturmazlar.</a:t>
            </a:r>
          </a:p>
          <a:p>
            <a:r>
              <a:rPr lang="tr-TR" sz="2000" b="1" dirty="0"/>
              <a:t>Anaerobik koşullara laktik bakterilerden daha fazla bağlıdırlar.</a:t>
            </a:r>
          </a:p>
          <a:p>
            <a:r>
              <a:rPr lang="tr-TR" sz="2000" b="1" dirty="0"/>
              <a:t>Bununla birlikte oksijeni </a:t>
            </a:r>
            <a:r>
              <a:rPr lang="tr-TR" sz="2000" b="1" dirty="0" err="1"/>
              <a:t>tolere</a:t>
            </a:r>
            <a:r>
              <a:rPr lang="tr-TR" sz="2000" b="1" dirty="0"/>
              <a:t> eden, </a:t>
            </a:r>
            <a:r>
              <a:rPr lang="tr-TR" sz="2000" b="1" dirty="0" err="1"/>
              <a:t>mikroaerofil</a:t>
            </a:r>
            <a:r>
              <a:rPr lang="tr-TR" sz="2000" b="1" dirty="0"/>
              <a:t> türlere (</a:t>
            </a:r>
            <a:r>
              <a:rPr lang="tr-TR" sz="2000" b="1" dirty="0" err="1"/>
              <a:t>aerotolorant</a:t>
            </a:r>
            <a:r>
              <a:rPr lang="tr-TR" sz="2000" b="1" dirty="0"/>
              <a:t>) de rastlanır.</a:t>
            </a:r>
          </a:p>
          <a:p>
            <a:endParaRPr lang="tr-TR" sz="2000" dirty="0" smtClean="0"/>
          </a:p>
          <a:p>
            <a:endParaRPr lang="tr-TR" sz="2000" dirty="0"/>
          </a:p>
        </p:txBody>
      </p:sp>
      <p:sp>
        <p:nvSpPr>
          <p:cNvPr id="4" name="3 İçerik Yer Tutucusu"/>
          <p:cNvSpPr>
            <a:spLocks noGrp="1"/>
          </p:cNvSpPr>
          <p:nvPr>
            <p:ph sz="half" idx="2"/>
          </p:nvPr>
        </p:nvSpPr>
        <p:spPr>
          <a:xfrm>
            <a:off x="539552" y="764704"/>
            <a:ext cx="3600400" cy="5904656"/>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err="1" smtClean="0"/>
              <a:t>Propionibacterium’un</a:t>
            </a:r>
            <a:r>
              <a:rPr lang="tr-TR" sz="2000" b="1" dirty="0" smtClean="0"/>
              <a:t> belirleyici özelliklerinin en önemlileri;</a:t>
            </a:r>
          </a:p>
          <a:p>
            <a:r>
              <a:rPr lang="tr-TR" sz="2000" b="1" dirty="0" smtClean="0"/>
              <a:t>Gram (+)</a:t>
            </a:r>
          </a:p>
          <a:p>
            <a:r>
              <a:rPr lang="tr-TR" sz="2000" b="1" dirty="0" smtClean="0"/>
              <a:t>Spor oluşturmayan çubuklardır. </a:t>
            </a:r>
          </a:p>
          <a:p>
            <a:r>
              <a:rPr lang="tr-TR" sz="2000" b="1" dirty="0" smtClean="0"/>
              <a:t>Genelde </a:t>
            </a:r>
            <a:r>
              <a:rPr lang="tr-TR" sz="2000" b="1" dirty="0" err="1" smtClean="0"/>
              <a:t>pleomorfik</a:t>
            </a:r>
            <a:r>
              <a:rPr lang="tr-TR" sz="2000" b="1" dirty="0" smtClean="0"/>
              <a:t>, </a:t>
            </a:r>
            <a:r>
              <a:rPr lang="tr-TR" sz="2000" b="1" dirty="0" err="1" smtClean="0"/>
              <a:t>difteroid</a:t>
            </a:r>
            <a:r>
              <a:rPr lang="tr-TR" sz="2000" b="1" dirty="0" smtClean="0"/>
              <a:t> veya lobut şekilli,bir ucu yuvarlak, diğeri biraz sivri veya daha dar ve daha az renkli (boyalı)’dır.</a:t>
            </a:r>
          </a:p>
          <a:p>
            <a:r>
              <a:rPr lang="tr-TR" sz="2000" b="1" dirty="0" smtClean="0"/>
              <a:t>Tüm türler </a:t>
            </a:r>
            <a:r>
              <a:rPr lang="tr-TR" sz="2000" b="1" dirty="0" err="1" smtClean="0"/>
              <a:t>glukozdan</a:t>
            </a:r>
            <a:r>
              <a:rPr lang="tr-TR" sz="2000" b="1" dirty="0" smtClean="0"/>
              <a:t> asit üretirler.</a:t>
            </a:r>
          </a:p>
          <a:p>
            <a:r>
              <a:rPr lang="tr-TR" sz="2000" b="1" dirty="0" smtClean="0"/>
              <a:t>Genelde, </a:t>
            </a:r>
            <a:r>
              <a:rPr lang="tr-TR" sz="2000" b="1" dirty="0" err="1" smtClean="0"/>
              <a:t>anaerob</a:t>
            </a:r>
            <a:r>
              <a:rPr lang="tr-TR" sz="2000" b="1" dirty="0" smtClean="0"/>
              <a:t> olup </a:t>
            </a:r>
            <a:r>
              <a:rPr lang="tr-TR" sz="2000" b="1" dirty="0" err="1" smtClean="0"/>
              <a:t>katalaz</a:t>
            </a:r>
            <a:r>
              <a:rPr lang="tr-TR" sz="2000" b="1" dirty="0" smtClean="0"/>
              <a:t> üretirler.Fakat bazı türleri </a:t>
            </a:r>
            <a:r>
              <a:rPr lang="tr-TR" sz="2000" b="1" dirty="0" err="1" smtClean="0"/>
              <a:t>katalaz</a:t>
            </a:r>
            <a:r>
              <a:rPr lang="tr-TR" sz="2000" b="1" dirty="0" smtClean="0"/>
              <a:t> (-)’tir.</a:t>
            </a:r>
          </a:p>
          <a:p>
            <a:r>
              <a:rPr lang="tr-TR" sz="2000" b="1" dirty="0" err="1" smtClean="0"/>
              <a:t>Sitokrom</a:t>
            </a:r>
            <a:r>
              <a:rPr lang="tr-TR" sz="2000" b="1" dirty="0" smtClean="0"/>
              <a:t> sistemlerine sahiptirler.</a:t>
            </a:r>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908720"/>
            <a:ext cx="8280920" cy="576064"/>
          </a:xfrm>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tr-TR" sz="1400" dirty="0" smtClean="0">
                <a:solidFill>
                  <a:schemeClr val="bg1"/>
                </a:solidFill>
              </a:rPr>
              <a:t>Çizelge 7.4.2 Süt teknolojisi bakımından önemli olan </a:t>
            </a:r>
            <a:r>
              <a:rPr lang="tr-TR" sz="1400" dirty="0" err="1" smtClean="0">
                <a:solidFill>
                  <a:schemeClr val="bg1"/>
                </a:solidFill>
              </a:rPr>
              <a:t>propionibacterium</a:t>
            </a:r>
            <a:r>
              <a:rPr lang="tr-TR" sz="1400" dirty="0" smtClean="0">
                <a:solidFill>
                  <a:schemeClr val="bg1"/>
                </a:solidFill>
              </a:rPr>
              <a:t> türleri (</a:t>
            </a:r>
            <a:r>
              <a:rPr lang="tr-TR" sz="1400" dirty="0" err="1" smtClean="0">
                <a:solidFill>
                  <a:schemeClr val="bg1"/>
                </a:solidFill>
              </a:rPr>
              <a:t>Bourgeous</a:t>
            </a:r>
            <a:r>
              <a:rPr lang="tr-TR" sz="1400" dirty="0" smtClean="0">
                <a:solidFill>
                  <a:schemeClr val="bg1"/>
                </a:solidFill>
              </a:rPr>
              <a:t> et </a:t>
            </a:r>
            <a:r>
              <a:rPr lang="tr-TR" sz="1400" dirty="0" err="1" smtClean="0">
                <a:solidFill>
                  <a:schemeClr val="bg1"/>
                </a:solidFill>
              </a:rPr>
              <a:t>Larpent</a:t>
            </a:r>
            <a:r>
              <a:rPr lang="tr-TR" sz="1400" dirty="0" smtClean="0">
                <a:solidFill>
                  <a:schemeClr val="bg1"/>
                </a:solidFill>
              </a:rPr>
              <a:t>,1996)</a:t>
            </a:r>
            <a:endParaRPr lang="tr-TR" sz="1400" dirty="0">
              <a:solidFill>
                <a:schemeClr val="bg1"/>
              </a:solidFill>
            </a:endParaRPr>
          </a:p>
        </p:txBody>
      </p:sp>
      <p:graphicFrame>
        <p:nvGraphicFramePr>
          <p:cNvPr id="3" name="Tablo 2"/>
          <p:cNvGraphicFramePr>
            <a:graphicFrameLocks noGrp="1"/>
          </p:cNvGraphicFramePr>
          <p:nvPr>
            <p:extLst>
              <p:ext uri="{D42A27DB-BD31-4B8C-83A1-F6EECF244321}">
                <p14:modId xmlns:p14="http://schemas.microsoft.com/office/powerpoint/2010/main" val="1493181435"/>
              </p:ext>
            </p:extLst>
          </p:nvPr>
        </p:nvGraphicFramePr>
        <p:xfrm>
          <a:off x="395536" y="1556792"/>
          <a:ext cx="8208912" cy="4757126"/>
        </p:xfrm>
        <a:graphic>
          <a:graphicData uri="http://schemas.openxmlformats.org/drawingml/2006/table">
            <a:tbl>
              <a:tblPr firstRow="1" bandRow="1">
                <a:tableStyleId>{21E4AEA4-8DFA-4A89-87EB-49C32662AFE0}</a:tableStyleId>
              </a:tblPr>
              <a:tblGrid>
                <a:gridCol w="2819222"/>
                <a:gridCol w="2736304"/>
                <a:gridCol w="2653386"/>
              </a:tblGrid>
              <a:tr h="1464163">
                <a:tc>
                  <a:txBody>
                    <a:bodyPr/>
                    <a:lstStyle/>
                    <a:p>
                      <a:r>
                        <a:rPr lang="tr-TR" dirty="0" smtClean="0"/>
                        <a:t>     Türler</a:t>
                      </a:r>
                      <a:r>
                        <a:rPr lang="tr-TR" baseline="0" dirty="0" smtClean="0"/>
                        <a:t> </a:t>
                      </a:r>
                    </a:p>
                    <a:p>
                      <a:endParaRPr lang="tr-TR" sz="1600" baseline="0" dirty="0" smtClean="0"/>
                    </a:p>
                    <a:p>
                      <a:r>
                        <a:rPr lang="tr-TR" sz="1600" b="0" i="1" baseline="0" dirty="0" err="1" smtClean="0"/>
                        <a:t>Propionibacterium</a:t>
                      </a:r>
                      <a:r>
                        <a:rPr lang="tr-TR" sz="1600" b="0" i="1" baseline="0" dirty="0" smtClean="0"/>
                        <a:t> </a:t>
                      </a:r>
                      <a:r>
                        <a:rPr lang="tr-TR" sz="1600" b="0" i="1" baseline="0" dirty="0" err="1" smtClean="0"/>
                        <a:t>freudenreichii</a:t>
                      </a:r>
                      <a:endParaRPr lang="tr-TR" sz="1600" baseline="0" dirty="0" smtClean="0"/>
                    </a:p>
                    <a:p>
                      <a:endParaRPr lang="tr-TR" sz="1200" baseline="0" dirty="0" smtClean="0"/>
                    </a:p>
                    <a:p>
                      <a:endParaRPr lang="tr-TR" sz="1200" baseline="0" dirty="0" smtClean="0"/>
                    </a:p>
                    <a:p>
                      <a:endParaRPr lang="tr-TR" sz="1200" baseline="0" dirty="0" smtClean="0"/>
                    </a:p>
                    <a:p>
                      <a:endParaRPr lang="tr-TR" sz="1200" baseline="0" dirty="0" smtClean="0"/>
                    </a:p>
                  </a:txBody>
                  <a:tcPr/>
                </a:tc>
                <a:tc>
                  <a:txBody>
                    <a:bodyPr/>
                    <a:lstStyle/>
                    <a:p>
                      <a:r>
                        <a:rPr lang="tr-TR" dirty="0" smtClean="0"/>
                        <a:t> Alt türler</a:t>
                      </a:r>
                    </a:p>
                    <a:p>
                      <a:endParaRPr lang="tr-TR" sz="1200" dirty="0" smtClean="0"/>
                    </a:p>
                    <a:p>
                      <a:r>
                        <a:rPr lang="tr-TR" sz="1800" b="0" i="1" dirty="0" err="1" smtClean="0"/>
                        <a:t>freudenreichii</a:t>
                      </a:r>
                      <a:endParaRPr lang="tr-TR" sz="1800" b="0" i="1" dirty="0" smtClean="0"/>
                    </a:p>
                    <a:p>
                      <a:r>
                        <a:rPr lang="tr-TR" sz="1800" b="0" i="1" dirty="0" err="1" smtClean="0"/>
                        <a:t>globosum</a:t>
                      </a:r>
                      <a:endParaRPr lang="tr-TR" sz="1800" b="0" i="1" dirty="0" smtClean="0"/>
                    </a:p>
                    <a:p>
                      <a:r>
                        <a:rPr lang="tr-TR" sz="1800" b="0" i="1" dirty="0" err="1" smtClean="0"/>
                        <a:t>shermanii</a:t>
                      </a:r>
                      <a:endParaRPr lang="tr-TR" sz="1800" b="0" i="1" dirty="0" smtClean="0"/>
                    </a:p>
                  </a:txBody>
                  <a:tcPr/>
                </a:tc>
                <a:tc>
                  <a:txBody>
                    <a:bodyPr/>
                    <a:lstStyle/>
                    <a:p>
                      <a:r>
                        <a:rPr lang="tr-TR" dirty="0" smtClean="0"/>
                        <a:t>Eski isimleri</a:t>
                      </a:r>
                    </a:p>
                    <a:p>
                      <a:endParaRPr lang="tr-TR" sz="1200" b="0" i="1" dirty="0" smtClean="0"/>
                    </a:p>
                    <a:p>
                      <a:r>
                        <a:rPr lang="tr-TR" sz="1600" b="0" i="1" dirty="0" smtClean="0"/>
                        <a:t>P.</a:t>
                      </a:r>
                      <a:r>
                        <a:rPr lang="tr-TR" sz="1600" b="0" i="1" baseline="0" dirty="0" smtClean="0"/>
                        <a:t> </a:t>
                      </a:r>
                      <a:r>
                        <a:rPr lang="tr-TR" sz="1600" b="0" i="1" baseline="0" dirty="0" err="1" smtClean="0"/>
                        <a:t>freudenriechii</a:t>
                      </a:r>
                      <a:endParaRPr lang="tr-TR" sz="1600" b="0" i="1" baseline="0" dirty="0" smtClean="0"/>
                    </a:p>
                    <a:p>
                      <a:r>
                        <a:rPr lang="tr-TR" sz="1600" b="0" i="1" baseline="0" dirty="0" smtClean="0"/>
                        <a:t>P. </a:t>
                      </a:r>
                      <a:r>
                        <a:rPr lang="tr-TR" sz="1600" b="0" i="1" baseline="0" dirty="0" err="1" smtClean="0"/>
                        <a:t>globosum</a:t>
                      </a:r>
                      <a:endParaRPr lang="tr-TR" sz="1600" b="0" i="1" baseline="0" dirty="0" smtClean="0"/>
                    </a:p>
                    <a:p>
                      <a:r>
                        <a:rPr lang="tr-TR" sz="1600" b="0" i="1" dirty="0" smtClean="0"/>
                        <a:t>P.</a:t>
                      </a:r>
                      <a:r>
                        <a:rPr lang="tr-TR" sz="1600" b="0" i="1" baseline="0" dirty="0" smtClean="0"/>
                        <a:t> </a:t>
                      </a:r>
                      <a:r>
                        <a:rPr lang="tr-TR" sz="1600" b="0" i="1" baseline="0" dirty="0" err="1" smtClean="0"/>
                        <a:t>shermanii</a:t>
                      </a:r>
                      <a:r>
                        <a:rPr lang="tr-TR" sz="1600" b="0" i="1" baseline="0" dirty="0" smtClean="0"/>
                        <a:t> </a:t>
                      </a:r>
                    </a:p>
                    <a:p>
                      <a:r>
                        <a:rPr lang="tr-TR" sz="1600" b="0" i="1" baseline="0" dirty="0" smtClean="0"/>
                        <a:t>P. </a:t>
                      </a:r>
                      <a:r>
                        <a:rPr lang="tr-TR" sz="1600" b="0" i="1" baseline="0" dirty="0" err="1" smtClean="0"/>
                        <a:t>casei</a:t>
                      </a:r>
                      <a:endParaRPr lang="tr-TR" sz="1600" b="0" i="1" dirty="0" smtClean="0"/>
                    </a:p>
                  </a:txBody>
                  <a:tcPr/>
                </a:tc>
              </a:tr>
              <a:tr h="1464163">
                <a:tc>
                  <a:txBody>
                    <a:bodyPr/>
                    <a:lstStyle/>
                    <a:p>
                      <a:r>
                        <a:rPr lang="tr-TR" sz="1600" i="1" dirty="0" err="1" smtClean="0"/>
                        <a:t>Propioni</a:t>
                      </a:r>
                      <a:r>
                        <a:rPr lang="tr-TR" sz="1600" i="1" baseline="0" dirty="0" err="1" smtClean="0"/>
                        <a:t>bacterium</a:t>
                      </a:r>
                      <a:r>
                        <a:rPr lang="tr-TR" sz="1600" i="1" baseline="0" dirty="0" smtClean="0"/>
                        <a:t> </a:t>
                      </a:r>
                      <a:r>
                        <a:rPr lang="tr-TR" sz="1600" i="1" baseline="0" dirty="0" err="1" smtClean="0"/>
                        <a:t>thoemii</a:t>
                      </a:r>
                      <a:endParaRPr lang="tr-TR" sz="1600" i="1" baseline="0" dirty="0" smtClean="0"/>
                    </a:p>
                    <a:p>
                      <a:endParaRPr lang="tr-TR" sz="1200" i="1" baseline="0" dirty="0" smtClean="0"/>
                    </a:p>
                    <a:p>
                      <a:endParaRPr lang="tr-TR" sz="1200" i="1" baseline="0" dirty="0" smtClean="0"/>
                    </a:p>
                    <a:p>
                      <a:endParaRPr lang="tr-TR" sz="1200" i="1" baseline="0" dirty="0" smtClean="0"/>
                    </a:p>
                    <a:p>
                      <a:r>
                        <a:rPr lang="tr-TR" sz="1600" i="1" baseline="0" dirty="0" err="1" smtClean="0"/>
                        <a:t>Propionibacterium</a:t>
                      </a:r>
                      <a:r>
                        <a:rPr lang="tr-TR" sz="1600" i="1" baseline="0" dirty="0" smtClean="0"/>
                        <a:t> </a:t>
                      </a:r>
                      <a:r>
                        <a:rPr lang="tr-TR" sz="1600" i="1" baseline="0" dirty="0" err="1" smtClean="0"/>
                        <a:t>acidipropionici</a:t>
                      </a:r>
                      <a:endParaRPr lang="tr-TR" sz="1600" i="1" dirty="0"/>
                    </a:p>
                  </a:txBody>
                  <a:tcPr/>
                </a:tc>
                <a:tc>
                  <a:txBody>
                    <a:bodyPr/>
                    <a:lstStyle/>
                    <a:p>
                      <a:endParaRPr lang="tr-TR" sz="1600" i="1" dirty="0"/>
                    </a:p>
                  </a:txBody>
                  <a:tcPr/>
                </a:tc>
                <a:tc>
                  <a:txBody>
                    <a:bodyPr/>
                    <a:lstStyle/>
                    <a:p>
                      <a:r>
                        <a:rPr lang="tr-TR" sz="1600" i="1" dirty="0" smtClean="0"/>
                        <a:t>P.</a:t>
                      </a:r>
                      <a:r>
                        <a:rPr lang="tr-TR" sz="1600" i="1" baseline="0" dirty="0" smtClean="0"/>
                        <a:t> </a:t>
                      </a:r>
                      <a:r>
                        <a:rPr lang="tr-TR" sz="1600" i="1" baseline="0" dirty="0" err="1" smtClean="0"/>
                        <a:t>thoneii</a:t>
                      </a:r>
                      <a:endParaRPr lang="tr-TR" sz="1600" i="1" baseline="0" dirty="0" smtClean="0"/>
                    </a:p>
                    <a:p>
                      <a:r>
                        <a:rPr lang="tr-TR" sz="1600" i="1" baseline="0" dirty="0" smtClean="0"/>
                        <a:t>P. </a:t>
                      </a:r>
                      <a:r>
                        <a:rPr lang="tr-TR" sz="1600" i="1" baseline="0" dirty="0" err="1" smtClean="0"/>
                        <a:t>rubrum</a:t>
                      </a:r>
                      <a:endParaRPr lang="tr-TR" sz="1600" i="1" baseline="0" dirty="0" smtClean="0"/>
                    </a:p>
                    <a:p>
                      <a:endParaRPr lang="tr-TR" sz="1600" i="1" dirty="0" smtClean="0"/>
                    </a:p>
                    <a:p>
                      <a:r>
                        <a:rPr lang="tr-TR" sz="1600" i="1" dirty="0" smtClean="0"/>
                        <a:t>P.</a:t>
                      </a:r>
                      <a:r>
                        <a:rPr lang="tr-TR" sz="1600" i="1" baseline="0" dirty="0" smtClean="0"/>
                        <a:t> </a:t>
                      </a:r>
                      <a:r>
                        <a:rPr lang="tr-TR" sz="1600" i="1" baseline="0" dirty="0" err="1" smtClean="0"/>
                        <a:t>arabinosum</a:t>
                      </a:r>
                      <a:endParaRPr lang="tr-TR" sz="1600" i="1" baseline="0" dirty="0" smtClean="0"/>
                    </a:p>
                    <a:p>
                      <a:r>
                        <a:rPr lang="tr-TR" sz="1600" i="1" dirty="0" smtClean="0"/>
                        <a:t>P. </a:t>
                      </a:r>
                      <a:r>
                        <a:rPr lang="tr-TR" sz="1600" i="1" dirty="0" err="1" smtClean="0"/>
                        <a:t>pentosaceum</a:t>
                      </a:r>
                      <a:endParaRPr lang="tr-TR" sz="1600" i="1" dirty="0"/>
                    </a:p>
                  </a:txBody>
                  <a:tcPr/>
                </a:tc>
              </a:tr>
              <a:tr h="1464163">
                <a:tc>
                  <a:txBody>
                    <a:bodyPr/>
                    <a:lstStyle/>
                    <a:p>
                      <a:endParaRPr lang="tr-TR" i="1" dirty="0" smtClean="0"/>
                    </a:p>
                    <a:p>
                      <a:endParaRPr lang="tr-TR" i="1" dirty="0" smtClean="0"/>
                    </a:p>
                    <a:p>
                      <a:r>
                        <a:rPr lang="tr-TR" sz="1600" i="1" dirty="0" err="1" smtClean="0"/>
                        <a:t>Propionibacterium</a:t>
                      </a:r>
                      <a:r>
                        <a:rPr lang="tr-TR" sz="1600" i="1" baseline="0" dirty="0" smtClean="0"/>
                        <a:t> </a:t>
                      </a:r>
                      <a:r>
                        <a:rPr lang="tr-TR" sz="1600" i="1" baseline="0" dirty="0" err="1" smtClean="0"/>
                        <a:t>jensenii</a:t>
                      </a:r>
                      <a:endParaRPr lang="tr-TR" sz="1600" i="1" dirty="0"/>
                    </a:p>
                  </a:txBody>
                  <a:tcPr/>
                </a:tc>
                <a:tc>
                  <a:txBody>
                    <a:bodyPr/>
                    <a:lstStyle/>
                    <a:p>
                      <a:endParaRPr lang="tr-TR" i="1" dirty="0"/>
                    </a:p>
                  </a:txBody>
                  <a:tcPr/>
                </a:tc>
                <a:tc>
                  <a:txBody>
                    <a:bodyPr/>
                    <a:lstStyle/>
                    <a:p>
                      <a:r>
                        <a:rPr lang="tr-TR" sz="1600" i="1" dirty="0" smtClean="0"/>
                        <a:t>P. </a:t>
                      </a:r>
                      <a:r>
                        <a:rPr lang="tr-TR" sz="1600" i="1" dirty="0" err="1" smtClean="0"/>
                        <a:t>raffinosaceum</a:t>
                      </a:r>
                      <a:endParaRPr lang="tr-TR" sz="1600" i="1" dirty="0" smtClean="0"/>
                    </a:p>
                    <a:p>
                      <a:r>
                        <a:rPr lang="tr-TR" sz="1600" i="1" dirty="0" smtClean="0"/>
                        <a:t>P. </a:t>
                      </a:r>
                      <a:r>
                        <a:rPr lang="tr-TR" sz="1600" i="1" dirty="0" err="1" smtClean="0"/>
                        <a:t>petersonii</a:t>
                      </a:r>
                      <a:endParaRPr lang="tr-TR" sz="1600" i="1" dirty="0" smtClean="0"/>
                    </a:p>
                    <a:p>
                      <a:r>
                        <a:rPr lang="tr-TR" sz="1600" i="1" dirty="0" smtClean="0"/>
                        <a:t>P. </a:t>
                      </a:r>
                      <a:r>
                        <a:rPr lang="tr-TR" sz="1600" i="1" dirty="0" err="1" smtClean="0"/>
                        <a:t>technicum</a:t>
                      </a:r>
                      <a:endParaRPr lang="tr-TR" sz="1600" i="1" dirty="0" smtClean="0"/>
                    </a:p>
                    <a:p>
                      <a:r>
                        <a:rPr lang="tr-TR" sz="1600" i="1" dirty="0" smtClean="0"/>
                        <a:t>P.</a:t>
                      </a:r>
                      <a:r>
                        <a:rPr lang="tr-TR" sz="1600" i="1" baseline="0" dirty="0" smtClean="0"/>
                        <a:t> </a:t>
                      </a:r>
                      <a:r>
                        <a:rPr lang="tr-TR" sz="1600" i="1" baseline="0" dirty="0" err="1" smtClean="0"/>
                        <a:t>zeae</a:t>
                      </a:r>
                      <a:endParaRPr lang="tr-TR" sz="1600" i="1" dirty="0"/>
                    </a:p>
                  </a:txBody>
                  <a:tcPr/>
                </a:tc>
              </a:tr>
            </a:tbl>
          </a:graphicData>
        </a:graphic>
      </p:graphicFrame>
      <p:graphicFrame>
        <p:nvGraphicFramePr>
          <p:cNvPr id="4" name="Tablo 3"/>
          <p:cNvGraphicFramePr>
            <a:graphicFrameLocks noGrp="1"/>
          </p:cNvGraphicFramePr>
          <p:nvPr>
            <p:extLst>
              <p:ext uri="{D42A27DB-BD31-4B8C-83A1-F6EECF244321}">
                <p14:modId xmlns:p14="http://schemas.microsoft.com/office/powerpoint/2010/main" val="1643577026"/>
              </p:ext>
            </p:extLst>
          </p:nvPr>
        </p:nvGraphicFramePr>
        <p:xfrm>
          <a:off x="395536" y="1556792"/>
          <a:ext cx="8208912" cy="504056"/>
        </p:xfrm>
        <a:graphic>
          <a:graphicData uri="http://schemas.openxmlformats.org/drawingml/2006/table">
            <a:tbl>
              <a:tblPr/>
              <a:tblGrid>
                <a:gridCol w="8208912"/>
              </a:tblGrid>
              <a:tr h="504056">
                <a:tc>
                  <a:txBody>
                    <a:bodyPr/>
                    <a:lstStyle/>
                    <a:p>
                      <a:endParaRPr lang="tr-TR"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395536" y="1844824"/>
            <a:ext cx="8208912" cy="3240360"/>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Süt ile ilgili olanları olmayanlardan ayıran yani bu 2 türün farklılıklarını şu şekilde sıralayabiliriz;</a:t>
            </a:r>
          </a:p>
          <a:p>
            <a:r>
              <a:rPr lang="tr-TR" sz="2000" b="1" dirty="0" smtClean="0"/>
              <a:t>Süt ile ilgili olan grupta </a:t>
            </a:r>
            <a:r>
              <a:rPr lang="tr-TR" sz="2000" b="1" dirty="0" err="1" smtClean="0"/>
              <a:t>brotta</a:t>
            </a:r>
            <a:r>
              <a:rPr lang="tr-TR" sz="2000" b="1" dirty="0" smtClean="0"/>
              <a:t> gelişme sonucunda daha düşük </a:t>
            </a:r>
            <a:r>
              <a:rPr lang="tr-TR" sz="2000" b="1" dirty="0" err="1" smtClean="0"/>
              <a:t>pH</a:t>
            </a:r>
            <a:r>
              <a:rPr lang="tr-TR" sz="2000" b="1" dirty="0" smtClean="0"/>
              <a:t> değerleri görülür.(4.43-4.90’a karşılık 4.8-5.58)</a:t>
            </a:r>
          </a:p>
          <a:p>
            <a:r>
              <a:rPr lang="tr-TR" sz="2000" b="1" dirty="0" smtClean="0"/>
              <a:t>Sütle ilgili olanlar jelatini hidrolize etmezler.</a:t>
            </a:r>
          </a:p>
          <a:p>
            <a:r>
              <a:rPr lang="tr-TR" sz="2000" b="1" dirty="0" smtClean="0"/>
              <a:t>Sütle ilgili olanların çoğu sütü pıhtılaştırır.Bu etkinlik laktozu fermente etme yeteneklerinin daha yüksek olmasıyla ilgilidir ve genel olarak bulundukları ortamlar ile paralellik gösterir.</a:t>
            </a:r>
          </a:p>
          <a:p>
            <a:r>
              <a:rPr lang="tr-TR" sz="2000" b="1" dirty="0" smtClean="0"/>
              <a:t>Tuza dayanıklılıkları azdır.</a:t>
            </a:r>
          </a:p>
          <a:p>
            <a:endParaRPr lang="tr-TR"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2132856"/>
            <a:ext cx="8136904" cy="2232248"/>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solidFill>
                  <a:schemeClr val="tx2"/>
                </a:solidFill>
              </a:rPr>
              <a:t>Süt teknolojisi bakımından önemli olan ve düzgün çubuk şeklinde olmayan </a:t>
            </a:r>
            <a:r>
              <a:rPr lang="tr-TR" sz="2000" b="1" dirty="0" err="1" smtClean="0">
                <a:solidFill>
                  <a:schemeClr val="tx2"/>
                </a:solidFill>
              </a:rPr>
              <a:t>genuslar</a:t>
            </a:r>
            <a:r>
              <a:rPr lang="tr-TR" sz="2000" b="1" dirty="0" smtClean="0">
                <a:solidFill>
                  <a:schemeClr val="tx2"/>
                </a:solidFill>
              </a:rPr>
              <a:t> </a:t>
            </a:r>
            <a:r>
              <a:rPr lang="tr-TR" sz="2000" b="1" dirty="0" err="1" smtClean="0"/>
              <a:t>Bifidobacterium</a:t>
            </a:r>
            <a:r>
              <a:rPr lang="tr-TR" sz="2000" b="1" dirty="0" smtClean="0"/>
              <a:t>, </a:t>
            </a:r>
            <a:r>
              <a:rPr lang="tr-TR" sz="2000" b="1" dirty="0" err="1" smtClean="0"/>
              <a:t>Brevibacterium</a:t>
            </a:r>
            <a:r>
              <a:rPr lang="tr-TR" sz="2000" b="1" dirty="0" smtClean="0"/>
              <a:t>, </a:t>
            </a:r>
            <a:r>
              <a:rPr lang="tr-TR" sz="2000" b="1" dirty="0" err="1" smtClean="0"/>
              <a:t>Propionibacterium</a:t>
            </a:r>
            <a:r>
              <a:rPr lang="tr-TR" sz="2000" b="1" dirty="0" smtClean="0"/>
              <a:t>, </a:t>
            </a:r>
            <a:r>
              <a:rPr lang="tr-TR" sz="2000" b="1" dirty="0" err="1" smtClean="0"/>
              <a:t>Mikrobacterium</a:t>
            </a:r>
            <a:r>
              <a:rPr lang="tr-TR" sz="2000" b="1" dirty="0" smtClean="0"/>
              <a:t>, </a:t>
            </a:r>
            <a:r>
              <a:rPr lang="tr-TR" sz="2000" b="1" dirty="0" err="1" smtClean="0"/>
              <a:t>Corynebacterium</a:t>
            </a:r>
            <a:r>
              <a:rPr lang="tr-TR" sz="2000" b="1" dirty="0" smtClean="0"/>
              <a:t>, </a:t>
            </a:r>
            <a:r>
              <a:rPr lang="tr-TR" sz="2000" b="1" dirty="0" err="1" smtClean="0"/>
              <a:t>Acetobacterium’lardır</a:t>
            </a:r>
            <a:r>
              <a:rPr lang="tr-TR" sz="2000" b="1" dirty="0" smtClean="0"/>
              <a:t>.</a:t>
            </a:r>
          </a:p>
          <a:p>
            <a:r>
              <a:rPr lang="tr-TR" sz="2000" b="1" dirty="0" err="1" smtClean="0"/>
              <a:t>Fakültatif</a:t>
            </a:r>
            <a:r>
              <a:rPr lang="tr-TR" sz="2000" b="1" dirty="0" smtClean="0"/>
              <a:t> olanlar arasında </a:t>
            </a:r>
            <a:r>
              <a:rPr lang="tr-TR" sz="2000" b="1" dirty="0" err="1" smtClean="0"/>
              <a:t>Propionibacterium</a:t>
            </a:r>
            <a:r>
              <a:rPr lang="tr-TR" sz="2000" b="1" dirty="0" smtClean="0"/>
              <a:t> ve </a:t>
            </a:r>
            <a:r>
              <a:rPr lang="tr-TR" sz="2000" b="1" dirty="0" err="1" smtClean="0"/>
              <a:t>Corynebacteriumlar</a:t>
            </a:r>
            <a:r>
              <a:rPr lang="tr-TR" sz="2000" b="1" dirty="0" smtClean="0"/>
              <a:t> yer alırlar.</a:t>
            </a:r>
            <a:endParaRPr lang="tr-TR" sz="2000" b="1" dirty="0"/>
          </a:p>
        </p:txBody>
      </p:sp>
    </p:spTree>
    <p:extLst>
      <p:ext uri="{BB962C8B-B14F-4D97-AF65-F5344CB8AC3E}">
        <p14:creationId xmlns:p14="http://schemas.microsoft.com/office/powerpoint/2010/main" val="2214971000"/>
      </p:ext>
    </p:extLst>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1"/>
          </p:nvPr>
        </p:nvSpPr>
        <p:spPr>
          <a:xfrm>
            <a:off x="323528" y="1700808"/>
            <a:ext cx="8229600" cy="3672408"/>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err="1" smtClean="0"/>
              <a:t>Propionik</a:t>
            </a:r>
            <a:r>
              <a:rPr lang="tr-TR" sz="2000" b="1" dirty="0" smtClean="0"/>
              <a:t> asit bakterileri arasında </a:t>
            </a:r>
            <a:r>
              <a:rPr lang="tr-TR" sz="2000" i="1" dirty="0" err="1" smtClean="0"/>
              <a:t>Propionibacterium</a:t>
            </a:r>
            <a:r>
              <a:rPr lang="tr-TR" sz="2000" i="1" dirty="0" smtClean="0"/>
              <a:t> </a:t>
            </a:r>
            <a:r>
              <a:rPr lang="tr-TR" sz="2000" i="1" dirty="0" err="1" smtClean="0"/>
              <a:t>freudenreichii</a:t>
            </a:r>
            <a:r>
              <a:rPr lang="tr-TR" sz="2000" i="1" dirty="0" smtClean="0"/>
              <a:t> </a:t>
            </a:r>
            <a:r>
              <a:rPr lang="tr-TR" sz="2000" i="1" dirty="0" err="1" smtClean="0"/>
              <a:t>ssp</a:t>
            </a:r>
            <a:r>
              <a:rPr lang="tr-TR" sz="2000" b="1" i="1" dirty="0" smtClean="0"/>
              <a:t>. </a:t>
            </a:r>
            <a:r>
              <a:rPr lang="tr-TR" sz="2000" i="1" dirty="0" err="1" smtClean="0"/>
              <a:t>shermanii</a:t>
            </a:r>
            <a:r>
              <a:rPr lang="tr-TR" sz="2000" i="1" dirty="0" smtClean="0"/>
              <a:t> </a:t>
            </a:r>
            <a:r>
              <a:rPr lang="tr-TR" sz="2000" b="1" dirty="0" smtClean="0"/>
              <a:t>en sık rastlanandır.</a:t>
            </a:r>
            <a:r>
              <a:rPr lang="tr-TR" sz="2000" b="1" dirty="0" err="1" smtClean="0"/>
              <a:t>Emmental</a:t>
            </a:r>
            <a:r>
              <a:rPr lang="tr-TR" sz="2000" b="1" dirty="0" smtClean="0"/>
              <a:t> ve </a:t>
            </a:r>
            <a:r>
              <a:rPr lang="tr-TR" sz="2000" b="1" dirty="0" err="1" smtClean="0"/>
              <a:t>Gruyer</a:t>
            </a:r>
            <a:r>
              <a:rPr lang="tr-TR" sz="2000" b="1" dirty="0" smtClean="0"/>
              <a:t> gibi peynirlerin olgunlaştırılmasında önemli bir rol oynar.Sıcak depolarda bu bakteriler anaerobik özelliklerinden dolayı pıhtının veya peynirin iç kısımlarında çoğalma gösterir.Laktozdan bilhassa laktik asitten </a:t>
            </a:r>
            <a:r>
              <a:rPr lang="tr-TR" sz="2000" b="1" dirty="0" err="1" smtClean="0"/>
              <a:t>propionik</a:t>
            </a:r>
            <a:r>
              <a:rPr lang="tr-TR" sz="2000" b="1" dirty="0" smtClean="0"/>
              <a:t> asit,asetik asit ,farklı uçucu bileşikler ve karbondioksit oluştururlar.Oluşan karbondioksit peynirde gözlerin meydana gelmesine sebep olur.Genelde sütteki </a:t>
            </a:r>
            <a:r>
              <a:rPr lang="tr-TR" sz="2000" b="1" dirty="0" err="1" smtClean="0"/>
              <a:t>propionik</a:t>
            </a:r>
            <a:r>
              <a:rPr lang="tr-TR" sz="2000" b="1" dirty="0" smtClean="0"/>
              <a:t> asit bakterileri  göz oluşumu için yeterlidir.Fakat süte kültür olarak katılan bakteriler göz oluşumunu hızlandırır.Bu tür aynı zamanda B₁₂ vitamini üretimi amacıyla kullanılmaktadır.</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836712"/>
            <a:ext cx="5832648" cy="576064"/>
          </a:xfrm>
        </p:spPr>
        <p:style>
          <a:lnRef idx="0">
            <a:schemeClr val="accent6"/>
          </a:lnRef>
          <a:fillRef idx="3">
            <a:schemeClr val="accent6"/>
          </a:fillRef>
          <a:effectRef idx="3">
            <a:schemeClr val="accent6"/>
          </a:effectRef>
          <a:fontRef idx="minor">
            <a:schemeClr val="lt1"/>
          </a:fontRef>
        </p:style>
        <p:txBody>
          <a:bodyPr>
            <a:noAutofit/>
          </a:bodyPr>
          <a:lstStyle/>
          <a:p>
            <a:r>
              <a:rPr lang="tr-TR" sz="3200" b="1" i="1" dirty="0" smtClean="0">
                <a:solidFill>
                  <a:schemeClr val="accent2">
                    <a:lumMod val="75000"/>
                  </a:schemeClr>
                </a:solidFill>
              </a:rPr>
              <a:t>Metabolizmaları</a:t>
            </a:r>
            <a:endParaRPr lang="tr-TR" sz="3200" b="1" i="1" dirty="0">
              <a:solidFill>
                <a:schemeClr val="accent2">
                  <a:lumMod val="75000"/>
                </a:schemeClr>
              </a:solidFill>
            </a:endParaRPr>
          </a:p>
        </p:txBody>
      </p:sp>
      <p:sp>
        <p:nvSpPr>
          <p:cNvPr id="3" name="2 İçerik Yer Tutucusu"/>
          <p:cNvSpPr>
            <a:spLocks noGrp="1"/>
          </p:cNvSpPr>
          <p:nvPr>
            <p:ph idx="1"/>
          </p:nvPr>
        </p:nvSpPr>
        <p:spPr>
          <a:xfrm>
            <a:off x="457200" y="1600200"/>
            <a:ext cx="8291264" cy="4637111"/>
          </a:xfrm>
        </p:spPr>
        <p:style>
          <a:lnRef idx="2">
            <a:schemeClr val="accent5"/>
          </a:lnRef>
          <a:fillRef idx="1">
            <a:schemeClr val="lt1"/>
          </a:fillRef>
          <a:effectRef idx="0">
            <a:schemeClr val="accent5"/>
          </a:effectRef>
          <a:fontRef idx="minor">
            <a:schemeClr val="dk1"/>
          </a:fontRef>
        </p:style>
        <p:txBody>
          <a:bodyPr>
            <a:normAutofit fontScale="92500" lnSpcReduction="20000"/>
          </a:bodyPr>
          <a:lstStyle/>
          <a:p>
            <a:r>
              <a:rPr lang="tr-TR" sz="2200" b="1" dirty="0" err="1" smtClean="0"/>
              <a:t>Propiyonik</a:t>
            </a:r>
            <a:r>
              <a:rPr lang="tr-TR" sz="2200" b="1" dirty="0" smtClean="0"/>
              <a:t> asit bakterilerinin enerji kazanmaları fermantasyon yoluyla olur.</a:t>
            </a:r>
            <a:r>
              <a:rPr lang="tr-TR" sz="2200" b="1" dirty="0" err="1" smtClean="0"/>
              <a:t>Hegzosları</a:t>
            </a:r>
            <a:r>
              <a:rPr lang="tr-TR" sz="2200" b="1" dirty="0" smtClean="0"/>
              <a:t> FDF yoluyla </a:t>
            </a:r>
            <a:r>
              <a:rPr lang="tr-TR" sz="2200" b="1" dirty="0" err="1" smtClean="0"/>
              <a:t>katabolize</a:t>
            </a:r>
            <a:r>
              <a:rPr lang="tr-TR" sz="2200" b="1" dirty="0" smtClean="0"/>
              <a:t> ederler.</a:t>
            </a:r>
          </a:p>
          <a:p>
            <a:pPr>
              <a:buNone/>
            </a:pPr>
            <a:r>
              <a:rPr lang="tr-TR" sz="2200" b="1" dirty="0" smtClean="0"/>
              <a:t>                </a:t>
            </a:r>
            <a:r>
              <a:rPr lang="tr-TR" sz="2200" b="1" dirty="0" err="1" smtClean="0">
                <a:solidFill>
                  <a:schemeClr val="tx2"/>
                </a:solidFill>
              </a:rPr>
              <a:t>Piruvatın</a:t>
            </a:r>
            <a:r>
              <a:rPr lang="tr-TR" sz="2200" b="1" dirty="0" smtClean="0">
                <a:solidFill>
                  <a:schemeClr val="tx2"/>
                </a:solidFill>
              </a:rPr>
              <a:t> Elde Edilmesi</a:t>
            </a:r>
          </a:p>
          <a:p>
            <a:pPr>
              <a:buNone/>
            </a:pPr>
            <a:r>
              <a:rPr lang="tr-TR" sz="2200" b="1" dirty="0" smtClean="0">
                <a:solidFill>
                  <a:schemeClr val="accent2">
                    <a:lumMod val="50000"/>
                  </a:schemeClr>
                </a:solidFill>
              </a:rPr>
              <a:t>     </a:t>
            </a:r>
            <a:r>
              <a:rPr lang="tr-TR" sz="2200" b="1" dirty="0" err="1" smtClean="0"/>
              <a:t>Propionibacterium</a:t>
            </a:r>
            <a:r>
              <a:rPr lang="tr-TR" sz="2200" b="1" dirty="0" smtClean="0"/>
              <a:t> türlerinde </a:t>
            </a:r>
            <a:r>
              <a:rPr lang="tr-TR" sz="2200" b="1" dirty="0" err="1" smtClean="0"/>
              <a:t>glukozun</a:t>
            </a:r>
            <a:r>
              <a:rPr lang="tr-TR" sz="2200" b="1" dirty="0" smtClean="0"/>
              <a:t> kullanımında başlıca yol </a:t>
            </a:r>
            <a:r>
              <a:rPr lang="tr-TR" sz="2200" b="1" dirty="0" err="1" smtClean="0"/>
              <a:t>pirüvatın</a:t>
            </a:r>
            <a:r>
              <a:rPr lang="tr-TR" sz="2200" b="1" dirty="0" smtClean="0"/>
              <a:t> açığı glikoz (</a:t>
            </a:r>
            <a:r>
              <a:rPr lang="tr-TR" sz="2200" b="1" dirty="0" err="1" smtClean="0"/>
              <a:t>Embden</a:t>
            </a:r>
            <a:r>
              <a:rPr lang="tr-TR" sz="2200" b="1" dirty="0" smtClean="0"/>
              <a:t> –</a:t>
            </a:r>
            <a:r>
              <a:rPr lang="tr-TR" sz="2200" b="1" dirty="0" err="1" smtClean="0"/>
              <a:t>Meyerhof</a:t>
            </a:r>
            <a:r>
              <a:rPr lang="tr-TR" sz="2200" b="1" dirty="0" err="1" smtClean="0">
                <a:solidFill>
                  <a:schemeClr val="accent2">
                    <a:lumMod val="50000"/>
                  </a:schemeClr>
                </a:solidFill>
              </a:rPr>
              <a:t>-</a:t>
            </a:r>
            <a:r>
              <a:rPr lang="tr-TR" sz="2200" b="1" dirty="0" err="1" smtClean="0"/>
              <a:t>Parnas</a:t>
            </a:r>
            <a:r>
              <a:rPr lang="tr-TR" sz="2200" b="1" dirty="0" smtClean="0"/>
              <a:t>) yoludur.Bu bakteriler aynı zamanda </a:t>
            </a:r>
            <a:r>
              <a:rPr lang="tr-TR" sz="2200" b="1" dirty="0" err="1" smtClean="0"/>
              <a:t>hegzos</a:t>
            </a:r>
            <a:r>
              <a:rPr lang="tr-TR" sz="2200" b="1" dirty="0" smtClean="0"/>
              <a:t> fosfatın paraleli </a:t>
            </a:r>
            <a:r>
              <a:rPr lang="tr-TR" sz="2200" b="1" dirty="0" err="1" smtClean="0"/>
              <a:t>oksidatif</a:t>
            </a:r>
            <a:r>
              <a:rPr lang="tr-TR" sz="2200" b="1" dirty="0" smtClean="0"/>
              <a:t> yolun fonksiyonu için gerekli olan enzimlerden de içerirler.Pıhtısı pişirilen pres peynirlerin olgunlaşmasında rol alan ve </a:t>
            </a:r>
            <a:r>
              <a:rPr lang="tr-TR" sz="2200" b="1" dirty="0" err="1" smtClean="0"/>
              <a:t>propiyonik</a:t>
            </a:r>
            <a:r>
              <a:rPr lang="tr-TR" sz="2200" b="1" dirty="0" smtClean="0"/>
              <a:t> asit bakterileri tarafından oluşturulan ve ortam koşullarına bağlı olarak fonksiyonları değişebilen enzimler özel bir öneme </a:t>
            </a:r>
            <a:r>
              <a:rPr lang="tr-TR" sz="2200" b="1" dirty="0"/>
              <a:t>sahiptir. Başlıca karbon kaynağı olan laktik asit, </a:t>
            </a:r>
            <a:r>
              <a:rPr lang="tr-TR" sz="2200" b="1" dirty="0" err="1"/>
              <a:t>laktobasil</a:t>
            </a:r>
            <a:r>
              <a:rPr lang="tr-TR" sz="2200" b="1" dirty="0"/>
              <a:t> ve streptokoklar tarafından laktozdan </a:t>
            </a:r>
            <a:r>
              <a:rPr lang="tr-TR" sz="2200" b="1" dirty="0" err="1"/>
              <a:t>oluşturulur.Propiyonik</a:t>
            </a:r>
            <a:r>
              <a:rPr lang="tr-TR" sz="2200" b="1" dirty="0"/>
              <a:t> asit bakterileri bunun için </a:t>
            </a:r>
            <a:r>
              <a:rPr lang="tr-TR" sz="2200" b="1" dirty="0" err="1"/>
              <a:t>laktat</a:t>
            </a:r>
            <a:r>
              <a:rPr lang="tr-TR" sz="2200" b="1" dirty="0"/>
              <a:t> </a:t>
            </a:r>
            <a:r>
              <a:rPr lang="tr-TR" sz="2200" b="1" dirty="0" err="1"/>
              <a:t>dehidrogenaz</a:t>
            </a:r>
            <a:r>
              <a:rPr lang="tr-TR" sz="2200" b="1" dirty="0"/>
              <a:t> enzim sistemlerinden </a:t>
            </a:r>
            <a:r>
              <a:rPr lang="tr-TR" sz="2200" b="1" dirty="0" err="1" smtClean="0"/>
              <a:t>yararlanırlar.Bu</a:t>
            </a:r>
            <a:r>
              <a:rPr lang="tr-TR" sz="2200" b="1" dirty="0" smtClean="0"/>
              <a:t> </a:t>
            </a:r>
            <a:r>
              <a:rPr lang="tr-TR" sz="2200" b="1" dirty="0"/>
              <a:t>enzimler </a:t>
            </a:r>
            <a:r>
              <a:rPr lang="tr-TR" sz="2200" b="1" dirty="0" err="1"/>
              <a:t>stearospesifiktirler</a:t>
            </a:r>
            <a:r>
              <a:rPr lang="tr-TR" sz="2200" b="1" dirty="0"/>
              <a:t> ve yalnızca D(-) L(+) iki </a:t>
            </a:r>
            <a:r>
              <a:rPr lang="tr-TR" sz="2200" b="1" dirty="0" err="1"/>
              <a:t>stearoizomerden</a:t>
            </a:r>
            <a:r>
              <a:rPr lang="tr-TR" sz="2200" b="1" dirty="0"/>
              <a:t> biri diğerine indirgenebilir.</a:t>
            </a:r>
            <a:endParaRPr lang="tr-TR" sz="2200" b="1" dirty="0" smtClean="0"/>
          </a:p>
          <a:p>
            <a:pPr>
              <a:buNone/>
            </a:pPr>
            <a:r>
              <a:rPr lang="tr-TR" sz="2000" dirty="0"/>
              <a:t> </a:t>
            </a:r>
            <a:r>
              <a:rPr lang="tr-TR" sz="2000" dirty="0" smtClean="0"/>
              <a:t>    </a:t>
            </a:r>
          </a:p>
          <a:p>
            <a:pPr>
              <a:buNone/>
            </a:pPr>
            <a:r>
              <a:rPr lang="tr-TR" sz="2000" dirty="0" smtClean="0"/>
              <a:t>.</a:t>
            </a:r>
            <a:endParaRPr lang="tr-TR" sz="2000" b="1" dirty="0" smtClean="0">
              <a:solidFill>
                <a:schemeClr val="accent2">
                  <a:lumMod val="50000"/>
                </a:schemeClr>
              </a:solidFill>
            </a:endParaRP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692696"/>
            <a:ext cx="6552728" cy="1008112"/>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Besin Gereksinimleri </a:t>
            </a:r>
            <a:r>
              <a:rPr lang="tr-TR" sz="2400" b="1" dirty="0" smtClean="0">
                <a:solidFill>
                  <a:schemeClr val="accent2">
                    <a:lumMod val="75000"/>
                  </a:schemeClr>
                </a:solidFill>
              </a:rPr>
              <a:t>:</a:t>
            </a:r>
            <a:endParaRPr lang="tr-TR" sz="2400" dirty="0"/>
          </a:p>
        </p:txBody>
      </p:sp>
      <p:sp>
        <p:nvSpPr>
          <p:cNvPr id="3" name="2 İçerik Yer Tutucusu"/>
          <p:cNvSpPr>
            <a:spLocks noGrp="1"/>
          </p:cNvSpPr>
          <p:nvPr>
            <p:ph idx="1"/>
          </p:nvPr>
        </p:nvSpPr>
        <p:spPr>
          <a:xfrm>
            <a:off x="395536" y="1772817"/>
            <a:ext cx="8352928" cy="3672408"/>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Tüm heterotrof bakteriler gibi </a:t>
            </a:r>
            <a:r>
              <a:rPr lang="tr-TR" sz="2000" b="1" dirty="0" err="1" smtClean="0"/>
              <a:t>propioni</a:t>
            </a:r>
            <a:r>
              <a:rPr lang="tr-TR" sz="2000" b="1" dirty="0" smtClean="0"/>
              <a:t>  bakteriler de organik karbon kaynağına gereksinim duyar.</a:t>
            </a:r>
          </a:p>
          <a:p>
            <a:r>
              <a:rPr lang="tr-TR" sz="2000" b="1" dirty="0" err="1" smtClean="0"/>
              <a:t>Kemoorganatrofdurlar</a:t>
            </a:r>
            <a:r>
              <a:rPr lang="tr-TR" sz="2000" b="1" dirty="0" smtClean="0"/>
              <a:t>.Karbonhidratları ,pepton,</a:t>
            </a:r>
            <a:r>
              <a:rPr lang="tr-TR" sz="2000" b="1" dirty="0" err="1" smtClean="0"/>
              <a:t>piruvat</a:t>
            </a:r>
            <a:r>
              <a:rPr lang="tr-TR" sz="2000" b="1" dirty="0" smtClean="0"/>
              <a:t> veya </a:t>
            </a:r>
            <a:r>
              <a:rPr lang="tr-TR" sz="2000" b="1" dirty="0" err="1" smtClean="0"/>
              <a:t>laktatı</a:t>
            </a:r>
            <a:r>
              <a:rPr lang="tr-TR" sz="2000" b="1" dirty="0" smtClean="0"/>
              <a:t> </a:t>
            </a:r>
            <a:r>
              <a:rPr lang="tr-TR" sz="2000" b="1" dirty="0" err="1" smtClean="0"/>
              <a:t>metabolize</a:t>
            </a:r>
            <a:r>
              <a:rPr lang="tr-TR" sz="2000" b="1" dirty="0" smtClean="0"/>
              <a:t> ederler.</a:t>
            </a:r>
          </a:p>
          <a:p>
            <a:r>
              <a:rPr lang="tr-TR" sz="2000" b="1" dirty="0" smtClean="0"/>
              <a:t>Fermantasyon ürünleri arasında </a:t>
            </a:r>
            <a:r>
              <a:rPr lang="tr-TR" sz="2000" b="1" dirty="0" err="1" smtClean="0"/>
              <a:t>propiyonik</a:t>
            </a:r>
            <a:r>
              <a:rPr lang="tr-TR" sz="2000" b="1" dirty="0" smtClean="0"/>
              <a:t> ve asetik asitler ile daha az miktarda </a:t>
            </a:r>
            <a:r>
              <a:rPr lang="tr-TR" sz="2000" b="1" dirty="0" err="1" smtClean="0"/>
              <a:t>isovalerik</a:t>
            </a:r>
            <a:r>
              <a:rPr lang="tr-TR" sz="2000" b="1" dirty="0" smtClean="0"/>
              <a:t>,formik,</a:t>
            </a:r>
            <a:r>
              <a:rPr lang="tr-TR" sz="2000" b="1" dirty="0" err="1" smtClean="0"/>
              <a:t>suksinik</a:t>
            </a:r>
            <a:r>
              <a:rPr lang="tr-TR" sz="2000" b="1" dirty="0" smtClean="0"/>
              <a:t> ya da laktik asitler ile birlikte karbondioksit bulunur.</a:t>
            </a:r>
          </a:p>
          <a:p>
            <a:r>
              <a:rPr lang="tr-TR" sz="2000" b="1" dirty="0" smtClean="0"/>
              <a:t>Karbonhidratlardan da </a:t>
            </a:r>
            <a:r>
              <a:rPr lang="tr-TR" sz="2000" b="1" dirty="0" err="1" smtClean="0"/>
              <a:t>propiyonik</a:t>
            </a:r>
            <a:r>
              <a:rPr lang="tr-TR" sz="2000" b="1" dirty="0" smtClean="0"/>
              <a:t> asit oluşturabilirler.Bunun yanında az miktarda da olsa asetik asit ve CO₂ üretirler.</a:t>
            </a:r>
          </a:p>
          <a:p>
            <a:endParaRPr lang="tr-TR" dirty="0"/>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43805"/>
            <a:ext cx="8229600" cy="5721499"/>
          </a:xfrm>
        </p:spPr>
        <p:style>
          <a:lnRef idx="2">
            <a:schemeClr val="accent5"/>
          </a:lnRef>
          <a:fillRef idx="1">
            <a:schemeClr val="lt1"/>
          </a:fillRef>
          <a:effectRef idx="0">
            <a:schemeClr val="accent5"/>
          </a:effectRef>
          <a:fontRef idx="minor">
            <a:schemeClr val="dk1"/>
          </a:fontRef>
        </p:style>
        <p:txBody>
          <a:bodyPr>
            <a:normAutofit lnSpcReduction="10000"/>
          </a:bodyPr>
          <a:lstStyle/>
          <a:p>
            <a:r>
              <a:rPr lang="tr-TR" sz="2000" b="1" dirty="0" smtClean="0"/>
              <a:t>Bakteriler hücre içinde önemli miktarda B12 vitamininden oluşurlar.Alkol,asit ve şekerleri </a:t>
            </a:r>
            <a:r>
              <a:rPr lang="tr-TR" sz="2000" b="1" dirty="0" err="1" smtClean="0"/>
              <a:t>metabolize</a:t>
            </a:r>
            <a:r>
              <a:rPr lang="tr-TR" sz="2000" b="1" dirty="0" smtClean="0"/>
              <a:t> ederler.Genel olarak </a:t>
            </a:r>
            <a:r>
              <a:rPr lang="tr-TR" sz="2000" b="1" dirty="0" err="1" smtClean="0"/>
              <a:t>propioni</a:t>
            </a:r>
            <a:r>
              <a:rPr lang="tr-TR" sz="2000" b="1" dirty="0" smtClean="0"/>
              <a:t> bakterilerin L(+) fermente etmeyi yeğledikleri kabul edilmektedir.(</a:t>
            </a:r>
            <a:r>
              <a:rPr lang="tr-TR" sz="2000" b="1" dirty="0" err="1" smtClean="0"/>
              <a:t>Hettinga</a:t>
            </a:r>
            <a:r>
              <a:rPr lang="tr-TR" sz="2000" b="1" dirty="0" smtClean="0"/>
              <a:t> et </a:t>
            </a:r>
            <a:r>
              <a:rPr lang="tr-TR" sz="2000" b="1" dirty="0" err="1" smtClean="0"/>
              <a:t>Renbold</a:t>
            </a:r>
            <a:r>
              <a:rPr lang="tr-TR" sz="2000" b="1" dirty="0" smtClean="0"/>
              <a:t> ,1972). </a:t>
            </a:r>
            <a:r>
              <a:rPr lang="tr-TR" sz="2000" b="1" dirty="0" err="1" smtClean="0"/>
              <a:t>Crow</a:t>
            </a:r>
            <a:r>
              <a:rPr lang="tr-TR" sz="2000" b="1" dirty="0" smtClean="0"/>
              <a:t> (1986),D(-) </a:t>
            </a:r>
            <a:r>
              <a:rPr lang="tr-TR" sz="2000" b="1" dirty="0" err="1" smtClean="0"/>
              <a:t>laktat</a:t>
            </a:r>
            <a:r>
              <a:rPr lang="tr-TR" sz="2000" b="1" dirty="0" smtClean="0"/>
              <a:t> </a:t>
            </a:r>
            <a:r>
              <a:rPr lang="tr-TR" sz="2000" b="1" dirty="0" err="1" smtClean="0"/>
              <a:t>dehidrogenaz</a:t>
            </a:r>
            <a:r>
              <a:rPr lang="tr-TR" sz="2000" b="1" dirty="0" smtClean="0"/>
              <a:t> üzerinde </a:t>
            </a:r>
            <a:r>
              <a:rPr lang="tr-TR" sz="2000" b="1" dirty="0" err="1" smtClean="0"/>
              <a:t>pirüvatın</a:t>
            </a:r>
            <a:r>
              <a:rPr lang="tr-TR" sz="2000" b="1" dirty="0" smtClean="0"/>
              <a:t> inhibitör etkisi nedeniyle L(+) </a:t>
            </a:r>
            <a:r>
              <a:rPr lang="tr-TR" sz="2000" b="1" dirty="0" err="1" smtClean="0"/>
              <a:t>laktatın</a:t>
            </a:r>
            <a:r>
              <a:rPr lang="tr-TR" sz="2000" b="1" dirty="0" smtClean="0"/>
              <a:t> tercihen kullanıldığını gösterdi.Bu arada yapılan araştırmalarla her iki izomerin </a:t>
            </a:r>
            <a:r>
              <a:rPr lang="tr-TR" sz="2000" i="1" dirty="0" err="1" smtClean="0"/>
              <a:t>Propionibacterium</a:t>
            </a:r>
            <a:r>
              <a:rPr lang="tr-TR" sz="2000" i="1" dirty="0" smtClean="0"/>
              <a:t> </a:t>
            </a:r>
            <a:r>
              <a:rPr lang="tr-TR" sz="2000" i="1" dirty="0" err="1" smtClean="0"/>
              <a:t>freudenreichii</a:t>
            </a:r>
            <a:r>
              <a:rPr lang="tr-TR" sz="2000" i="1" dirty="0" smtClean="0"/>
              <a:t> </a:t>
            </a:r>
            <a:r>
              <a:rPr lang="tr-TR" sz="2000" b="1" dirty="0" smtClean="0"/>
              <a:t>tarafından çok yakın hızda oksitlendiği ve taşındığı gösterilmiştir.</a:t>
            </a:r>
          </a:p>
          <a:p>
            <a:r>
              <a:rPr lang="tr-TR" sz="2000" b="1" i="1" dirty="0"/>
              <a:t> </a:t>
            </a:r>
            <a:r>
              <a:rPr lang="tr-TR" sz="2000" b="1" dirty="0" err="1"/>
              <a:t>Sitratlarıda</a:t>
            </a:r>
            <a:r>
              <a:rPr lang="tr-TR" sz="2000" b="1" dirty="0"/>
              <a:t> </a:t>
            </a:r>
            <a:r>
              <a:rPr lang="tr-TR" sz="2000" b="1" dirty="0" err="1"/>
              <a:t>metabolize</a:t>
            </a:r>
            <a:r>
              <a:rPr lang="tr-TR" sz="2000" b="1" dirty="0"/>
              <a:t> </a:t>
            </a:r>
            <a:r>
              <a:rPr lang="tr-TR" sz="2000" b="1" dirty="0" err="1"/>
              <a:t>ederler.Fakat</a:t>
            </a:r>
            <a:r>
              <a:rPr lang="tr-TR" sz="2000" b="1" dirty="0"/>
              <a:t> bu </a:t>
            </a:r>
            <a:r>
              <a:rPr lang="tr-TR" sz="2000" b="1" dirty="0" err="1"/>
              <a:t>substratta</a:t>
            </a:r>
            <a:r>
              <a:rPr lang="tr-TR" sz="2000" b="1" dirty="0"/>
              <a:t> </a:t>
            </a:r>
            <a:r>
              <a:rPr lang="tr-TR" sz="2000" b="1" dirty="0" err="1"/>
              <a:t>propiyonik</a:t>
            </a:r>
            <a:r>
              <a:rPr lang="tr-TR" sz="2000" b="1" dirty="0"/>
              <a:t> asit bakterilerinin gelişmesi yavaş olup CO₂ gazı üretiminde önemli bir etki </a:t>
            </a:r>
            <a:r>
              <a:rPr lang="tr-TR" sz="2000" b="1" dirty="0" err="1"/>
              <a:t>göstermezler.Bu</a:t>
            </a:r>
            <a:r>
              <a:rPr lang="tr-TR" sz="2000" b="1" dirty="0"/>
              <a:t> bakterilerin gelişmesinde büyük rol oynayan ve </a:t>
            </a:r>
            <a:r>
              <a:rPr lang="tr-TR" sz="2000" b="1" dirty="0" err="1"/>
              <a:t>esansiyel</a:t>
            </a:r>
            <a:r>
              <a:rPr lang="tr-TR" sz="2000" b="1" dirty="0"/>
              <a:t> amino asitlerin üretiminde gerekli olan </a:t>
            </a:r>
            <a:r>
              <a:rPr lang="tr-TR" sz="2000" b="1" dirty="0" err="1"/>
              <a:t>peptidazlardan</a:t>
            </a:r>
            <a:r>
              <a:rPr lang="tr-TR" sz="2000" b="1" dirty="0"/>
              <a:t> </a:t>
            </a:r>
            <a:r>
              <a:rPr lang="tr-TR" sz="2000" b="1" dirty="0" err="1"/>
              <a:t>salgılarlar.Ayrıca</a:t>
            </a:r>
            <a:r>
              <a:rPr lang="tr-TR" sz="2000" b="1" dirty="0"/>
              <a:t> </a:t>
            </a:r>
            <a:r>
              <a:rPr lang="tr-TR" sz="2000" b="1" dirty="0" err="1"/>
              <a:t>biyotin</a:t>
            </a:r>
            <a:r>
              <a:rPr lang="tr-TR" sz="2000" b="1" dirty="0"/>
              <a:t> ve </a:t>
            </a:r>
            <a:r>
              <a:rPr lang="tr-TR" sz="2000" b="1" dirty="0" err="1"/>
              <a:t>pantotenik</a:t>
            </a:r>
            <a:r>
              <a:rPr lang="tr-TR" sz="2000" b="1" dirty="0"/>
              <a:t> aside ihtiyaçları </a:t>
            </a:r>
            <a:r>
              <a:rPr lang="tr-TR" sz="2000" b="1" dirty="0" err="1"/>
              <a:t>vardır.Çünkü</a:t>
            </a:r>
            <a:r>
              <a:rPr lang="tr-TR" sz="2000" b="1" dirty="0"/>
              <a:t> </a:t>
            </a:r>
            <a:r>
              <a:rPr lang="tr-TR" sz="2000" b="1" dirty="0" err="1"/>
              <a:t>pantotenik</a:t>
            </a:r>
            <a:r>
              <a:rPr lang="tr-TR" sz="2000" b="1" dirty="0"/>
              <a:t> </a:t>
            </a:r>
            <a:r>
              <a:rPr lang="tr-TR" sz="2000" b="1" dirty="0" err="1"/>
              <a:t>asit,vitamin</a:t>
            </a:r>
            <a:r>
              <a:rPr lang="tr-TR" sz="2000" b="1" dirty="0"/>
              <a:t> B12 sentezi  için </a:t>
            </a:r>
            <a:r>
              <a:rPr lang="tr-TR" sz="2000" b="1" dirty="0" err="1"/>
              <a:t>kaçınılmazdır.Bu</a:t>
            </a:r>
            <a:r>
              <a:rPr lang="tr-TR" sz="2000" b="1" dirty="0"/>
              <a:t> iki vitamin </a:t>
            </a:r>
            <a:r>
              <a:rPr lang="tr-TR" sz="2000" b="1" dirty="0" err="1"/>
              <a:t>sinerjik</a:t>
            </a:r>
            <a:r>
              <a:rPr lang="tr-TR" sz="2000" b="1" dirty="0"/>
              <a:t> etkiye sahiptir.</a:t>
            </a:r>
          </a:p>
          <a:p>
            <a:r>
              <a:rPr lang="tr-TR" sz="2000" b="1" dirty="0" err="1"/>
              <a:t>Propiyonik</a:t>
            </a:r>
            <a:r>
              <a:rPr lang="tr-TR" sz="2000" b="1" dirty="0"/>
              <a:t> asit bakterilerinin gelişmesi için gerekli olan başlıca mineral maddeler </a:t>
            </a:r>
            <a:r>
              <a:rPr lang="tr-TR" sz="2000" b="1" dirty="0" err="1"/>
              <a:t>Na,P,K,Mg,Mn,Cl,Ca,S,Fe’dir.Mg’a</a:t>
            </a:r>
            <a:r>
              <a:rPr lang="tr-TR" sz="2000" b="1" dirty="0"/>
              <a:t> olan gereksinimi diğerlerinden çok daha </a:t>
            </a:r>
            <a:r>
              <a:rPr lang="tr-TR" sz="2000" b="1" dirty="0" err="1"/>
              <a:t>yüksektir.Buna</a:t>
            </a:r>
            <a:r>
              <a:rPr lang="tr-TR" sz="2000" b="1" dirty="0"/>
              <a:t> karşın Cu⁺⁺ bu bakterilerin gelişmesini yavaşlatır</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412776"/>
            <a:ext cx="8064896" cy="854968"/>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tr-TR" sz="3200" b="1" i="1" dirty="0" err="1" smtClean="0">
                <a:solidFill>
                  <a:schemeClr val="accent2">
                    <a:lumMod val="75000"/>
                  </a:schemeClr>
                </a:solidFill>
              </a:rPr>
              <a:t>Propionibakterilerin</a:t>
            </a:r>
            <a:r>
              <a:rPr lang="tr-TR" sz="3200" b="1" i="1" dirty="0" smtClean="0">
                <a:solidFill>
                  <a:schemeClr val="accent2">
                    <a:lumMod val="75000"/>
                  </a:schemeClr>
                </a:solidFill>
              </a:rPr>
              <a:t> Kültürde Kullanımları için Gerekli </a:t>
            </a:r>
            <a:r>
              <a:rPr lang="tr-TR" sz="3200" b="1" i="1" dirty="0" err="1" smtClean="0">
                <a:solidFill>
                  <a:schemeClr val="accent2">
                    <a:lumMod val="75000"/>
                  </a:schemeClr>
                </a:solidFill>
              </a:rPr>
              <a:t>Fiziko</a:t>
            </a:r>
            <a:r>
              <a:rPr lang="tr-TR" sz="3200" b="1" i="1" dirty="0" smtClean="0">
                <a:solidFill>
                  <a:schemeClr val="accent2">
                    <a:lumMod val="75000"/>
                  </a:schemeClr>
                </a:solidFill>
              </a:rPr>
              <a:t>-Kimyasal Faktörler</a:t>
            </a:r>
            <a:endParaRPr lang="tr-TR" sz="3200" b="1" i="1" dirty="0">
              <a:solidFill>
                <a:schemeClr val="accent2">
                  <a:lumMod val="75000"/>
                </a:schemeClr>
              </a:solidFill>
            </a:endParaRPr>
          </a:p>
        </p:txBody>
      </p:sp>
      <p:sp>
        <p:nvSpPr>
          <p:cNvPr id="3" name="2 İçerik Yer Tutucusu"/>
          <p:cNvSpPr>
            <a:spLocks noGrp="1"/>
          </p:cNvSpPr>
          <p:nvPr>
            <p:ph idx="1"/>
          </p:nvPr>
        </p:nvSpPr>
        <p:spPr>
          <a:xfrm>
            <a:off x="323528" y="2564904"/>
            <a:ext cx="8291264" cy="2836912"/>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solidFill>
                  <a:schemeClr val="accent2">
                    <a:lumMod val="75000"/>
                  </a:schemeClr>
                </a:solidFill>
              </a:rPr>
              <a:t>Metabolik</a:t>
            </a:r>
            <a:r>
              <a:rPr lang="tr-TR" sz="2000" b="1" dirty="0" smtClean="0">
                <a:solidFill>
                  <a:schemeClr val="accent2">
                    <a:lumMod val="75000"/>
                  </a:schemeClr>
                </a:solidFill>
              </a:rPr>
              <a:t> etkinlikler</a:t>
            </a:r>
          </a:p>
          <a:p>
            <a:r>
              <a:rPr lang="tr-TR" sz="2000" b="1" dirty="0" smtClean="0">
                <a:solidFill>
                  <a:schemeClr val="accent2"/>
                </a:solidFill>
              </a:rPr>
              <a:t> </a:t>
            </a:r>
            <a:r>
              <a:rPr lang="tr-TR" sz="2000" b="1" dirty="0" err="1" smtClean="0"/>
              <a:t>Von</a:t>
            </a:r>
            <a:r>
              <a:rPr lang="tr-TR" sz="2000" b="1" dirty="0" smtClean="0"/>
              <a:t> </a:t>
            </a:r>
            <a:r>
              <a:rPr lang="tr-TR" sz="2000" b="1" dirty="0" err="1" smtClean="0"/>
              <a:t>Freudenreich</a:t>
            </a:r>
            <a:r>
              <a:rPr lang="tr-TR" sz="2000" b="1" dirty="0" smtClean="0"/>
              <a:t> ve </a:t>
            </a:r>
            <a:r>
              <a:rPr lang="tr-TR" sz="2000" b="1" dirty="0" err="1" smtClean="0"/>
              <a:t>Orlo-Jensen</a:t>
            </a:r>
            <a:r>
              <a:rPr lang="tr-TR" sz="2000" b="1" dirty="0" smtClean="0"/>
              <a:t>  İsviçre peynirinde </a:t>
            </a:r>
            <a:r>
              <a:rPr lang="tr-TR" sz="2000" b="1" dirty="0" err="1" smtClean="0"/>
              <a:t>propiyonik</a:t>
            </a:r>
            <a:r>
              <a:rPr lang="tr-TR" sz="2000" b="1" dirty="0" smtClean="0"/>
              <a:t> asit ve asetik asit fermantasyonundan sorumlu olan organizmayı izole ettikten sonra bunların </a:t>
            </a:r>
            <a:r>
              <a:rPr lang="tr-TR" sz="2000" b="1" dirty="0" err="1" smtClean="0"/>
              <a:t>propionat,asetat</a:t>
            </a:r>
            <a:r>
              <a:rPr lang="tr-TR" sz="2000" b="1" dirty="0" smtClean="0"/>
              <a:t> ve CO₂ oluşumunda önemli rol oynadıkları anlaşılmıştır.İsviçre tipi peynirde önemli miktarda </a:t>
            </a:r>
            <a:r>
              <a:rPr lang="tr-TR" sz="2000" b="1" dirty="0" err="1" smtClean="0"/>
              <a:t>prolin</a:t>
            </a:r>
            <a:r>
              <a:rPr lang="tr-TR" sz="2000" b="1" dirty="0" smtClean="0"/>
              <a:t> mevcut olduğu tespit edilmiştir.Bu bileşiklerin adı geçen peynirlerin tat ve görünümünde önemli etkilere sahip olmalarına rağmen </a:t>
            </a:r>
            <a:r>
              <a:rPr lang="tr-TR" sz="2000" b="1" dirty="0" err="1" smtClean="0"/>
              <a:t>propionik</a:t>
            </a:r>
            <a:r>
              <a:rPr lang="tr-TR" sz="2000" b="1" dirty="0" smtClean="0"/>
              <a:t> asit bakteri türlerinin biyokimyası bundan çok farklıdır.</a:t>
            </a:r>
            <a:endParaRPr lang="tr-TR" sz="2000" b="1" dirty="0"/>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836712"/>
            <a:ext cx="8229600" cy="4896544"/>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Bu bakteriler tam dengeli tada sahip İsviçre peynirinin tat oluşumunda etkili olan diğer bazı </a:t>
            </a:r>
            <a:r>
              <a:rPr lang="tr-TR" sz="2000" b="1" dirty="0" err="1" smtClean="0"/>
              <a:t>bileşikleride</a:t>
            </a:r>
            <a:r>
              <a:rPr lang="tr-TR" sz="2000" b="1" dirty="0" smtClean="0"/>
              <a:t> üretirler.Bu bakteri türleri peynirde tek yanlı </a:t>
            </a:r>
            <a:r>
              <a:rPr lang="tr-TR" sz="2000" b="1" dirty="0" err="1" smtClean="0"/>
              <a:t>kommansalizm</a:t>
            </a:r>
            <a:r>
              <a:rPr lang="tr-TR" sz="2000" b="1" dirty="0" smtClean="0"/>
              <a:t> halinde önemli işler başarırlar.Burada laktik asit bakterilerinin herhangi bir rolü yoktur. </a:t>
            </a:r>
            <a:r>
              <a:rPr lang="tr-TR" sz="2000" b="1" dirty="0" err="1" smtClean="0"/>
              <a:t>Laktat</a:t>
            </a:r>
            <a:r>
              <a:rPr lang="tr-TR" sz="2000" b="1" dirty="0" smtClean="0"/>
              <a:t>, genellikle önemli fermantasyonlarında itici </a:t>
            </a:r>
            <a:r>
              <a:rPr lang="tr-TR" sz="2000" b="1" dirty="0" err="1" smtClean="0"/>
              <a:t>güçtür.Laktoz</a:t>
            </a:r>
            <a:r>
              <a:rPr lang="tr-TR" sz="2000" b="1" dirty="0" smtClean="0"/>
              <a:t>  </a:t>
            </a:r>
            <a:r>
              <a:rPr lang="tr-TR" sz="2000" i="1" dirty="0" err="1" smtClean="0"/>
              <a:t>Propionibacterium</a:t>
            </a:r>
            <a:r>
              <a:rPr lang="tr-TR" sz="2000" i="1" dirty="0" smtClean="0"/>
              <a:t> </a:t>
            </a:r>
            <a:r>
              <a:rPr lang="tr-TR" sz="2000" i="1" dirty="0" err="1" smtClean="0"/>
              <a:t>freudenreichii</a:t>
            </a:r>
            <a:r>
              <a:rPr lang="tr-TR" sz="2000" i="1" dirty="0" smtClean="0"/>
              <a:t> </a:t>
            </a:r>
            <a:r>
              <a:rPr lang="tr-TR" sz="2000" i="1" dirty="0" err="1" smtClean="0"/>
              <a:t>ssp</a:t>
            </a:r>
            <a:r>
              <a:rPr lang="tr-TR" sz="2000" i="1" dirty="0" smtClean="0"/>
              <a:t>. </a:t>
            </a:r>
            <a:r>
              <a:rPr lang="tr-TR" sz="2000" i="1" dirty="0" err="1" smtClean="0"/>
              <a:t>freudenreichii</a:t>
            </a:r>
            <a:r>
              <a:rPr lang="tr-TR" sz="2000" b="1" dirty="0" smtClean="0"/>
              <a:t> </a:t>
            </a:r>
            <a:r>
              <a:rPr lang="tr-TR" sz="2000" b="1" dirty="0" err="1" smtClean="0"/>
              <a:t>suşu</a:t>
            </a:r>
            <a:r>
              <a:rPr lang="tr-TR" sz="2000" b="1" dirty="0" smtClean="0"/>
              <a:t> tarafından fermente </a:t>
            </a:r>
            <a:r>
              <a:rPr lang="tr-TR" sz="2000" b="1" dirty="0" err="1" smtClean="0"/>
              <a:t>edilir.Glukoz,galaktoz,sitrat,pirüvat</a:t>
            </a:r>
            <a:r>
              <a:rPr lang="tr-TR" sz="2000" b="1" dirty="0" smtClean="0"/>
              <a:t> ve süt ile peynirdeki diğer maddeler </a:t>
            </a:r>
            <a:r>
              <a:rPr lang="tr-TR" sz="2000" b="1" dirty="0" err="1" smtClean="0"/>
              <a:t>metabolize</a:t>
            </a:r>
            <a:r>
              <a:rPr lang="tr-TR" sz="2000" b="1" dirty="0" smtClean="0"/>
              <a:t> edilip birçok son ürüne dönüştürülür. </a:t>
            </a:r>
          </a:p>
          <a:p>
            <a:r>
              <a:rPr lang="tr-TR" sz="2000" b="1" dirty="0"/>
              <a:t>Tipik İsviçre peyniri tadının kalsiyum ve muhtemelen magnezyum iyonlarının aminoasitler ve küçük </a:t>
            </a:r>
            <a:r>
              <a:rPr lang="tr-TR" sz="2000" b="1" dirty="0" err="1"/>
              <a:t>peptidlerle</a:t>
            </a:r>
            <a:r>
              <a:rPr lang="tr-TR" sz="2000" b="1" dirty="0"/>
              <a:t> etkileştiğini </a:t>
            </a:r>
            <a:r>
              <a:rPr lang="tr-TR" sz="2000" b="1" dirty="0" err="1"/>
              <a:t>göstermektedir.Proteolizin</a:t>
            </a:r>
            <a:r>
              <a:rPr lang="tr-TR" sz="2000" b="1" dirty="0"/>
              <a:t> sonucu olan bu son ürünler ‘yanık’ ve ‘acı’ tadında sorumlusudur. Hem suda </a:t>
            </a:r>
            <a:r>
              <a:rPr lang="tr-TR" sz="2000" b="1" dirty="0" err="1"/>
              <a:t>çözülenebilir</a:t>
            </a:r>
            <a:r>
              <a:rPr lang="tr-TR" sz="2000" b="1" dirty="0"/>
              <a:t> </a:t>
            </a:r>
            <a:r>
              <a:rPr lang="tr-TR" sz="2000" b="1" dirty="0" err="1"/>
              <a:t>ucucu</a:t>
            </a:r>
            <a:r>
              <a:rPr lang="tr-TR" sz="2000" b="1" dirty="0"/>
              <a:t> </a:t>
            </a:r>
            <a:r>
              <a:rPr lang="tr-TR" sz="2000" b="1" dirty="0" err="1"/>
              <a:t>olan,hem</a:t>
            </a:r>
            <a:r>
              <a:rPr lang="tr-TR" sz="2000" b="1" dirty="0"/>
              <a:t> de yağda çözülebilen kısımlar, kısa ve orta  uzunluktaki zincire sahip serbest yağ asitleri ile bağlantılı olan uçucu ve fıstık-ceviz benzeri tada sahiptirler</a:t>
            </a:r>
            <a:r>
              <a:rPr lang="tr-TR" sz="2000" dirty="0"/>
              <a:t>. </a:t>
            </a:r>
          </a:p>
          <a:p>
            <a:endParaRPr lang="tr-TR" sz="2000" dirty="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1412776"/>
            <a:ext cx="7920880" cy="78296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Karışık (</a:t>
            </a:r>
            <a:r>
              <a:rPr lang="tr-TR" sz="3200" b="1" i="1" dirty="0" err="1" smtClean="0">
                <a:solidFill>
                  <a:schemeClr val="accent2">
                    <a:lumMod val="75000"/>
                  </a:schemeClr>
                </a:solidFill>
              </a:rPr>
              <a:t>Miks</a:t>
            </a:r>
            <a:r>
              <a:rPr lang="tr-TR" sz="3200" b="1" i="1" dirty="0" smtClean="0">
                <a:solidFill>
                  <a:schemeClr val="accent2">
                    <a:lumMod val="75000"/>
                  </a:schemeClr>
                </a:solidFill>
              </a:rPr>
              <a:t>) Fermantasyonlar</a:t>
            </a:r>
            <a:endParaRPr lang="tr-TR" sz="3200" b="1" i="1" dirty="0">
              <a:solidFill>
                <a:schemeClr val="accent2">
                  <a:lumMod val="75000"/>
                </a:schemeClr>
              </a:solidFill>
            </a:endParaRPr>
          </a:p>
        </p:txBody>
      </p:sp>
      <p:sp>
        <p:nvSpPr>
          <p:cNvPr id="3" name="2 İçerik Yer Tutucusu"/>
          <p:cNvSpPr>
            <a:spLocks noGrp="1"/>
          </p:cNvSpPr>
          <p:nvPr>
            <p:ph idx="1"/>
          </p:nvPr>
        </p:nvSpPr>
        <p:spPr>
          <a:xfrm>
            <a:off x="395536" y="2492896"/>
            <a:ext cx="8219256" cy="3124944"/>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Asetik asit, </a:t>
            </a:r>
            <a:r>
              <a:rPr lang="tr-TR" sz="2000" b="1" dirty="0" err="1" smtClean="0"/>
              <a:t>propiyonik</a:t>
            </a:r>
            <a:r>
              <a:rPr lang="tr-TR" sz="2000" b="1" dirty="0" smtClean="0"/>
              <a:t> asit ve </a:t>
            </a:r>
            <a:r>
              <a:rPr lang="tr-TR" sz="2000" b="1" dirty="0" err="1" smtClean="0"/>
              <a:t>prolin</a:t>
            </a:r>
            <a:r>
              <a:rPr lang="tr-TR" sz="2000" b="1" dirty="0" smtClean="0"/>
              <a:t> dışında başka tat öncülleri ve bileşikleri söz </a:t>
            </a:r>
            <a:r>
              <a:rPr lang="tr-TR" sz="2000" b="1" dirty="0" err="1" smtClean="0"/>
              <a:t>konusudur.Bu</a:t>
            </a:r>
            <a:r>
              <a:rPr lang="tr-TR" sz="2000" b="1" dirty="0" smtClean="0"/>
              <a:t> durumda, peynirde meydana gelen çok karmaşık fermantasyonlarda streptokoklar ve </a:t>
            </a:r>
            <a:r>
              <a:rPr lang="tr-TR" sz="2000" b="1" dirty="0" err="1" smtClean="0"/>
              <a:t>laktokokllar</a:t>
            </a:r>
            <a:r>
              <a:rPr lang="tr-TR" sz="2000" b="1" dirty="0" smtClean="0"/>
              <a:t> gibi laktik asit üreten </a:t>
            </a:r>
            <a:r>
              <a:rPr lang="tr-TR" sz="2000" b="1" dirty="0"/>
              <a:t>b</a:t>
            </a:r>
            <a:r>
              <a:rPr lang="tr-TR" sz="2000" b="1" dirty="0" smtClean="0"/>
              <a:t>akterilerin de önemli rolleri vardır.</a:t>
            </a:r>
          </a:p>
          <a:p>
            <a:r>
              <a:rPr lang="tr-TR" sz="2000" b="1" dirty="0" smtClean="0"/>
              <a:t>Bunların tat üretiminde doğrudan katıldıkları ve </a:t>
            </a:r>
            <a:r>
              <a:rPr lang="tr-TR" sz="2000" b="1" dirty="0" err="1" smtClean="0"/>
              <a:t>propionibakterilerin</a:t>
            </a:r>
            <a:r>
              <a:rPr lang="tr-TR" sz="2000" b="1" dirty="0" smtClean="0"/>
              <a:t> gelişimini kontrol ettikleri kabul edilir. </a:t>
            </a:r>
            <a:r>
              <a:rPr lang="tr-TR" sz="2000" i="1" dirty="0" err="1" smtClean="0"/>
              <a:t>Streptococcus</a:t>
            </a:r>
            <a:r>
              <a:rPr lang="tr-TR" sz="2000" i="1" dirty="0" smtClean="0"/>
              <a:t> </a:t>
            </a:r>
            <a:r>
              <a:rPr lang="tr-TR" sz="2000" i="1" dirty="0" err="1"/>
              <a:t>s</a:t>
            </a:r>
            <a:r>
              <a:rPr lang="tr-TR" sz="2000" i="1" dirty="0" err="1" smtClean="0"/>
              <a:t>alivarius</a:t>
            </a:r>
            <a:r>
              <a:rPr lang="tr-TR" sz="2000" i="1" dirty="0" smtClean="0"/>
              <a:t>  </a:t>
            </a:r>
            <a:r>
              <a:rPr lang="tr-TR" sz="2000" i="1" dirty="0" err="1" smtClean="0"/>
              <a:t>ssp</a:t>
            </a:r>
            <a:r>
              <a:rPr lang="tr-TR" sz="2000" i="1" dirty="0" smtClean="0"/>
              <a:t>. </a:t>
            </a:r>
            <a:r>
              <a:rPr lang="tr-TR" sz="2000" i="1" dirty="0" err="1" smtClean="0"/>
              <a:t>thermophilus</a:t>
            </a:r>
            <a:r>
              <a:rPr lang="tr-TR" sz="2000" i="1" dirty="0" smtClean="0"/>
              <a:t> </a:t>
            </a:r>
            <a:r>
              <a:rPr lang="tr-TR" sz="2000" b="1" i="1" dirty="0" smtClean="0"/>
              <a:t>ile </a:t>
            </a:r>
            <a:r>
              <a:rPr lang="tr-TR" sz="2000" i="1" dirty="0" err="1" smtClean="0"/>
              <a:t>Lactobacillus</a:t>
            </a:r>
            <a:r>
              <a:rPr lang="tr-TR" sz="2000" i="1" dirty="0" smtClean="0"/>
              <a:t> </a:t>
            </a:r>
            <a:r>
              <a:rPr lang="tr-TR" sz="2000" i="1" dirty="0" err="1" smtClean="0"/>
              <a:t>delbrueckii</a:t>
            </a:r>
            <a:r>
              <a:rPr lang="tr-TR" sz="2000" i="1" dirty="0" smtClean="0"/>
              <a:t> </a:t>
            </a:r>
            <a:r>
              <a:rPr lang="tr-TR" sz="2000" i="1" dirty="0" err="1" smtClean="0"/>
              <a:t>ssp</a:t>
            </a:r>
            <a:r>
              <a:rPr lang="tr-TR" sz="2000" i="1" dirty="0" smtClean="0"/>
              <a:t>. </a:t>
            </a:r>
            <a:r>
              <a:rPr lang="tr-TR" sz="2000" i="1" dirty="0" err="1" smtClean="0"/>
              <a:t>bulgaricus</a:t>
            </a:r>
            <a:r>
              <a:rPr lang="tr-TR" sz="2000" i="1" dirty="0" smtClean="0"/>
              <a:t>  </a:t>
            </a:r>
            <a:r>
              <a:rPr lang="tr-TR" sz="2000" b="1" dirty="0" smtClean="0"/>
              <a:t>ve </a:t>
            </a:r>
            <a:r>
              <a:rPr lang="tr-TR" sz="2000" i="1" dirty="0" err="1" smtClean="0"/>
              <a:t>Lactobacillus</a:t>
            </a:r>
            <a:r>
              <a:rPr lang="tr-TR" sz="2000" i="1" dirty="0" smtClean="0"/>
              <a:t>  </a:t>
            </a:r>
            <a:r>
              <a:rPr lang="tr-TR" sz="2000" i="1" dirty="0" err="1" smtClean="0"/>
              <a:t>helveticus</a:t>
            </a:r>
            <a:r>
              <a:rPr lang="tr-TR" sz="2000" i="1" dirty="0" smtClean="0"/>
              <a:t> </a:t>
            </a:r>
            <a:r>
              <a:rPr lang="tr-TR" sz="2000" b="1" i="1" dirty="0" smtClean="0"/>
              <a:t>gibi bazı </a:t>
            </a:r>
            <a:r>
              <a:rPr lang="tr-TR" sz="2000" b="1" i="1" dirty="0" err="1" smtClean="0"/>
              <a:t>laktobasiller</a:t>
            </a:r>
            <a:r>
              <a:rPr lang="tr-TR" sz="2000" b="1" i="1" dirty="0" smtClean="0"/>
              <a:t> arasındaki </a:t>
            </a:r>
            <a:r>
              <a:rPr lang="tr-TR" sz="2000" b="1" i="1" dirty="0" err="1" smtClean="0"/>
              <a:t>simbiyotik</a:t>
            </a:r>
            <a:r>
              <a:rPr lang="tr-TR" sz="2000" b="1" i="1" dirty="0" smtClean="0"/>
              <a:t> ilişkiler sayesinde peynirde istenilen özelliklerin oluşması yönlendirilmiş olur.</a:t>
            </a:r>
            <a:endParaRPr lang="tr-TR" sz="2000" b="1" dirty="0" smtClean="0"/>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sz="half" idx="1"/>
          </p:nvPr>
        </p:nvSpPr>
        <p:spPr>
          <a:xfrm>
            <a:off x="251520" y="836712"/>
            <a:ext cx="4032448" cy="4896544"/>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Pratikte kültür oluşturmada, laktik asit üreten bakterilerin birbirleriyle uyumlu olanlarının seçilmeleri, yüksek kaliteli peynir üretiminde çok </a:t>
            </a:r>
            <a:r>
              <a:rPr lang="tr-TR" sz="2000" b="1" dirty="0" err="1" smtClean="0"/>
              <a:t>önemlidir.Bazı</a:t>
            </a:r>
            <a:r>
              <a:rPr lang="tr-TR" sz="2000" b="1" dirty="0" smtClean="0"/>
              <a:t> </a:t>
            </a:r>
            <a:r>
              <a:rPr lang="tr-TR" sz="2000" i="1" dirty="0" err="1" smtClean="0"/>
              <a:t>Streptococcus</a:t>
            </a:r>
            <a:r>
              <a:rPr lang="tr-TR" sz="2000" i="1" dirty="0" smtClean="0"/>
              <a:t> </a:t>
            </a:r>
            <a:r>
              <a:rPr lang="tr-TR" sz="2000" i="1" dirty="0" err="1"/>
              <a:t>s</a:t>
            </a:r>
            <a:r>
              <a:rPr lang="tr-TR" sz="2000" i="1" dirty="0" err="1" smtClean="0"/>
              <a:t>alivarius</a:t>
            </a:r>
            <a:r>
              <a:rPr lang="tr-TR" sz="2000" i="1" dirty="0" smtClean="0"/>
              <a:t> </a:t>
            </a:r>
            <a:r>
              <a:rPr lang="tr-TR" sz="2000" i="1" dirty="0" err="1" smtClean="0"/>
              <a:t>ssp</a:t>
            </a:r>
            <a:r>
              <a:rPr lang="tr-TR" sz="2000" i="1" dirty="0" smtClean="0"/>
              <a:t>. </a:t>
            </a:r>
            <a:r>
              <a:rPr lang="tr-TR" sz="2000" i="1" dirty="0" err="1" smtClean="0"/>
              <a:t>thermophilus</a:t>
            </a:r>
            <a:r>
              <a:rPr lang="tr-TR" sz="2000" i="1" dirty="0" smtClean="0"/>
              <a:t> </a:t>
            </a:r>
            <a:r>
              <a:rPr lang="tr-TR" sz="2000" b="1" dirty="0" err="1" smtClean="0"/>
              <a:t>suşlarının</a:t>
            </a:r>
            <a:r>
              <a:rPr lang="tr-TR" sz="2000" b="1" i="1" dirty="0" smtClean="0"/>
              <a:t> </a:t>
            </a:r>
            <a:r>
              <a:rPr lang="tr-TR" sz="2000" b="1" dirty="0" err="1" smtClean="0"/>
              <a:t>heterofermantatif</a:t>
            </a:r>
            <a:r>
              <a:rPr lang="tr-TR" sz="2000" b="1" dirty="0" smtClean="0"/>
              <a:t> etkinliği sonucunda aşırı miktarda CO₂ üretimi, pıhtı oluşumunun ilk safhalarında meydana geldiğinde gevşek dokulu peynir oluşumuna neden olabilmektedir.</a:t>
            </a:r>
            <a:endParaRPr lang="tr-TR" sz="2000" b="1" dirty="0"/>
          </a:p>
        </p:txBody>
      </p:sp>
      <p:sp>
        <p:nvSpPr>
          <p:cNvPr id="6" name="İçerik Yer Tutucusu 5"/>
          <p:cNvSpPr>
            <a:spLocks noGrp="1"/>
          </p:cNvSpPr>
          <p:nvPr>
            <p:ph sz="half" idx="2"/>
          </p:nvPr>
        </p:nvSpPr>
        <p:spPr>
          <a:xfrm>
            <a:off x="4644008" y="836712"/>
            <a:ext cx="3960440" cy="4884787"/>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Ticari peynir yapımında tekne sütünde </a:t>
            </a:r>
            <a:r>
              <a:rPr lang="tr-TR" sz="2000" i="1" dirty="0" err="1" smtClean="0"/>
              <a:t>Lactobacillus</a:t>
            </a:r>
            <a:r>
              <a:rPr lang="tr-TR" sz="2000" i="1" dirty="0" smtClean="0"/>
              <a:t> </a:t>
            </a:r>
            <a:r>
              <a:rPr lang="tr-TR" sz="2000" i="1" dirty="0" err="1" smtClean="0"/>
              <a:t>delbrueckii</a:t>
            </a:r>
            <a:r>
              <a:rPr lang="tr-TR" sz="2000" i="1" dirty="0" smtClean="0"/>
              <a:t>  </a:t>
            </a:r>
            <a:r>
              <a:rPr lang="tr-TR" sz="2000" i="1" dirty="0" err="1" smtClean="0"/>
              <a:t>ssp</a:t>
            </a:r>
            <a:r>
              <a:rPr lang="tr-TR" sz="2000" i="1" dirty="0" smtClean="0"/>
              <a:t>. </a:t>
            </a:r>
            <a:r>
              <a:rPr lang="tr-TR" sz="2000" i="1" dirty="0" err="1" smtClean="0"/>
              <a:t>bulgaricus</a:t>
            </a:r>
            <a:r>
              <a:rPr lang="tr-TR" sz="2000" b="1" i="1" dirty="0" smtClean="0"/>
              <a:t>,</a:t>
            </a:r>
            <a:r>
              <a:rPr lang="tr-TR" sz="2000" b="1" dirty="0" smtClean="0"/>
              <a:t> miktarının önemli ölçüde arttırıldığı durumda elde edilen peynirin giderek daha az miktarda </a:t>
            </a:r>
            <a:r>
              <a:rPr lang="tr-TR" sz="2000" b="1" dirty="0" err="1" smtClean="0"/>
              <a:t>propionibakteri</a:t>
            </a:r>
            <a:r>
              <a:rPr lang="tr-TR" sz="2000" b="1" dirty="0" smtClean="0"/>
              <a:t> türünü içerdiği, daha fazla </a:t>
            </a:r>
            <a:r>
              <a:rPr lang="tr-TR" sz="2000" b="1" dirty="0" err="1" smtClean="0"/>
              <a:t>proteoliz</a:t>
            </a:r>
            <a:r>
              <a:rPr lang="tr-TR" sz="2000" b="1" dirty="0" smtClean="0"/>
              <a:t> meydana geldiği, daha yoğun </a:t>
            </a:r>
            <a:r>
              <a:rPr lang="tr-TR" sz="2000" b="1" dirty="0" err="1" smtClean="0"/>
              <a:t>tadların</a:t>
            </a:r>
            <a:r>
              <a:rPr lang="tr-TR" sz="2000" b="1" dirty="0" smtClean="0"/>
              <a:t> elde edildiği ve serbest </a:t>
            </a:r>
            <a:r>
              <a:rPr lang="tr-TR" sz="2000" b="1" dirty="0" err="1" smtClean="0"/>
              <a:t>prolin</a:t>
            </a:r>
            <a:r>
              <a:rPr lang="tr-TR" sz="2000" b="1" dirty="0" smtClean="0"/>
              <a:t> miktarının arttığı belirlenmişlerdir.</a:t>
            </a:r>
            <a:endParaRPr lang="tr-TR" sz="2000" b="1" dirty="0"/>
          </a:p>
        </p:txBody>
      </p:sp>
    </p:spTree>
    <p:extLst>
      <p:ext uri="{BB962C8B-B14F-4D97-AF65-F5344CB8AC3E}">
        <p14:creationId xmlns:p14="http://schemas.microsoft.com/office/powerpoint/2010/main" val="2134393267"/>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3168352" cy="533065"/>
          </a:xfrm>
        </p:spPr>
        <p:style>
          <a:lnRef idx="0">
            <a:schemeClr val="accent6"/>
          </a:lnRef>
          <a:fillRef idx="3">
            <a:schemeClr val="accent6"/>
          </a:fillRef>
          <a:effectRef idx="3">
            <a:schemeClr val="accent6"/>
          </a:effectRef>
          <a:fontRef idx="minor">
            <a:schemeClr val="lt1"/>
          </a:fontRef>
        </p:style>
        <p:txBody>
          <a:bodyPr>
            <a:noAutofit/>
          </a:bodyPr>
          <a:lstStyle/>
          <a:p>
            <a:r>
              <a:rPr lang="tr-TR" sz="3200" b="1" i="1" dirty="0" err="1" smtClean="0">
                <a:solidFill>
                  <a:schemeClr val="accent2"/>
                </a:solidFill>
              </a:rPr>
              <a:t>Proteoliz</a:t>
            </a:r>
            <a:endParaRPr lang="tr-TR" sz="3200" b="1" i="1" dirty="0">
              <a:solidFill>
                <a:schemeClr val="accent2"/>
              </a:solidFill>
            </a:endParaRPr>
          </a:p>
        </p:txBody>
      </p:sp>
      <p:sp>
        <p:nvSpPr>
          <p:cNvPr id="3" name="İçerik Yer Tutucusu 2"/>
          <p:cNvSpPr>
            <a:spLocks noGrp="1"/>
          </p:cNvSpPr>
          <p:nvPr>
            <p:ph sz="half" idx="1"/>
          </p:nvPr>
        </p:nvSpPr>
        <p:spPr>
          <a:xfrm>
            <a:off x="323528" y="692696"/>
            <a:ext cx="3744416" cy="6165304"/>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smtClean="0"/>
              <a:t>İsviçre peynirlerinde yeterli parçalanma meydana gelmediğinden , istenen </a:t>
            </a:r>
            <a:r>
              <a:rPr lang="tr-TR" sz="2000" b="1" dirty="0" err="1" smtClean="0"/>
              <a:t>yuvarlak,düz</a:t>
            </a:r>
            <a:r>
              <a:rPr lang="tr-TR" sz="2000" b="1" dirty="0" smtClean="0"/>
              <a:t> yüzeyli ve parlak gözler </a:t>
            </a:r>
            <a:r>
              <a:rPr lang="tr-TR" sz="2000" b="1" dirty="0" err="1" smtClean="0"/>
              <a:t>gelişmemektedir.Propionibakteriler</a:t>
            </a:r>
            <a:r>
              <a:rPr lang="tr-TR" sz="2000" b="1" dirty="0" smtClean="0"/>
              <a:t> tek başlarına proteini parçalama yeteneğinde </a:t>
            </a:r>
            <a:r>
              <a:rPr lang="tr-TR" sz="2000" b="1" dirty="0" err="1" smtClean="0"/>
              <a:t>değildirler.Bu</a:t>
            </a:r>
            <a:r>
              <a:rPr lang="tr-TR" sz="2000" b="1" dirty="0" smtClean="0"/>
              <a:t> bakımdan ortamda </a:t>
            </a:r>
            <a:r>
              <a:rPr lang="tr-TR" sz="2000" b="1" dirty="0" err="1" smtClean="0"/>
              <a:t>proteolizi</a:t>
            </a:r>
            <a:r>
              <a:rPr lang="tr-TR" sz="2000" b="1" dirty="0" smtClean="0"/>
              <a:t> gerçekleştirecek olan </a:t>
            </a:r>
            <a:r>
              <a:rPr lang="tr-TR" sz="2000" i="1" dirty="0" err="1" smtClean="0"/>
              <a:t>Lactobacillus</a:t>
            </a:r>
            <a:r>
              <a:rPr lang="tr-TR" sz="2000" i="1" dirty="0" smtClean="0"/>
              <a:t> </a:t>
            </a:r>
            <a:r>
              <a:rPr lang="tr-TR" sz="2000" i="1" dirty="0" err="1" smtClean="0"/>
              <a:t>delbrueckii</a:t>
            </a:r>
            <a:r>
              <a:rPr lang="tr-TR" sz="2000" i="1" dirty="0" smtClean="0"/>
              <a:t> </a:t>
            </a:r>
            <a:r>
              <a:rPr lang="tr-TR" sz="2000" i="1" dirty="0" err="1" smtClean="0"/>
              <a:t>ssp</a:t>
            </a:r>
            <a:r>
              <a:rPr lang="tr-TR" sz="2000" i="1" dirty="0" smtClean="0"/>
              <a:t>. </a:t>
            </a:r>
            <a:r>
              <a:rPr lang="tr-TR" sz="2000" i="1" dirty="0" err="1"/>
              <a:t>b</a:t>
            </a:r>
            <a:r>
              <a:rPr lang="tr-TR" sz="2000" i="1" dirty="0" err="1" smtClean="0"/>
              <a:t>ulgaricus</a:t>
            </a:r>
            <a:r>
              <a:rPr lang="tr-TR" sz="2000" i="1" dirty="0" smtClean="0"/>
              <a:t> </a:t>
            </a:r>
            <a:r>
              <a:rPr lang="tr-TR" sz="2000" b="1" dirty="0" smtClean="0"/>
              <a:t>ya da </a:t>
            </a:r>
            <a:r>
              <a:rPr lang="tr-TR" sz="2000" i="1" dirty="0" err="1" smtClean="0"/>
              <a:t>Lactobacillus</a:t>
            </a:r>
            <a:r>
              <a:rPr lang="tr-TR" sz="2000" i="1" dirty="0" smtClean="0"/>
              <a:t>  </a:t>
            </a:r>
            <a:r>
              <a:rPr lang="tr-TR" sz="2000" i="1" dirty="0" err="1" smtClean="0"/>
              <a:t>helveticus</a:t>
            </a:r>
            <a:r>
              <a:rPr lang="tr-TR" sz="2000" i="1" dirty="0" smtClean="0"/>
              <a:t> </a:t>
            </a:r>
            <a:r>
              <a:rPr lang="tr-TR" sz="2000" b="1" dirty="0" smtClean="0"/>
              <a:t>ve </a:t>
            </a:r>
            <a:r>
              <a:rPr lang="tr-TR" sz="2000" i="1" dirty="0" err="1" smtClean="0"/>
              <a:t>Streptococcus</a:t>
            </a:r>
            <a:r>
              <a:rPr lang="tr-TR" sz="2000" i="1" dirty="0" smtClean="0"/>
              <a:t> </a:t>
            </a:r>
            <a:r>
              <a:rPr lang="tr-TR" sz="2000" i="1" dirty="0" err="1"/>
              <a:t>s</a:t>
            </a:r>
            <a:r>
              <a:rPr lang="tr-TR" sz="2000" i="1" dirty="0" err="1" smtClean="0"/>
              <a:t>alivarius</a:t>
            </a:r>
            <a:r>
              <a:rPr lang="tr-TR" sz="2000" i="1" dirty="0" smtClean="0"/>
              <a:t> </a:t>
            </a:r>
            <a:r>
              <a:rPr lang="tr-TR" sz="2000" i="1" dirty="0" err="1" smtClean="0"/>
              <a:t>ssp</a:t>
            </a:r>
            <a:r>
              <a:rPr lang="tr-TR" sz="2000" i="1" dirty="0" smtClean="0"/>
              <a:t>. </a:t>
            </a:r>
            <a:r>
              <a:rPr lang="tr-TR" sz="2000" i="1" dirty="0" err="1" smtClean="0"/>
              <a:t>thermophilus</a:t>
            </a:r>
            <a:r>
              <a:rPr lang="tr-TR" sz="2000" i="1" dirty="0" smtClean="0"/>
              <a:t> </a:t>
            </a:r>
            <a:r>
              <a:rPr lang="tr-TR" sz="2000" b="1" dirty="0" smtClean="0"/>
              <a:t>gibi bakterilerin bulunması </a:t>
            </a:r>
            <a:r>
              <a:rPr lang="tr-TR" sz="2000" b="1" dirty="0" err="1" smtClean="0"/>
              <a:t>gerekmektedir.Böylelikle</a:t>
            </a:r>
            <a:r>
              <a:rPr lang="tr-TR" sz="2000" b="1" dirty="0" smtClean="0"/>
              <a:t> sütün pıhtılaşarak daha küçük bileşiklerin oluşturulması önemlidir.</a:t>
            </a:r>
            <a:endParaRPr lang="tr-TR" sz="2000" b="1" dirty="0"/>
          </a:p>
        </p:txBody>
      </p:sp>
      <p:sp>
        <p:nvSpPr>
          <p:cNvPr id="4" name="İçerik Yer Tutucusu 3"/>
          <p:cNvSpPr>
            <a:spLocks noGrp="1"/>
          </p:cNvSpPr>
          <p:nvPr>
            <p:ph sz="half" idx="2"/>
          </p:nvPr>
        </p:nvSpPr>
        <p:spPr>
          <a:xfrm>
            <a:off x="4644008" y="2852936"/>
            <a:ext cx="3960440" cy="3168352"/>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İsviçre tipi peynirlerde çoğunlukla </a:t>
            </a:r>
            <a:r>
              <a:rPr lang="tr-TR" sz="2000" b="1" dirty="0" err="1" smtClean="0"/>
              <a:t>Clostridium</a:t>
            </a:r>
            <a:r>
              <a:rPr lang="tr-TR" sz="2000" b="1" dirty="0" smtClean="0"/>
              <a:t> türü bakterilerin istenmeyen gelişimine bağlanan ekşi tada </a:t>
            </a:r>
            <a:r>
              <a:rPr lang="tr-TR" sz="2000" b="1" dirty="0" err="1" smtClean="0"/>
              <a:t>rastlanmaktadır.Pıhtı</a:t>
            </a:r>
            <a:r>
              <a:rPr lang="tr-TR" sz="2000" b="1" dirty="0" smtClean="0"/>
              <a:t> oluşumunda kullanılan  </a:t>
            </a:r>
            <a:r>
              <a:rPr lang="tr-TR" sz="2000" b="1" dirty="0" err="1" smtClean="0"/>
              <a:t>mikrobiyal</a:t>
            </a:r>
            <a:r>
              <a:rPr lang="tr-TR" sz="2000" b="1" dirty="0" smtClean="0"/>
              <a:t> </a:t>
            </a:r>
            <a:r>
              <a:rPr lang="tr-TR" sz="2000" b="1" dirty="0" err="1" smtClean="0"/>
              <a:t>rennetin</a:t>
            </a:r>
            <a:r>
              <a:rPr lang="tr-TR" sz="2000" b="1" dirty="0" smtClean="0"/>
              <a:t> de ekşiliğin oluşumundan sorumlu olduğu bilinmektedir.</a:t>
            </a:r>
            <a:endParaRPr lang="tr-TR" sz="2000" b="1" dirty="0"/>
          </a:p>
        </p:txBody>
      </p:sp>
      <p:sp>
        <p:nvSpPr>
          <p:cNvPr id="5" name="Metin kutusu 4"/>
          <p:cNvSpPr txBox="1"/>
          <p:nvPr/>
        </p:nvSpPr>
        <p:spPr>
          <a:xfrm>
            <a:off x="5796136" y="2060848"/>
            <a:ext cx="2808312" cy="584775"/>
          </a:xfrm>
          <a:prstGeom prst="rect">
            <a:avLst/>
          </a:prstGeom>
        </p:spPr>
        <p:style>
          <a:lnRef idx="0">
            <a:schemeClr val="accent6"/>
          </a:lnRef>
          <a:fillRef idx="3">
            <a:schemeClr val="accent6"/>
          </a:fillRef>
          <a:effectRef idx="3">
            <a:schemeClr val="accent6"/>
          </a:effectRef>
          <a:fontRef idx="minor">
            <a:schemeClr val="lt1"/>
          </a:fontRef>
        </p:style>
        <p:txBody>
          <a:bodyPr wrap="square" rtlCol="0">
            <a:spAutoFit/>
          </a:bodyPr>
          <a:lstStyle/>
          <a:p>
            <a:r>
              <a:rPr lang="tr-TR" dirty="0" smtClean="0"/>
              <a:t>  </a:t>
            </a:r>
            <a:r>
              <a:rPr lang="tr-TR" sz="3200" b="1" i="1" dirty="0" err="1" smtClean="0">
                <a:solidFill>
                  <a:schemeClr val="accent2">
                    <a:lumMod val="75000"/>
                  </a:schemeClr>
                </a:solidFill>
              </a:rPr>
              <a:t>Lipoliz</a:t>
            </a:r>
            <a:endParaRPr lang="tr-TR" sz="3200" b="1" i="1" dirty="0">
              <a:solidFill>
                <a:schemeClr val="accent2">
                  <a:lumMod val="75000"/>
                </a:schemeClr>
              </a:solidFill>
            </a:endParaRPr>
          </a:p>
        </p:txBody>
      </p:sp>
    </p:spTree>
    <p:extLst>
      <p:ext uri="{BB962C8B-B14F-4D97-AF65-F5344CB8AC3E}">
        <p14:creationId xmlns:p14="http://schemas.microsoft.com/office/powerpoint/2010/main" val="2897755439"/>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İçerik Yer Tutucusu 7"/>
          <p:cNvSpPr>
            <a:spLocks noGrp="1"/>
          </p:cNvSpPr>
          <p:nvPr>
            <p:ph idx="1"/>
          </p:nvPr>
        </p:nvSpPr>
        <p:spPr>
          <a:xfrm>
            <a:off x="539552" y="1700809"/>
            <a:ext cx="8208912" cy="3312368"/>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t>Propionik</a:t>
            </a:r>
            <a:r>
              <a:rPr lang="tr-TR" sz="2000" b="1" dirty="0" smtClean="0"/>
              <a:t> asit bakterilerinin </a:t>
            </a:r>
            <a:r>
              <a:rPr lang="tr-TR" sz="2000" b="1" dirty="0" err="1" smtClean="0"/>
              <a:t>diasetil</a:t>
            </a:r>
            <a:r>
              <a:rPr lang="tr-TR" sz="2000" b="1" dirty="0" smtClean="0"/>
              <a:t> ve </a:t>
            </a:r>
            <a:r>
              <a:rPr lang="tr-TR" sz="2000" b="1" dirty="0" err="1" smtClean="0"/>
              <a:t>asetoin</a:t>
            </a:r>
            <a:r>
              <a:rPr lang="tr-TR" sz="2000" b="1" dirty="0" smtClean="0"/>
              <a:t> ürettiklerini bildirmişlerdir.</a:t>
            </a:r>
          </a:p>
          <a:p>
            <a:r>
              <a:rPr lang="tr-TR" sz="2000" b="1" dirty="0" err="1" smtClean="0"/>
              <a:t>Propionibakteriler</a:t>
            </a:r>
            <a:r>
              <a:rPr lang="tr-TR" sz="2000" b="1" dirty="0" smtClean="0"/>
              <a:t> tarafından üretilen tat bileşenlerinin dışında diğer bileşenler </a:t>
            </a:r>
            <a:r>
              <a:rPr lang="tr-TR" sz="2000" b="1" dirty="0" err="1" smtClean="0"/>
              <a:t>asetaldehit</a:t>
            </a:r>
            <a:r>
              <a:rPr lang="tr-TR" sz="2000" b="1" dirty="0" smtClean="0"/>
              <a:t>, </a:t>
            </a:r>
            <a:r>
              <a:rPr lang="tr-TR" sz="2000" b="1" dirty="0" err="1" smtClean="0"/>
              <a:t>propionaldehit</a:t>
            </a:r>
            <a:r>
              <a:rPr lang="tr-TR" sz="2000" b="1" dirty="0" smtClean="0"/>
              <a:t>, etanol, </a:t>
            </a:r>
            <a:r>
              <a:rPr lang="tr-TR" sz="2000" b="1" dirty="0" err="1" smtClean="0"/>
              <a:t>propanol</a:t>
            </a:r>
            <a:r>
              <a:rPr lang="tr-TR" sz="2000" b="1" dirty="0" smtClean="0"/>
              <a:t>, </a:t>
            </a:r>
            <a:r>
              <a:rPr lang="tr-TR" sz="2000" b="1" dirty="0" err="1" smtClean="0"/>
              <a:t>dimetilsülfit</a:t>
            </a:r>
            <a:r>
              <a:rPr lang="tr-TR" sz="2000" b="1" dirty="0" smtClean="0"/>
              <a:t> ve </a:t>
            </a:r>
            <a:r>
              <a:rPr lang="tr-TR" sz="2000" b="1" dirty="0" err="1" smtClean="0"/>
              <a:t>isovalerik</a:t>
            </a:r>
            <a:r>
              <a:rPr lang="tr-TR" sz="2000" b="1" dirty="0" smtClean="0"/>
              <a:t> asittir.</a:t>
            </a:r>
          </a:p>
          <a:p>
            <a:r>
              <a:rPr lang="tr-TR" sz="2000" b="1" dirty="0" smtClean="0"/>
              <a:t>Bir çok peynir çeşidinde tat ve gaz oluşumuna iştirak etmemekle </a:t>
            </a:r>
            <a:r>
              <a:rPr lang="tr-TR" sz="2000" b="1" dirty="0" err="1" smtClean="0"/>
              <a:t>birlikte,propionibakteriler</a:t>
            </a:r>
            <a:r>
              <a:rPr lang="tr-TR" sz="2000" b="1" dirty="0" smtClean="0"/>
              <a:t> tarafından B₁₂ vitaminin üretimi çok önemlidir</a:t>
            </a:r>
            <a:r>
              <a:rPr lang="tr-TR" sz="2000" dirty="0" smtClean="0"/>
              <a:t>.</a:t>
            </a:r>
            <a:endParaRPr lang="tr-TR" sz="2000" dirty="0"/>
          </a:p>
        </p:txBody>
      </p:sp>
    </p:spTree>
    <p:extLst>
      <p:ext uri="{BB962C8B-B14F-4D97-AF65-F5344CB8AC3E}">
        <p14:creationId xmlns:p14="http://schemas.microsoft.com/office/powerpoint/2010/main" val="177821681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980728"/>
            <a:ext cx="7931224" cy="724942"/>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Bifidobacteriaceae</a:t>
            </a:r>
            <a:r>
              <a:rPr lang="tr-TR" sz="3200" b="1" i="1" dirty="0" smtClean="0">
                <a:solidFill>
                  <a:schemeClr val="accent2">
                    <a:lumMod val="75000"/>
                  </a:schemeClr>
                </a:solidFill>
              </a:rPr>
              <a:t> Familyası</a:t>
            </a:r>
            <a:endParaRPr lang="tr-TR" sz="3200" b="1" i="1" dirty="0">
              <a:solidFill>
                <a:schemeClr val="accent2">
                  <a:lumMod val="75000"/>
                </a:schemeClr>
              </a:solidFill>
            </a:endParaRPr>
          </a:p>
        </p:txBody>
      </p:sp>
      <p:sp>
        <p:nvSpPr>
          <p:cNvPr id="3" name="İçerik Yer Tutucusu 2"/>
          <p:cNvSpPr>
            <a:spLocks noGrp="1"/>
          </p:cNvSpPr>
          <p:nvPr>
            <p:ph idx="1"/>
          </p:nvPr>
        </p:nvSpPr>
        <p:spPr>
          <a:xfrm>
            <a:off x="395536" y="1916832"/>
            <a:ext cx="8280920" cy="3816424"/>
          </a:xfrm>
        </p:spPr>
        <p:style>
          <a:lnRef idx="2">
            <a:schemeClr val="accent5"/>
          </a:lnRef>
          <a:fillRef idx="1">
            <a:schemeClr val="lt1"/>
          </a:fillRef>
          <a:effectRef idx="0">
            <a:schemeClr val="accent5"/>
          </a:effectRef>
          <a:fontRef idx="minor">
            <a:schemeClr val="dk1"/>
          </a:fontRef>
        </p:style>
        <p:txBody>
          <a:bodyPr>
            <a:normAutofit/>
          </a:bodyPr>
          <a:lstStyle/>
          <a:p>
            <a:pPr marL="0" indent="0">
              <a:buNone/>
            </a:pPr>
            <a:r>
              <a:rPr lang="tr-TR" sz="2000" b="1" dirty="0" err="1" smtClean="0">
                <a:solidFill>
                  <a:schemeClr val="tx2"/>
                </a:solidFill>
              </a:rPr>
              <a:t>Bifidobacterium</a:t>
            </a:r>
            <a:r>
              <a:rPr lang="tr-TR" sz="2000" b="1" dirty="0" smtClean="0">
                <a:solidFill>
                  <a:schemeClr val="tx2"/>
                </a:solidFill>
              </a:rPr>
              <a:t> </a:t>
            </a:r>
            <a:r>
              <a:rPr lang="tr-TR" sz="2000" b="1" dirty="0" err="1" smtClean="0">
                <a:solidFill>
                  <a:schemeClr val="tx2"/>
                </a:solidFill>
              </a:rPr>
              <a:t>Genusu</a:t>
            </a:r>
            <a:r>
              <a:rPr lang="tr-TR" sz="2000" b="1" dirty="0" smtClean="0">
                <a:solidFill>
                  <a:schemeClr val="tx2"/>
                </a:solidFill>
              </a:rPr>
              <a:t> ve Genel Özellikleri</a:t>
            </a:r>
          </a:p>
          <a:p>
            <a:pPr marL="0" indent="0">
              <a:buNone/>
            </a:pPr>
            <a:r>
              <a:rPr lang="tr-TR" sz="2000" b="1" dirty="0">
                <a:solidFill>
                  <a:schemeClr val="accent2">
                    <a:lumMod val="75000"/>
                  </a:schemeClr>
                </a:solidFill>
              </a:rPr>
              <a:t> </a:t>
            </a:r>
            <a:r>
              <a:rPr lang="tr-TR" sz="2000" b="1" dirty="0" smtClean="0">
                <a:solidFill>
                  <a:schemeClr val="accent2">
                    <a:lumMod val="75000"/>
                  </a:schemeClr>
                </a:solidFill>
              </a:rPr>
              <a:t>  </a:t>
            </a:r>
            <a:r>
              <a:rPr lang="tr-TR" sz="2000" b="1" dirty="0" err="1" smtClean="0"/>
              <a:t>Bifidobacteriaceae</a:t>
            </a:r>
            <a:r>
              <a:rPr lang="tr-TR" sz="2000" b="1" dirty="0" smtClean="0"/>
              <a:t>  familyası içinde diğer 5 </a:t>
            </a:r>
            <a:r>
              <a:rPr lang="tr-TR" sz="2000" b="1" dirty="0" err="1" smtClean="0"/>
              <a:t>genusla</a:t>
            </a:r>
            <a:r>
              <a:rPr lang="tr-TR" sz="2000" b="1" dirty="0" smtClean="0"/>
              <a:t> birlikte </a:t>
            </a:r>
            <a:r>
              <a:rPr lang="tr-TR" sz="2000" b="1" dirty="0" err="1" smtClean="0"/>
              <a:t>sınıflandırılmıştır.Bu</a:t>
            </a:r>
            <a:r>
              <a:rPr lang="tr-TR" sz="2000" b="1" dirty="0" smtClean="0"/>
              <a:t> </a:t>
            </a:r>
            <a:r>
              <a:rPr lang="tr-TR" sz="2000" b="1" dirty="0" err="1" smtClean="0"/>
              <a:t>genusa</a:t>
            </a:r>
            <a:r>
              <a:rPr lang="tr-TR" sz="2000" b="1" dirty="0" smtClean="0"/>
              <a:t> ait 24 tür </a:t>
            </a:r>
            <a:r>
              <a:rPr lang="tr-TR" sz="2000" b="1" dirty="0" err="1" smtClean="0"/>
              <a:t>belirlenmiştir.Süt</a:t>
            </a:r>
            <a:r>
              <a:rPr lang="tr-TR" sz="2000" b="1" dirty="0" smtClean="0"/>
              <a:t> teknolojisi bakımından 6 türü dikkate alınmıştır.(</a:t>
            </a:r>
            <a:r>
              <a:rPr lang="tr-TR" sz="2000" b="1" dirty="0" err="1" smtClean="0"/>
              <a:t>Bergey’s</a:t>
            </a:r>
            <a:r>
              <a:rPr lang="tr-TR" sz="2000" b="1" dirty="0" smtClean="0"/>
              <a:t> Manual of </a:t>
            </a:r>
            <a:r>
              <a:rPr lang="tr-TR" sz="2000" b="1" dirty="0" err="1" smtClean="0"/>
              <a:t>Systematic</a:t>
            </a:r>
            <a:r>
              <a:rPr lang="tr-TR" sz="2000" b="1" dirty="0" smtClean="0"/>
              <a:t> </a:t>
            </a:r>
            <a:r>
              <a:rPr lang="tr-TR" sz="2000" b="1" dirty="0" err="1" smtClean="0"/>
              <a:t>Bacteriology</a:t>
            </a:r>
            <a:r>
              <a:rPr lang="tr-TR" sz="2000" b="1" dirty="0" smtClean="0"/>
              <a:t>, Second Edition, 2005)</a:t>
            </a:r>
          </a:p>
          <a:p>
            <a:pPr marL="0" indent="0">
              <a:buNone/>
            </a:pPr>
            <a:r>
              <a:rPr lang="tr-TR" sz="2000" b="1" dirty="0">
                <a:solidFill>
                  <a:schemeClr val="accent2">
                    <a:lumMod val="75000"/>
                  </a:schemeClr>
                </a:solidFill>
              </a:rPr>
              <a:t> </a:t>
            </a:r>
            <a:r>
              <a:rPr lang="tr-TR" sz="2000" b="1" dirty="0" smtClean="0">
                <a:solidFill>
                  <a:schemeClr val="accent2">
                    <a:lumMod val="75000"/>
                  </a:schemeClr>
                </a:solidFill>
              </a:rPr>
              <a:t>  </a:t>
            </a:r>
            <a:r>
              <a:rPr lang="tr-TR" sz="2000" b="1" dirty="0" err="1" smtClean="0"/>
              <a:t>Bifidobakteriler</a:t>
            </a:r>
            <a:r>
              <a:rPr lang="tr-TR" sz="2000" b="1" dirty="0" smtClean="0"/>
              <a:t> genellikle yeni doğanların dışkılarında bulunurlar. Sindirim sistemi, </a:t>
            </a:r>
            <a:r>
              <a:rPr lang="tr-TR" sz="2000" b="1" dirty="0" err="1" smtClean="0"/>
              <a:t>vajen</a:t>
            </a:r>
            <a:r>
              <a:rPr lang="tr-TR" sz="2000" b="1" dirty="0" smtClean="0"/>
              <a:t> veya yetişkinlerin ağzından izole edilebilir.Birçok hayvan türünün sindirim sisteminde bulunurlar.Bunun dışında anne sütünden de izole edilen türler vardır.Anne sütü, </a:t>
            </a:r>
            <a:r>
              <a:rPr lang="tr-TR" sz="2000" i="1" dirty="0" err="1" smtClean="0"/>
              <a:t>Bifidobacterium</a:t>
            </a:r>
            <a:r>
              <a:rPr lang="tr-TR" sz="2000" i="1" dirty="0" smtClean="0"/>
              <a:t> </a:t>
            </a:r>
            <a:r>
              <a:rPr lang="tr-TR" sz="2000" i="1" dirty="0" err="1" smtClean="0"/>
              <a:t>bifidum</a:t>
            </a:r>
            <a:r>
              <a:rPr lang="tr-TR" sz="2000" b="1" i="1" dirty="0" err="1" smtClean="0"/>
              <a:t>’un</a:t>
            </a:r>
            <a:r>
              <a:rPr lang="tr-TR" sz="2000" b="1" i="1" dirty="0" smtClean="0"/>
              <a:t> </a:t>
            </a:r>
            <a:r>
              <a:rPr lang="tr-TR" sz="2000" b="1" dirty="0" err="1" smtClean="0"/>
              <a:t>intestinal</a:t>
            </a:r>
            <a:r>
              <a:rPr lang="tr-TR" sz="2000" b="1" dirty="0" smtClean="0"/>
              <a:t> flora içinde gelişmesinde temel faktörlerin başında gelir.İnsan yaşlandıkça sindirim sistemindeki sayılarında düşüş gözlenir.</a:t>
            </a:r>
          </a:p>
          <a:p>
            <a:pPr marL="0" indent="0">
              <a:buNone/>
            </a:pPr>
            <a:endParaRPr lang="tr-TR" b="1" i="1" dirty="0"/>
          </a:p>
        </p:txBody>
      </p:sp>
    </p:spTree>
    <p:extLst>
      <p:ext uri="{BB962C8B-B14F-4D97-AF65-F5344CB8AC3E}">
        <p14:creationId xmlns:p14="http://schemas.microsoft.com/office/powerpoint/2010/main" val="1244298110"/>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88640"/>
            <a:ext cx="4392488" cy="361644"/>
          </a:xfrm>
        </p:spPr>
        <p:style>
          <a:lnRef idx="0">
            <a:schemeClr val="accent6"/>
          </a:lnRef>
          <a:fillRef idx="3">
            <a:schemeClr val="accent6"/>
          </a:fillRef>
          <a:effectRef idx="3">
            <a:schemeClr val="accent6"/>
          </a:effectRef>
          <a:fontRef idx="minor">
            <a:schemeClr val="lt1"/>
          </a:fontRef>
        </p:style>
        <p:txBody>
          <a:bodyPr>
            <a:normAutofit fontScale="90000"/>
          </a:bodyPr>
          <a:lstStyle/>
          <a:p>
            <a:r>
              <a:rPr lang="tr-TR" sz="2000" b="1" dirty="0" smtClean="0">
                <a:solidFill>
                  <a:schemeClr val="accent2"/>
                </a:solidFill>
              </a:rPr>
              <a:t>Peynirlerin depolanma koşulları;</a:t>
            </a:r>
            <a:endParaRPr lang="tr-TR" sz="2000" b="1" dirty="0">
              <a:solidFill>
                <a:schemeClr val="accent2"/>
              </a:solidFill>
            </a:endParaRPr>
          </a:p>
        </p:txBody>
      </p:sp>
      <p:sp>
        <p:nvSpPr>
          <p:cNvPr id="3" name="İçerik Yer Tutucusu 2"/>
          <p:cNvSpPr>
            <a:spLocks noGrp="1"/>
          </p:cNvSpPr>
          <p:nvPr>
            <p:ph idx="1"/>
          </p:nvPr>
        </p:nvSpPr>
        <p:spPr>
          <a:xfrm>
            <a:off x="467544" y="620688"/>
            <a:ext cx="8280920" cy="6120680"/>
          </a:xfrm>
        </p:spPr>
        <p:style>
          <a:lnRef idx="2">
            <a:schemeClr val="accent5"/>
          </a:lnRef>
          <a:fillRef idx="1">
            <a:schemeClr val="lt1"/>
          </a:fillRef>
          <a:effectRef idx="0">
            <a:schemeClr val="accent5"/>
          </a:effectRef>
          <a:fontRef idx="minor">
            <a:schemeClr val="dk1"/>
          </a:fontRef>
        </p:style>
        <p:txBody>
          <a:bodyPr>
            <a:noAutofit/>
          </a:bodyPr>
          <a:lstStyle/>
          <a:p>
            <a:r>
              <a:rPr lang="tr-TR" sz="2000" b="1" dirty="0" err="1" smtClean="0"/>
              <a:t>Propionik</a:t>
            </a:r>
            <a:r>
              <a:rPr lang="tr-TR" sz="2000" b="1" dirty="0" smtClean="0"/>
              <a:t> asit bakterileri, 5</a:t>
            </a:r>
            <a:r>
              <a:rPr lang="tr-TR" sz="2000" b="1" dirty="0"/>
              <a:t>°</a:t>
            </a:r>
            <a:r>
              <a:rPr lang="tr-TR" sz="2000" b="1" dirty="0" smtClean="0"/>
              <a:t>C’de 8 haftaya dek depolandıklarında aktivitelerini ve yüksek yaşama oranlarını koruyabilmektedir.</a:t>
            </a:r>
          </a:p>
          <a:p>
            <a:r>
              <a:rPr lang="tr-TR" sz="2000" b="1" dirty="0" err="1" smtClean="0"/>
              <a:t>Propionik</a:t>
            </a:r>
            <a:r>
              <a:rPr lang="tr-TR" sz="2000" b="1" dirty="0" smtClean="0"/>
              <a:t> asit bakterilerin uzun süre düşük sıcaklıkta saklanmalarına imkan veren bir etken, bunlara birkaç saatte istenenden fazla asit üretmek için duyulmasıdır.</a:t>
            </a:r>
          </a:p>
          <a:p>
            <a:r>
              <a:rPr lang="tr-TR" sz="2000" b="1" dirty="0" smtClean="0"/>
              <a:t>Kapsül oluşumu ise </a:t>
            </a:r>
            <a:r>
              <a:rPr lang="tr-TR" sz="2000" b="1" dirty="0" err="1" smtClean="0"/>
              <a:t>propionibakterilerin</a:t>
            </a:r>
            <a:r>
              <a:rPr lang="tr-TR" sz="2000" b="1" dirty="0" smtClean="0"/>
              <a:t> gelişiminde sık görülen bir yan üründür. </a:t>
            </a:r>
          </a:p>
          <a:p>
            <a:r>
              <a:rPr lang="tr-TR" sz="2000" b="1" dirty="0">
                <a:solidFill>
                  <a:schemeClr val="tx2"/>
                </a:solidFill>
              </a:rPr>
              <a:t>Gelişme Sıcaklıkları </a:t>
            </a:r>
            <a:endParaRPr lang="tr-TR" sz="2000" b="1" dirty="0" smtClean="0">
              <a:solidFill>
                <a:schemeClr val="tx2"/>
              </a:solidFill>
            </a:endParaRPr>
          </a:p>
          <a:p>
            <a:r>
              <a:rPr lang="tr-TR" sz="2000" b="1" dirty="0"/>
              <a:t>Gelişim 30-37°C de ve 72 ye yakın </a:t>
            </a:r>
            <a:r>
              <a:rPr lang="tr-TR" sz="2000" b="1" dirty="0" err="1"/>
              <a:t>pH’da</a:t>
            </a:r>
            <a:r>
              <a:rPr lang="tr-TR" sz="2000" b="1" dirty="0"/>
              <a:t> en hızlıdır</a:t>
            </a:r>
            <a:r>
              <a:rPr lang="tr-TR" sz="2000" b="1" dirty="0" smtClean="0"/>
              <a:t>.</a:t>
            </a:r>
          </a:p>
          <a:p>
            <a:r>
              <a:rPr lang="tr-TR" sz="2000" b="1" dirty="0" smtClean="0"/>
              <a:t>Peynir üretiminde kullanılacak kültürlerin gelişimi için optimum </a:t>
            </a:r>
            <a:r>
              <a:rPr lang="tr-TR" sz="2000" b="1" dirty="0" err="1" smtClean="0"/>
              <a:t>inkübasyon</a:t>
            </a:r>
            <a:r>
              <a:rPr lang="tr-TR" sz="2000" b="1" dirty="0" smtClean="0"/>
              <a:t> sıcaklığı 30-32°C’dir.</a:t>
            </a:r>
            <a:endParaRPr lang="tr-TR" sz="2000" b="1" dirty="0"/>
          </a:p>
          <a:p>
            <a:r>
              <a:rPr lang="tr-TR" sz="2000" b="1" dirty="0" smtClean="0">
                <a:solidFill>
                  <a:schemeClr val="tx2"/>
                </a:solidFill>
              </a:rPr>
              <a:t>Yarılma </a:t>
            </a:r>
            <a:r>
              <a:rPr lang="tr-TR" sz="2000" b="1" dirty="0" smtClean="0"/>
              <a:t>olarak tabir edilen </a:t>
            </a:r>
            <a:r>
              <a:rPr lang="tr-TR" sz="2000" b="1" dirty="0" err="1" smtClean="0"/>
              <a:t>bozukluk,peynir</a:t>
            </a:r>
            <a:r>
              <a:rPr lang="tr-TR" sz="2000" b="1" dirty="0" smtClean="0"/>
              <a:t> gövdesinde yer alan yarık ve çatlak nedeniyle İsviçre peynirinin dilimlenmesine imkan vermemektedir.</a:t>
            </a:r>
          </a:p>
          <a:p>
            <a:r>
              <a:rPr lang="tr-TR" sz="2000" b="1" dirty="0" smtClean="0"/>
              <a:t>Düşük sıcaklıklarda  meydana gelen gelişme ile  ‘pembe halka’ </a:t>
            </a:r>
            <a:r>
              <a:rPr lang="tr-TR" sz="2000" b="1" dirty="0" err="1" smtClean="0"/>
              <a:t>bozukluğu,kabuksuz</a:t>
            </a:r>
            <a:r>
              <a:rPr lang="tr-TR" sz="2000" b="1" dirty="0" smtClean="0"/>
              <a:t> tip peynirlerde kanıtlanmıştır.</a:t>
            </a:r>
          </a:p>
          <a:p>
            <a:r>
              <a:rPr lang="tr-TR" sz="2000" b="1" dirty="0" smtClean="0"/>
              <a:t>Yarılma bozukluğunun azaltılabilmesi amacıyla </a:t>
            </a:r>
            <a:r>
              <a:rPr lang="tr-TR" sz="2000" b="1" dirty="0" err="1" smtClean="0"/>
              <a:t>propionik</a:t>
            </a:r>
            <a:r>
              <a:rPr lang="tr-TR" sz="2000" b="1" dirty="0" smtClean="0"/>
              <a:t> asit bakterileri </a:t>
            </a:r>
            <a:r>
              <a:rPr lang="tr-TR" sz="2000" b="1" dirty="0" err="1" smtClean="0"/>
              <a:t>suşlarının</a:t>
            </a:r>
            <a:r>
              <a:rPr lang="tr-TR" sz="2000" b="1" dirty="0" smtClean="0"/>
              <a:t> soğuğa hassas </a:t>
            </a:r>
            <a:r>
              <a:rPr lang="tr-TR" sz="2000" b="1" dirty="0" err="1" smtClean="0"/>
              <a:t>mutantlarının</a:t>
            </a:r>
            <a:r>
              <a:rPr lang="tr-TR" sz="2000" b="1" dirty="0" smtClean="0"/>
              <a:t> elde edilmesi için </a:t>
            </a:r>
            <a:r>
              <a:rPr lang="tr-TR" sz="2000" b="1" dirty="0" err="1" smtClean="0"/>
              <a:t>mutagenezpenisilin</a:t>
            </a:r>
            <a:r>
              <a:rPr lang="tr-TR" sz="2000" b="1" dirty="0" smtClean="0"/>
              <a:t>  seleksiyonu geliştirilmiştir.</a:t>
            </a:r>
            <a:endParaRPr lang="tr-TR" sz="2000" b="1" dirty="0"/>
          </a:p>
        </p:txBody>
      </p:sp>
    </p:spTree>
    <p:extLst>
      <p:ext uri="{BB962C8B-B14F-4D97-AF65-F5344CB8AC3E}">
        <p14:creationId xmlns:p14="http://schemas.microsoft.com/office/powerpoint/2010/main" val="3307188984"/>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476672"/>
            <a:ext cx="8229600" cy="114300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Coryneform</a:t>
            </a:r>
            <a:r>
              <a:rPr lang="tr-TR" sz="3200" b="1" i="1" dirty="0" smtClean="0">
                <a:solidFill>
                  <a:schemeClr val="accent2">
                    <a:lumMod val="75000"/>
                  </a:schemeClr>
                </a:solidFill>
              </a:rPr>
              <a:t> Bakteriler</a:t>
            </a:r>
            <a:endParaRPr lang="tr-TR" sz="3200" b="1" i="1" dirty="0">
              <a:solidFill>
                <a:schemeClr val="accent2">
                  <a:lumMod val="75000"/>
                </a:schemeClr>
              </a:solidFill>
            </a:endParaRPr>
          </a:p>
        </p:txBody>
      </p:sp>
      <p:sp>
        <p:nvSpPr>
          <p:cNvPr id="3" name="İçerik Yer Tutucusu 2"/>
          <p:cNvSpPr>
            <a:spLocks noGrp="1"/>
          </p:cNvSpPr>
          <p:nvPr>
            <p:ph idx="1"/>
          </p:nvPr>
        </p:nvSpPr>
        <p:spPr>
          <a:xfrm>
            <a:off x="323528" y="1844824"/>
            <a:ext cx="8229600" cy="4525963"/>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t>Coryneform</a:t>
            </a:r>
            <a:r>
              <a:rPr lang="tr-TR" sz="2000" b="1" dirty="0" smtClean="0"/>
              <a:t> bakterilere ait </a:t>
            </a:r>
            <a:r>
              <a:rPr lang="tr-TR" sz="2000" b="1" dirty="0" err="1" smtClean="0"/>
              <a:t>genustaki</a:t>
            </a:r>
            <a:r>
              <a:rPr lang="tr-TR" sz="2000" b="1" dirty="0" smtClean="0"/>
              <a:t> türlerin genç kültürleri kesin </a:t>
            </a:r>
            <a:r>
              <a:rPr lang="tr-TR" sz="2000" b="1" dirty="0" err="1" smtClean="0"/>
              <a:t>aerobtur</a:t>
            </a:r>
            <a:r>
              <a:rPr lang="tr-TR" sz="2000" b="1" dirty="0" smtClean="0"/>
              <a:t>.</a:t>
            </a:r>
          </a:p>
          <a:p>
            <a:r>
              <a:rPr lang="tr-TR" sz="2000" b="1" dirty="0" err="1" smtClean="0"/>
              <a:t>Katalaz</a:t>
            </a:r>
            <a:r>
              <a:rPr lang="tr-TR" sz="2000" b="1" dirty="0" smtClean="0"/>
              <a:t> (+)’tir.</a:t>
            </a:r>
          </a:p>
          <a:p>
            <a:r>
              <a:rPr lang="tr-TR" sz="2000" b="1" dirty="0" smtClean="0"/>
              <a:t>Karbon kaynağı olarak organik asitler ve farklı aminoasitleri kullanma yeteneği, 50’e yakın fizyolojik özelliklerin kullanımı üzerine dayalı olan bir </a:t>
            </a:r>
            <a:r>
              <a:rPr lang="tr-TR" sz="2000" b="1" dirty="0" err="1" smtClean="0"/>
              <a:t>identifikayon</a:t>
            </a:r>
            <a:r>
              <a:rPr lang="tr-TR" sz="2000" b="1" dirty="0" smtClean="0"/>
              <a:t> anahtarı, türlerin tanımlanmasını sağlamaktadır.</a:t>
            </a:r>
          </a:p>
          <a:p>
            <a:r>
              <a:rPr lang="tr-TR" sz="2000" b="1" dirty="0" smtClean="0"/>
              <a:t>Bu tip bakterilerin çoğunun en önemli özellikleri kırmızı-portakal renkli pigmentleri oluşturmaları.</a:t>
            </a:r>
          </a:p>
          <a:p>
            <a:r>
              <a:rPr lang="tr-TR" sz="2000" b="1" dirty="0" smtClean="0"/>
              <a:t>Bu grup içerisinde insan ve hayvan patojenleri olanlar ,bitki patojeni olanlar  ve patojen olmayanlar olmak üzere 3 alt grup yer alır.</a:t>
            </a:r>
            <a:endParaRPr lang="tr-TR" sz="2000" b="1" dirty="0"/>
          </a:p>
        </p:txBody>
      </p:sp>
    </p:spTree>
    <p:extLst>
      <p:ext uri="{BB962C8B-B14F-4D97-AF65-F5344CB8AC3E}">
        <p14:creationId xmlns:p14="http://schemas.microsoft.com/office/powerpoint/2010/main" val="1251572991"/>
      </p:ext>
    </p:extLst>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539552" y="1052736"/>
            <a:ext cx="7560840" cy="678791"/>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Corynebacterium</a:t>
            </a:r>
            <a:r>
              <a:rPr lang="tr-TR" sz="3200" b="1" i="1" dirty="0" smtClean="0">
                <a:solidFill>
                  <a:schemeClr val="accent2">
                    <a:lumMod val="75000"/>
                  </a:schemeClr>
                </a:solidFill>
              </a:rPr>
              <a:t> </a:t>
            </a:r>
            <a:r>
              <a:rPr lang="tr-TR" sz="3200" b="1" i="1" dirty="0" err="1" smtClean="0">
                <a:solidFill>
                  <a:schemeClr val="accent2">
                    <a:lumMod val="75000"/>
                  </a:schemeClr>
                </a:solidFill>
              </a:rPr>
              <a:t>Genusu</a:t>
            </a:r>
            <a:endParaRPr lang="tr-TR" sz="3200" b="1" i="1" dirty="0">
              <a:solidFill>
                <a:schemeClr val="accent2">
                  <a:lumMod val="75000"/>
                </a:schemeClr>
              </a:solidFill>
            </a:endParaRPr>
          </a:p>
        </p:txBody>
      </p:sp>
      <p:sp>
        <p:nvSpPr>
          <p:cNvPr id="3" name="İçerik Yer Tutucusu 2"/>
          <p:cNvSpPr>
            <a:spLocks noGrp="1"/>
          </p:cNvSpPr>
          <p:nvPr>
            <p:ph idx="1"/>
          </p:nvPr>
        </p:nvSpPr>
        <p:spPr>
          <a:xfrm>
            <a:off x="395536" y="1988840"/>
            <a:ext cx="8352928" cy="3960440"/>
          </a:xfrm>
        </p:spPr>
        <p:style>
          <a:lnRef idx="2">
            <a:schemeClr val="accent5"/>
          </a:lnRef>
          <a:fillRef idx="1">
            <a:schemeClr val="lt1"/>
          </a:fillRef>
          <a:effectRef idx="0">
            <a:schemeClr val="accent5"/>
          </a:effectRef>
          <a:fontRef idx="minor">
            <a:schemeClr val="dk1"/>
          </a:fontRef>
        </p:style>
        <p:txBody>
          <a:bodyPr>
            <a:normAutofit lnSpcReduction="10000"/>
          </a:bodyPr>
          <a:lstStyle/>
          <a:p>
            <a:r>
              <a:rPr lang="tr-TR" sz="2000" b="1" dirty="0" err="1" smtClean="0"/>
              <a:t>Coryneform</a:t>
            </a:r>
            <a:r>
              <a:rPr lang="tr-TR" sz="2000" b="1" dirty="0" smtClean="0"/>
              <a:t> bakteriler doğada çok geniş olarak </a:t>
            </a:r>
            <a:r>
              <a:rPr lang="tr-TR" sz="2000" b="1" dirty="0" err="1" smtClean="0"/>
              <a:t>yayılmışlardır.Okyanuslarda,açık</a:t>
            </a:r>
            <a:r>
              <a:rPr lang="tr-TR" sz="2000" b="1" dirty="0" smtClean="0"/>
              <a:t> </a:t>
            </a:r>
            <a:r>
              <a:rPr lang="tr-TR" sz="2000" b="1" dirty="0" err="1" smtClean="0"/>
              <a:t>denizlerde,toprak,çamur</a:t>
            </a:r>
            <a:r>
              <a:rPr lang="tr-TR" sz="2000" b="1" dirty="0" smtClean="0"/>
              <a:t> ve süt ürünlerinde </a:t>
            </a:r>
            <a:r>
              <a:rPr lang="tr-TR" sz="2000" b="1" dirty="0" err="1" smtClean="0"/>
              <a:t>belirlenmiştir.Ayrıca</a:t>
            </a:r>
            <a:r>
              <a:rPr lang="tr-TR" sz="2000" b="1" dirty="0" smtClean="0"/>
              <a:t> </a:t>
            </a:r>
            <a:r>
              <a:rPr lang="tr-TR" sz="2000" b="1" dirty="0" err="1" smtClean="0"/>
              <a:t>bitkilerden,balıklardan,yumurtadan,insan</a:t>
            </a:r>
            <a:r>
              <a:rPr lang="tr-TR" sz="2000" b="1" dirty="0" smtClean="0"/>
              <a:t> </a:t>
            </a:r>
            <a:r>
              <a:rPr lang="tr-TR" sz="2000" b="1" dirty="0" err="1" smtClean="0"/>
              <a:t>derisinden,patatesten</a:t>
            </a:r>
            <a:r>
              <a:rPr lang="tr-TR" sz="2000" b="1" dirty="0"/>
              <a:t> </a:t>
            </a:r>
            <a:r>
              <a:rPr lang="tr-TR" sz="2000" b="1" dirty="0" smtClean="0"/>
              <a:t>izole edilmişlerdir.</a:t>
            </a:r>
          </a:p>
          <a:p>
            <a:r>
              <a:rPr lang="tr-TR" sz="2000" b="1" dirty="0" smtClean="0"/>
              <a:t>Genelde insan ve hayvan için patojendirler.</a:t>
            </a:r>
          </a:p>
          <a:p>
            <a:r>
              <a:rPr lang="tr-TR" sz="2000" b="1" dirty="0" err="1" smtClean="0"/>
              <a:t>Katalaz</a:t>
            </a:r>
            <a:r>
              <a:rPr lang="tr-TR" sz="2000" b="1" dirty="0" smtClean="0"/>
              <a:t> (+)’</a:t>
            </a:r>
            <a:r>
              <a:rPr lang="tr-TR" sz="2000" b="1" dirty="0" err="1" smtClean="0"/>
              <a:t>tirler</a:t>
            </a:r>
            <a:r>
              <a:rPr lang="tr-TR" sz="2000" b="1" dirty="0" smtClean="0"/>
              <a:t>.</a:t>
            </a:r>
          </a:p>
          <a:p>
            <a:r>
              <a:rPr lang="tr-TR" sz="2000" b="1" dirty="0" smtClean="0"/>
              <a:t>Hareketsizdirler.</a:t>
            </a:r>
          </a:p>
          <a:p>
            <a:r>
              <a:rPr lang="tr-TR" sz="2000" b="1" dirty="0" err="1"/>
              <a:t>Corynebacterium’ların</a:t>
            </a:r>
            <a:r>
              <a:rPr lang="tr-TR" sz="2000" b="1" dirty="0"/>
              <a:t> insanlar için patojen olan türleri </a:t>
            </a:r>
            <a:r>
              <a:rPr lang="tr-TR" sz="2000" i="1" dirty="0" err="1" smtClean="0"/>
              <a:t>Corynebacterium</a:t>
            </a:r>
            <a:r>
              <a:rPr lang="tr-TR" sz="2000" i="1" dirty="0" smtClean="0"/>
              <a:t> </a:t>
            </a:r>
            <a:r>
              <a:rPr lang="tr-TR" sz="2000" i="1" dirty="0" err="1" smtClean="0"/>
              <a:t>diphtheriae</a:t>
            </a:r>
            <a:r>
              <a:rPr lang="tr-TR" sz="2000" i="1" dirty="0" smtClean="0"/>
              <a:t>, </a:t>
            </a:r>
            <a:r>
              <a:rPr lang="tr-TR" sz="2000" i="1" dirty="0" err="1" smtClean="0"/>
              <a:t>Corynebacterium</a:t>
            </a:r>
            <a:r>
              <a:rPr lang="tr-TR" sz="2000" i="1" dirty="0" smtClean="0"/>
              <a:t> </a:t>
            </a:r>
            <a:r>
              <a:rPr lang="tr-TR" sz="2000" i="1" dirty="0" err="1" smtClean="0"/>
              <a:t>ulcerans,Corynebacterium</a:t>
            </a:r>
            <a:r>
              <a:rPr lang="tr-TR" sz="2000" i="1" dirty="0" smtClean="0"/>
              <a:t> </a:t>
            </a:r>
            <a:r>
              <a:rPr lang="tr-TR" sz="2000" i="1" dirty="0" err="1" smtClean="0"/>
              <a:t>haemolyticum</a:t>
            </a:r>
            <a:r>
              <a:rPr lang="tr-TR" sz="2000" b="1" dirty="0" err="1" smtClean="0"/>
              <a:t>’dur.Hayvanlarda</a:t>
            </a:r>
            <a:r>
              <a:rPr lang="tr-TR" sz="2000" b="1" dirty="0" smtClean="0"/>
              <a:t> </a:t>
            </a:r>
            <a:r>
              <a:rPr lang="tr-TR" sz="2000" b="1" dirty="0"/>
              <a:t>hastalık yapan türler ise </a:t>
            </a:r>
            <a:r>
              <a:rPr lang="tr-TR" sz="2000" i="1" dirty="0" err="1" smtClean="0"/>
              <a:t>Corynebacterium</a:t>
            </a:r>
            <a:r>
              <a:rPr lang="tr-TR" sz="2000" i="1" dirty="0" smtClean="0"/>
              <a:t> </a:t>
            </a:r>
            <a:r>
              <a:rPr lang="tr-TR" sz="2000" i="1" dirty="0" err="1" smtClean="0"/>
              <a:t>pyogenes,Corynebacterium</a:t>
            </a:r>
            <a:r>
              <a:rPr lang="tr-TR" sz="2000" i="1" dirty="0" smtClean="0"/>
              <a:t>  </a:t>
            </a:r>
            <a:r>
              <a:rPr lang="tr-TR" sz="2000" i="1" dirty="0" err="1" smtClean="0"/>
              <a:t>pseudotuberculosis,Corynebacterium</a:t>
            </a:r>
            <a:r>
              <a:rPr lang="tr-TR" sz="2000" i="1" dirty="0" smtClean="0"/>
              <a:t> </a:t>
            </a:r>
            <a:r>
              <a:rPr lang="tr-TR" sz="2000" i="1" dirty="0" err="1" smtClean="0"/>
              <a:t>equi</a:t>
            </a:r>
            <a:r>
              <a:rPr lang="tr-TR" sz="2000" i="1" dirty="0"/>
              <a:t>, </a:t>
            </a:r>
            <a:r>
              <a:rPr lang="tr-TR" sz="2000" i="1" dirty="0" err="1" smtClean="0"/>
              <a:t>Corynebacterium</a:t>
            </a:r>
            <a:r>
              <a:rPr lang="tr-TR" sz="2000" i="1" dirty="0" smtClean="0"/>
              <a:t> </a:t>
            </a:r>
            <a:r>
              <a:rPr lang="tr-TR" sz="2000" i="1" dirty="0" err="1" smtClean="0"/>
              <a:t>bovis</a:t>
            </a:r>
            <a:r>
              <a:rPr lang="tr-TR" sz="2000" i="1" dirty="0"/>
              <a:t>, </a:t>
            </a:r>
            <a:r>
              <a:rPr lang="tr-TR" sz="2000" i="1" dirty="0" err="1" smtClean="0"/>
              <a:t>Corynebacterium</a:t>
            </a:r>
            <a:r>
              <a:rPr lang="tr-TR" sz="2000" i="1" dirty="0" smtClean="0"/>
              <a:t> </a:t>
            </a:r>
            <a:r>
              <a:rPr lang="tr-TR" sz="2000" i="1" dirty="0" err="1"/>
              <a:t>murium</a:t>
            </a:r>
            <a:r>
              <a:rPr lang="tr-TR" sz="2000" b="1" dirty="0" err="1"/>
              <a:t>’dur</a:t>
            </a:r>
            <a:r>
              <a:rPr lang="tr-TR" sz="2000" b="1" dirty="0"/>
              <a:t>. </a:t>
            </a:r>
          </a:p>
          <a:p>
            <a:endParaRPr lang="tr-TR" sz="2000" b="1" dirty="0" smtClean="0"/>
          </a:p>
          <a:p>
            <a:endParaRPr lang="tr-TR" sz="2000" b="1" dirty="0" smtClean="0"/>
          </a:p>
          <a:p>
            <a:endParaRPr lang="tr-TR" sz="2000" b="1" dirty="0" smtClean="0"/>
          </a:p>
          <a:p>
            <a:endParaRPr lang="tr-TR" dirty="0"/>
          </a:p>
        </p:txBody>
      </p:sp>
    </p:spTree>
    <p:extLst>
      <p:ext uri="{BB962C8B-B14F-4D97-AF65-F5344CB8AC3E}">
        <p14:creationId xmlns:p14="http://schemas.microsoft.com/office/powerpoint/2010/main" val="2774238935"/>
      </p:ext>
    </p:extLst>
  </p:cSld>
  <p:clrMapOvr>
    <a:masterClrMapping/>
  </p:clrMapOvr>
  <p:transition>
    <p:fade/>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692696"/>
            <a:ext cx="7848872" cy="926976"/>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i="1" dirty="0" err="1" smtClean="0">
                <a:solidFill>
                  <a:schemeClr val="accent2">
                    <a:lumMod val="75000"/>
                  </a:schemeClr>
                </a:solidFill>
              </a:rPr>
              <a:t>Corynebacterium</a:t>
            </a:r>
            <a:r>
              <a:rPr lang="tr-TR" sz="3200" i="1" dirty="0" smtClean="0">
                <a:solidFill>
                  <a:schemeClr val="accent2">
                    <a:lumMod val="75000"/>
                  </a:schemeClr>
                </a:solidFill>
              </a:rPr>
              <a:t> </a:t>
            </a:r>
            <a:r>
              <a:rPr lang="tr-TR" sz="3200" i="1" dirty="0" err="1" smtClean="0">
                <a:solidFill>
                  <a:schemeClr val="accent2">
                    <a:lumMod val="75000"/>
                  </a:schemeClr>
                </a:solidFill>
              </a:rPr>
              <a:t>diphtheeria</a:t>
            </a:r>
            <a:endParaRPr lang="tr-TR" sz="3200" i="1" dirty="0">
              <a:solidFill>
                <a:schemeClr val="accent2">
                  <a:lumMod val="75000"/>
                </a:schemeClr>
              </a:solidFill>
            </a:endParaRPr>
          </a:p>
        </p:txBody>
      </p:sp>
      <p:sp>
        <p:nvSpPr>
          <p:cNvPr id="3" name="İçerik Yer Tutucusu 2"/>
          <p:cNvSpPr>
            <a:spLocks noGrp="1"/>
          </p:cNvSpPr>
          <p:nvPr>
            <p:ph idx="1"/>
          </p:nvPr>
        </p:nvSpPr>
        <p:spPr>
          <a:xfrm>
            <a:off x="395536" y="1772816"/>
            <a:ext cx="8352928" cy="4248472"/>
          </a:xfrm>
        </p:spPr>
        <p:style>
          <a:lnRef idx="2">
            <a:schemeClr val="accent5"/>
          </a:lnRef>
          <a:fillRef idx="1">
            <a:schemeClr val="lt1"/>
          </a:fillRef>
          <a:effectRef idx="0">
            <a:schemeClr val="accent5"/>
          </a:effectRef>
          <a:fontRef idx="minor">
            <a:schemeClr val="dk1"/>
          </a:fontRef>
        </p:style>
        <p:txBody>
          <a:bodyPr>
            <a:normAutofit lnSpcReduction="10000"/>
          </a:bodyPr>
          <a:lstStyle/>
          <a:p>
            <a:r>
              <a:rPr lang="tr-TR" sz="2000" b="1" dirty="0" smtClean="0"/>
              <a:t>G (+) olup yaşlı hücrelerde G(-) olabilir.</a:t>
            </a:r>
          </a:p>
          <a:p>
            <a:r>
              <a:rPr lang="tr-TR" sz="2000" b="1" dirty="0" smtClean="0"/>
              <a:t>DNA’daki (G+C) %’si 51.8 ile 60.0 arasında değişir.</a:t>
            </a:r>
          </a:p>
          <a:p>
            <a:r>
              <a:rPr lang="tr-TR" sz="2000" i="1" dirty="0" err="1"/>
              <a:t>Corynebacterium</a:t>
            </a:r>
            <a:r>
              <a:rPr lang="tr-TR" sz="2000" i="1" dirty="0"/>
              <a:t> </a:t>
            </a:r>
            <a:r>
              <a:rPr lang="tr-TR" sz="2000" i="1" dirty="0" err="1" smtClean="0"/>
              <a:t>diphtheeria</a:t>
            </a:r>
            <a:r>
              <a:rPr lang="tr-TR" sz="2000" b="1" dirty="0" smtClean="0"/>
              <a:t>, </a:t>
            </a:r>
            <a:r>
              <a:rPr lang="tr-TR" sz="2000" b="1" dirty="0" err="1" smtClean="0"/>
              <a:t>fakültatif</a:t>
            </a:r>
            <a:r>
              <a:rPr lang="tr-TR" sz="2000" b="1" dirty="0" smtClean="0"/>
              <a:t> </a:t>
            </a:r>
            <a:r>
              <a:rPr lang="tr-TR" sz="2000" b="1" dirty="0" err="1" smtClean="0"/>
              <a:t>anaerob</a:t>
            </a:r>
            <a:r>
              <a:rPr lang="tr-TR" sz="2000" b="1" dirty="0" smtClean="0"/>
              <a:t> olduğu kadar </a:t>
            </a:r>
            <a:r>
              <a:rPr lang="tr-TR" sz="2000" b="1" dirty="0" err="1" smtClean="0"/>
              <a:t>aerob</a:t>
            </a:r>
            <a:r>
              <a:rPr lang="tr-TR" sz="2000" b="1" dirty="0" smtClean="0"/>
              <a:t> ortamda da yaşar.</a:t>
            </a:r>
          </a:p>
          <a:p>
            <a:r>
              <a:rPr lang="tr-TR" sz="2000" b="1" dirty="0" smtClean="0"/>
              <a:t>Hatta </a:t>
            </a:r>
            <a:r>
              <a:rPr lang="tr-TR" sz="2000" b="1" dirty="0" err="1" smtClean="0"/>
              <a:t>aerob</a:t>
            </a:r>
            <a:r>
              <a:rPr lang="tr-TR" sz="2000" b="1" dirty="0" smtClean="0"/>
              <a:t> koşulda daha iyi gelişme gösterdiği ve bol ürediği bildirilmiştir.</a:t>
            </a:r>
          </a:p>
          <a:p>
            <a:r>
              <a:rPr lang="tr-TR" sz="2000" b="1" dirty="0" smtClean="0"/>
              <a:t>Optimum üreme </a:t>
            </a:r>
            <a:r>
              <a:rPr lang="tr-TR" sz="2000" b="1" dirty="0"/>
              <a:t>sıcaklığı 35-37°C’dir.Ancak 15-40°C </a:t>
            </a:r>
            <a:r>
              <a:rPr lang="tr-TR" sz="2000" b="1" dirty="0" smtClean="0"/>
              <a:t>arasında da gelişebilirler.</a:t>
            </a:r>
          </a:p>
          <a:p>
            <a:r>
              <a:rPr lang="tr-TR" sz="2000" b="1" dirty="0" smtClean="0"/>
              <a:t>Optimum </a:t>
            </a:r>
            <a:r>
              <a:rPr lang="tr-TR" sz="2000" b="1" dirty="0" err="1" smtClean="0"/>
              <a:t>pH</a:t>
            </a:r>
            <a:r>
              <a:rPr lang="tr-TR" sz="2000" b="1" dirty="0" smtClean="0"/>
              <a:t> ise 7.6-8.0’dır.</a:t>
            </a:r>
          </a:p>
          <a:p>
            <a:r>
              <a:rPr lang="tr-TR" sz="2000" b="1" dirty="0" smtClean="0"/>
              <a:t>Kanlı </a:t>
            </a:r>
            <a:r>
              <a:rPr lang="tr-TR" sz="2000" b="1" dirty="0" err="1" smtClean="0"/>
              <a:t>agar</a:t>
            </a:r>
            <a:r>
              <a:rPr lang="tr-TR" sz="2000" b="1" dirty="0" smtClean="0"/>
              <a:t> üzerinde </a:t>
            </a:r>
            <a:r>
              <a:rPr lang="tr-TR" sz="2000" b="1" dirty="0" err="1" smtClean="0"/>
              <a:t>üzerinde</a:t>
            </a:r>
            <a:r>
              <a:rPr lang="tr-TR" sz="2000" b="1" dirty="0" smtClean="0"/>
              <a:t> görünüş ve boyut itibariyle değişken bir koloni oluşturur.</a:t>
            </a:r>
          </a:p>
          <a:p>
            <a:r>
              <a:rPr lang="tr-TR" sz="2000" b="1" dirty="0" smtClean="0"/>
              <a:t>Tipik </a:t>
            </a:r>
            <a:r>
              <a:rPr lang="tr-TR" sz="2000" b="1" dirty="0" err="1" smtClean="0"/>
              <a:t>suşlar</a:t>
            </a:r>
            <a:r>
              <a:rPr lang="tr-TR" sz="2000" b="1" dirty="0" smtClean="0"/>
              <a:t> </a:t>
            </a:r>
            <a:r>
              <a:rPr lang="tr-TR" sz="2000" b="1" dirty="0" err="1" smtClean="0"/>
              <a:t>glukoz</a:t>
            </a:r>
            <a:r>
              <a:rPr lang="tr-TR" sz="2000" b="1" dirty="0" smtClean="0"/>
              <a:t> ve maltozdan asit </a:t>
            </a:r>
            <a:r>
              <a:rPr lang="tr-TR" sz="2000" b="1" dirty="0" err="1" smtClean="0"/>
              <a:t>üretirler.Sukrozu</a:t>
            </a:r>
            <a:r>
              <a:rPr lang="tr-TR" sz="2000" b="1" dirty="0" smtClean="0"/>
              <a:t> kullanmazlar yalnız çok </a:t>
            </a:r>
            <a:r>
              <a:rPr lang="tr-TR" sz="2000" b="1" dirty="0" err="1" smtClean="0"/>
              <a:t>toksik</a:t>
            </a:r>
            <a:r>
              <a:rPr lang="tr-TR" sz="2000" b="1" dirty="0" smtClean="0"/>
              <a:t> </a:t>
            </a:r>
            <a:r>
              <a:rPr lang="tr-TR" sz="2000" b="1" dirty="0" err="1" smtClean="0"/>
              <a:t>suşlar</a:t>
            </a:r>
            <a:r>
              <a:rPr lang="tr-TR" sz="2000" b="1" dirty="0" smtClean="0"/>
              <a:t> </a:t>
            </a:r>
            <a:r>
              <a:rPr lang="tr-TR" sz="2000" b="1" dirty="0" err="1" smtClean="0"/>
              <a:t>sukrozdan</a:t>
            </a:r>
            <a:r>
              <a:rPr lang="tr-TR" sz="2000" b="1" dirty="0" smtClean="0"/>
              <a:t> asit oluştururlar.</a:t>
            </a:r>
            <a:endParaRPr lang="tr-TR" sz="2000" b="1" dirty="0"/>
          </a:p>
        </p:txBody>
      </p:sp>
    </p:spTree>
    <p:extLst>
      <p:ext uri="{BB962C8B-B14F-4D97-AF65-F5344CB8AC3E}">
        <p14:creationId xmlns:p14="http://schemas.microsoft.com/office/powerpoint/2010/main" val="2268441444"/>
      </p:ext>
    </p:extLst>
  </p:cSld>
  <p:clrMapOvr>
    <a:masterClrMapping/>
  </p:clrMapOvr>
  <p:transition>
    <p:fade/>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1844824"/>
            <a:ext cx="7560840" cy="72008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Patojen Özelliği ve Difteri Toksini;</a:t>
            </a:r>
            <a:endParaRPr lang="tr-TR" sz="3200" b="1" i="1" dirty="0">
              <a:solidFill>
                <a:schemeClr val="accent2">
                  <a:lumMod val="75000"/>
                </a:schemeClr>
              </a:solidFill>
            </a:endParaRPr>
          </a:p>
        </p:txBody>
      </p:sp>
      <p:sp>
        <p:nvSpPr>
          <p:cNvPr id="3" name="İçerik Yer Tutucusu 2"/>
          <p:cNvSpPr>
            <a:spLocks noGrp="1"/>
          </p:cNvSpPr>
          <p:nvPr>
            <p:ph sz="half" idx="1"/>
          </p:nvPr>
        </p:nvSpPr>
        <p:spPr>
          <a:xfrm>
            <a:off x="539552" y="2780928"/>
            <a:ext cx="8208912" cy="2376264"/>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Difterinin etkeni bakteriler ,hastalar ile sağlıklı insanların burun boşluklarından izole edilebilir.</a:t>
            </a:r>
          </a:p>
          <a:p>
            <a:r>
              <a:rPr lang="tr-TR" sz="2000" b="1" dirty="0" smtClean="0"/>
              <a:t>Çiğ süt ve yeterince ısıtılmamış sütlerin tüketimiyle geçer.</a:t>
            </a:r>
          </a:p>
          <a:p>
            <a:r>
              <a:rPr lang="tr-TR" sz="2000" b="1" dirty="0" smtClean="0"/>
              <a:t>Bu bakteriler daha çok mukozalara ve en çok da üst solunum yollarına </a:t>
            </a:r>
            <a:r>
              <a:rPr lang="tr-TR" sz="2000" b="1" dirty="0" err="1" smtClean="0"/>
              <a:t>farinkse</a:t>
            </a:r>
            <a:r>
              <a:rPr lang="tr-TR" sz="2000" b="1" dirty="0" smtClean="0"/>
              <a:t> yerleşir.</a:t>
            </a:r>
          </a:p>
          <a:p>
            <a:r>
              <a:rPr lang="tr-TR" sz="2000" b="1" dirty="0" smtClean="0"/>
              <a:t>Ayrıca </a:t>
            </a:r>
            <a:r>
              <a:rPr lang="tr-TR" sz="2000" b="1" dirty="0" err="1" smtClean="0"/>
              <a:t>kalp,karaciğer,böbrekler</a:t>
            </a:r>
            <a:r>
              <a:rPr lang="tr-TR" sz="2000" b="1" dirty="0" smtClean="0"/>
              <a:t> ve sinir sisteminde yerleşebilirler.</a:t>
            </a:r>
          </a:p>
        </p:txBody>
      </p:sp>
    </p:spTree>
    <p:extLst>
      <p:ext uri="{BB962C8B-B14F-4D97-AF65-F5344CB8AC3E}">
        <p14:creationId xmlns:p14="http://schemas.microsoft.com/office/powerpoint/2010/main" val="1573719226"/>
      </p:ext>
    </p:extLst>
  </p:cSld>
  <p:clrMapOvr>
    <a:masterClrMapping/>
  </p:clrMapOvr>
  <p:transition>
    <p:fade/>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Başlık 4"/>
          <p:cNvSpPr>
            <a:spLocks noGrp="1"/>
          </p:cNvSpPr>
          <p:nvPr>
            <p:ph type="title"/>
          </p:nvPr>
        </p:nvSpPr>
        <p:spPr>
          <a:xfrm>
            <a:off x="395536" y="1268760"/>
            <a:ext cx="8075240" cy="79695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i="1" dirty="0" err="1" smtClean="0">
                <a:solidFill>
                  <a:schemeClr val="accent2">
                    <a:lumMod val="75000"/>
                  </a:schemeClr>
                </a:solidFill>
              </a:rPr>
              <a:t>Corynebacterium</a:t>
            </a:r>
            <a:r>
              <a:rPr lang="tr-TR" sz="3200" i="1" dirty="0" smtClean="0">
                <a:solidFill>
                  <a:schemeClr val="accent2">
                    <a:lumMod val="75000"/>
                  </a:schemeClr>
                </a:solidFill>
              </a:rPr>
              <a:t>  </a:t>
            </a:r>
            <a:r>
              <a:rPr lang="tr-TR" sz="3200" i="1" dirty="0" err="1" smtClean="0">
                <a:solidFill>
                  <a:schemeClr val="accent2">
                    <a:lumMod val="75000"/>
                  </a:schemeClr>
                </a:solidFill>
              </a:rPr>
              <a:t>pyogenes</a:t>
            </a:r>
            <a:endParaRPr lang="tr-TR" sz="3200" i="1" dirty="0">
              <a:solidFill>
                <a:schemeClr val="accent2">
                  <a:lumMod val="75000"/>
                </a:schemeClr>
              </a:solidFill>
            </a:endParaRPr>
          </a:p>
        </p:txBody>
      </p:sp>
      <p:sp>
        <p:nvSpPr>
          <p:cNvPr id="6" name="İçerik Yer Tutucusu 5"/>
          <p:cNvSpPr>
            <a:spLocks noGrp="1"/>
          </p:cNvSpPr>
          <p:nvPr>
            <p:ph idx="1"/>
          </p:nvPr>
        </p:nvSpPr>
        <p:spPr>
          <a:xfrm>
            <a:off x="395536" y="2204864"/>
            <a:ext cx="8219256" cy="3773016"/>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Süt hayvanlarında rastlanan bakterilerden </a:t>
            </a:r>
            <a:r>
              <a:rPr lang="tr-TR" sz="2000" b="1" dirty="0" err="1" smtClean="0"/>
              <a:t>birisidir.Süt</a:t>
            </a:r>
            <a:r>
              <a:rPr lang="tr-TR" sz="2000" b="1" dirty="0" smtClean="0"/>
              <a:t> bezlerine yerleşmiş olarak </a:t>
            </a:r>
            <a:r>
              <a:rPr lang="tr-TR" sz="2000" b="1" dirty="0" err="1" smtClean="0"/>
              <a:t>bulunur.Bu</a:t>
            </a:r>
            <a:r>
              <a:rPr lang="tr-TR" sz="2000" b="1" dirty="0" smtClean="0"/>
              <a:t> sebepten ötürü çiğ sütte rastlanabilir.</a:t>
            </a:r>
          </a:p>
          <a:p>
            <a:r>
              <a:rPr lang="tr-TR" sz="2000" b="1" dirty="0" smtClean="0"/>
              <a:t>Hareketsiz.</a:t>
            </a:r>
          </a:p>
          <a:p>
            <a:r>
              <a:rPr lang="tr-TR" sz="2000" b="1" dirty="0" smtClean="0"/>
              <a:t>G(+)’</a:t>
            </a:r>
            <a:r>
              <a:rPr lang="tr-TR" sz="2000" b="1" dirty="0" err="1" smtClean="0"/>
              <a:t>dir</a:t>
            </a:r>
            <a:r>
              <a:rPr lang="tr-TR" sz="2000" b="1" dirty="0" smtClean="0"/>
              <a:t>.</a:t>
            </a:r>
          </a:p>
          <a:p>
            <a:r>
              <a:rPr lang="tr-TR" sz="2000" b="1" dirty="0" smtClean="0"/>
              <a:t>24 saatlik kültürlerde kanlı </a:t>
            </a:r>
            <a:r>
              <a:rPr lang="tr-TR" sz="2000" b="1" dirty="0" err="1" smtClean="0"/>
              <a:t>agarda</a:t>
            </a:r>
            <a:r>
              <a:rPr lang="tr-TR" sz="2000" b="1" dirty="0" smtClean="0"/>
              <a:t> </a:t>
            </a:r>
            <a:r>
              <a:rPr lang="el-GR" sz="2000" b="1" dirty="0" smtClean="0"/>
              <a:t>β</a:t>
            </a:r>
            <a:r>
              <a:rPr lang="tr-TR" sz="2000" b="1" dirty="0" smtClean="0"/>
              <a:t> </a:t>
            </a:r>
            <a:r>
              <a:rPr lang="tr-TR" sz="2000" b="1" dirty="0" err="1" smtClean="0"/>
              <a:t>hemoliz</a:t>
            </a:r>
            <a:r>
              <a:rPr lang="tr-TR" sz="2000" b="1" dirty="0" smtClean="0"/>
              <a:t> gözlenir.</a:t>
            </a:r>
          </a:p>
          <a:p>
            <a:r>
              <a:rPr lang="tr-TR" sz="2000" b="1" dirty="0" err="1" smtClean="0"/>
              <a:t>Aerob</a:t>
            </a:r>
            <a:r>
              <a:rPr lang="tr-TR" sz="2000" b="1" dirty="0" smtClean="0"/>
              <a:t> ve </a:t>
            </a:r>
            <a:r>
              <a:rPr lang="tr-TR" sz="2000" b="1" dirty="0" err="1" smtClean="0"/>
              <a:t>fakültatif</a:t>
            </a:r>
            <a:r>
              <a:rPr lang="tr-TR" sz="2000" b="1" dirty="0" smtClean="0"/>
              <a:t> </a:t>
            </a:r>
            <a:r>
              <a:rPr lang="tr-TR" sz="2000" b="1" dirty="0" err="1" smtClean="0"/>
              <a:t>anaerob’tur.Kesin</a:t>
            </a:r>
            <a:r>
              <a:rPr lang="tr-TR" sz="2000" b="1" dirty="0" smtClean="0"/>
              <a:t> </a:t>
            </a:r>
            <a:r>
              <a:rPr lang="tr-TR" sz="2000" b="1" dirty="0" err="1" smtClean="0"/>
              <a:t>fermantatiftir</a:t>
            </a:r>
            <a:r>
              <a:rPr lang="tr-TR" sz="2000" b="1" dirty="0" smtClean="0"/>
              <a:t>.</a:t>
            </a:r>
          </a:p>
          <a:p>
            <a:r>
              <a:rPr lang="tr-TR" sz="2000" b="1" dirty="0" smtClean="0"/>
              <a:t>Nitratı </a:t>
            </a:r>
            <a:r>
              <a:rPr lang="tr-TR" sz="2000" b="1" dirty="0" err="1" smtClean="0"/>
              <a:t>indirgemez,indol</a:t>
            </a:r>
            <a:r>
              <a:rPr lang="tr-TR" sz="2000" b="1" dirty="0" smtClean="0"/>
              <a:t> oluşturmaz.</a:t>
            </a:r>
          </a:p>
          <a:p>
            <a:r>
              <a:rPr lang="tr-TR" sz="2000" b="1" dirty="0" smtClean="0"/>
              <a:t>Optimum gelişme sıcaklığı 37 </a:t>
            </a:r>
            <a:r>
              <a:rPr lang="tr-TR" sz="2000" b="1" dirty="0"/>
              <a:t>°</a:t>
            </a:r>
            <a:r>
              <a:rPr lang="tr-TR" sz="2000" b="1" dirty="0" smtClean="0"/>
              <a:t>C olup 20-40 </a:t>
            </a:r>
            <a:r>
              <a:rPr lang="tr-TR" sz="2000" b="1" dirty="0"/>
              <a:t>°</a:t>
            </a:r>
            <a:r>
              <a:rPr lang="tr-TR" sz="2000" b="1" dirty="0" smtClean="0"/>
              <a:t>C arası da </a:t>
            </a:r>
            <a:r>
              <a:rPr lang="tr-TR" sz="2000" b="1" dirty="0" err="1" smtClean="0"/>
              <a:t>gelişebilir.Kanlı</a:t>
            </a:r>
            <a:r>
              <a:rPr lang="tr-TR" sz="2000" b="1" dirty="0" smtClean="0"/>
              <a:t> </a:t>
            </a:r>
            <a:r>
              <a:rPr lang="tr-TR" sz="2000" b="1" dirty="0" err="1" smtClean="0"/>
              <a:t>agarda</a:t>
            </a:r>
            <a:r>
              <a:rPr lang="tr-TR" sz="2000" b="1" dirty="0" smtClean="0"/>
              <a:t> %5-10 oranında CO₂  bulunduğunda  gelişme hızlanır.</a:t>
            </a:r>
          </a:p>
          <a:p>
            <a:r>
              <a:rPr lang="tr-TR" sz="2000" b="1" dirty="0" smtClean="0"/>
              <a:t>Bu bakterinin oluşturduğu hastalığa  </a:t>
            </a:r>
            <a:r>
              <a:rPr lang="tr-TR" sz="2000" b="1" dirty="0" err="1" smtClean="0"/>
              <a:t>Holştayn</a:t>
            </a:r>
            <a:r>
              <a:rPr lang="tr-TR" sz="2000" b="1" dirty="0" smtClean="0"/>
              <a:t> epidemisi denir.</a:t>
            </a:r>
            <a:endParaRPr lang="tr-TR" sz="2000" b="1" dirty="0"/>
          </a:p>
        </p:txBody>
      </p:sp>
    </p:spTree>
    <p:extLst>
      <p:ext uri="{BB962C8B-B14F-4D97-AF65-F5344CB8AC3E}">
        <p14:creationId xmlns:p14="http://schemas.microsoft.com/office/powerpoint/2010/main" val="3557616662"/>
      </p:ext>
    </p:extLst>
  </p:cSld>
  <p:clrMapOvr>
    <a:masterClrMapping/>
  </p:clrMapOvr>
  <p:transition>
    <p:fade/>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1556792"/>
            <a:ext cx="7704856" cy="78296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i="1" dirty="0" err="1" smtClean="0">
                <a:solidFill>
                  <a:schemeClr val="accent2">
                    <a:lumMod val="75000"/>
                  </a:schemeClr>
                </a:solidFill>
              </a:rPr>
              <a:t>Corynebacterium</a:t>
            </a:r>
            <a:r>
              <a:rPr lang="tr-TR" sz="3200" i="1" dirty="0" smtClean="0">
                <a:solidFill>
                  <a:schemeClr val="accent2">
                    <a:lumMod val="75000"/>
                  </a:schemeClr>
                </a:solidFill>
              </a:rPr>
              <a:t> </a:t>
            </a:r>
            <a:r>
              <a:rPr lang="tr-TR" sz="3200" i="1" dirty="0" err="1" smtClean="0">
                <a:solidFill>
                  <a:schemeClr val="accent2">
                    <a:lumMod val="75000"/>
                  </a:schemeClr>
                </a:solidFill>
              </a:rPr>
              <a:t>bovis</a:t>
            </a:r>
            <a:endParaRPr lang="tr-TR" sz="3200" i="1" dirty="0">
              <a:solidFill>
                <a:schemeClr val="accent2">
                  <a:lumMod val="75000"/>
                </a:schemeClr>
              </a:solidFill>
            </a:endParaRPr>
          </a:p>
        </p:txBody>
      </p:sp>
      <p:sp>
        <p:nvSpPr>
          <p:cNvPr id="3" name="İçerik Yer Tutucusu 2"/>
          <p:cNvSpPr>
            <a:spLocks noGrp="1"/>
          </p:cNvSpPr>
          <p:nvPr>
            <p:ph idx="1"/>
          </p:nvPr>
        </p:nvSpPr>
        <p:spPr>
          <a:xfrm>
            <a:off x="539552" y="2708920"/>
            <a:ext cx="8219256" cy="2764903"/>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Düzensiz çubuk </a:t>
            </a:r>
            <a:r>
              <a:rPr lang="tr-TR" sz="2000" b="1" dirty="0" err="1" smtClean="0"/>
              <a:t>şeklindedirler.Kokobasil</a:t>
            </a:r>
            <a:r>
              <a:rPr lang="tr-TR" sz="2000" b="1" dirty="0" smtClean="0"/>
              <a:t> şeklinde de görülebilir.</a:t>
            </a:r>
          </a:p>
          <a:p>
            <a:r>
              <a:rPr lang="tr-TR" sz="2000" b="1" dirty="0" err="1" smtClean="0"/>
              <a:t>Hemoliz</a:t>
            </a:r>
            <a:r>
              <a:rPr lang="tr-TR" sz="2000" b="1" dirty="0" smtClean="0"/>
              <a:t> oluşturmazlar.</a:t>
            </a:r>
          </a:p>
          <a:p>
            <a:r>
              <a:rPr lang="tr-TR" sz="2000" b="1" dirty="0" err="1" smtClean="0"/>
              <a:t>Aerob</a:t>
            </a:r>
            <a:r>
              <a:rPr lang="tr-TR" sz="2000" b="1" dirty="0" smtClean="0"/>
              <a:t> ve </a:t>
            </a:r>
            <a:r>
              <a:rPr lang="tr-TR" sz="2000" b="1" dirty="0" err="1" smtClean="0"/>
              <a:t>fakültatiftir</a:t>
            </a:r>
            <a:r>
              <a:rPr lang="tr-TR" sz="2000" b="1" dirty="0" smtClean="0"/>
              <a:t>.</a:t>
            </a:r>
          </a:p>
          <a:p>
            <a:r>
              <a:rPr lang="tr-TR" sz="2000" b="1" dirty="0" err="1" smtClean="0"/>
              <a:t>Suşların</a:t>
            </a:r>
            <a:r>
              <a:rPr lang="tr-TR" sz="2000" b="1" dirty="0" smtClean="0"/>
              <a:t> hemen hepsi </a:t>
            </a:r>
            <a:r>
              <a:rPr lang="tr-TR" sz="2000" b="1" dirty="0" err="1" smtClean="0"/>
              <a:t>glukoz,fruktoz,maltoz</a:t>
            </a:r>
            <a:r>
              <a:rPr lang="tr-TR" sz="2000" b="1" dirty="0" smtClean="0"/>
              <a:t> ve </a:t>
            </a:r>
            <a:r>
              <a:rPr lang="tr-TR" sz="2000" b="1" dirty="0" err="1" smtClean="0"/>
              <a:t>gliserolü</a:t>
            </a:r>
            <a:r>
              <a:rPr lang="tr-TR" sz="2000" b="1" dirty="0" smtClean="0"/>
              <a:t> fermente eder.</a:t>
            </a:r>
          </a:p>
          <a:p>
            <a:r>
              <a:rPr lang="tr-TR" sz="2000" b="1" dirty="0" err="1" smtClean="0"/>
              <a:t>Oksidaz</a:t>
            </a:r>
            <a:r>
              <a:rPr lang="tr-TR" sz="2000" b="1" dirty="0" smtClean="0"/>
              <a:t> enzimi üretir.</a:t>
            </a:r>
          </a:p>
          <a:p>
            <a:r>
              <a:rPr lang="tr-TR" sz="2000" b="1" dirty="0" smtClean="0"/>
              <a:t>%9 </a:t>
            </a:r>
            <a:r>
              <a:rPr lang="tr-TR" sz="2000" b="1" dirty="0" err="1" smtClean="0"/>
              <a:t>NaCI</a:t>
            </a:r>
            <a:r>
              <a:rPr lang="tr-TR" sz="2000" b="1" dirty="0" smtClean="0"/>
              <a:t> içeren ortamda gelişebilir.</a:t>
            </a:r>
          </a:p>
        </p:txBody>
      </p:sp>
    </p:spTree>
    <p:extLst>
      <p:ext uri="{BB962C8B-B14F-4D97-AF65-F5344CB8AC3E}">
        <p14:creationId xmlns:p14="http://schemas.microsoft.com/office/powerpoint/2010/main" val="2308816319"/>
      </p:ext>
    </p:extLst>
  </p:cSld>
  <p:clrMapOvr>
    <a:masterClrMapping/>
  </p:clrMapOvr>
  <p:transition>
    <p:fade/>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755576" y="1484784"/>
            <a:ext cx="7344816" cy="854968"/>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50000"/>
                  </a:schemeClr>
                </a:solidFill>
              </a:rPr>
              <a:t>Eubacteriaceae</a:t>
            </a:r>
            <a:r>
              <a:rPr lang="tr-TR" sz="3200" b="1" i="1" dirty="0" smtClean="0">
                <a:solidFill>
                  <a:schemeClr val="accent2">
                    <a:lumMod val="50000"/>
                  </a:schemeClr>
                </a:solidFill>
              </a:rPr>
              <a:t> Familyası</a:t>
            </a:r>
            <a:endParaRPr lang="tr-TR" sz="3200" b="1" i="1" dirty="0">
              <a:solidFill>
                <a:schemeClr val="accent2">
                  <a:lumMod val="50000"/>
                </a:schemeClr>
              </a:solidFill>
            </a:endParaRPr>
          </a:p>
        </p:txBody>
      </p:sp>
      <p:sp>
        <p:nvSpPr>
          <p:cNvPr id="3" name="İçerik Yer Tutucusu 2"/>
          <p:cNvSpPr>
            <a:spLocks noGrp="1"/>
          </p:cNvSpPr>
          <p:nvPr>
            <p:ph idx="1"/>
          </p:nvPr>
        </p:nvSpPr>
        <p:spPr>
          <a:xfrm>
            <a:off x="467544" y="2708921"/>
            <a:ext cx="8208912" cy="2448272"/>
          </a:xfrm>
        </p:spPr>
        <p:style>
          <a:lnRef idx="2">
            <a:schemeClr val="accent5"/>
          </a:lnRef>
          <a:fillRef idx="1">
            <a:schemeClr val="lt1"/>
          </a:fillRef>
          <a:effectRef idx="0">
            <a:schemeClr val="accent5"/>
          </a:effectRef>
          <a:fontRef idx="minor">
            <a:schemeClr val="dk1"/>
          </a:fontRef>
        </p:style>
        <p:txBody>
          <a:bodyPr/>
          <a:lstStyle/>
          <a:p>
            <a:r>
              <a:rPr lang="tr-TR" sz="2000" b="1" dirty="0" err="1" smtClean="0">
                <a:solidFill>
                  <a:schemeClr val="tx2"/>
                </a:solidFill>
              </a:rPr>
              <a:t>Acetobacterium</a:t>
            </a:r>
            <a:r>
              <a:rPr lang="tr-TR" sz="2000" b="1" dirty="0" smtClean="0">
                <a:solidFill>
                  <a:schemeClr val="tx2"/>
                </a:solidFill>
              </a:rPr>
              <a:t> </a:t>
            </a:r>
            <a:r>
              <a:rPr lang="tr-TR" sz="2000" b="1" dirty="0" err="1" smtClean="0">
                <a:solidFill>
                  <a:schemeClr val="tx2"/>
                </a:solidFill>
              </a:rPr>
              <a:t>genusu</a:t>
            </a:r>
            <a:r>
              <a:rPr lang="tr-TR" sz="2000" b="1" dirty="0" smtClean="0">
                <a:solidFill>
                  <a:schemeClr val="tx2"/>
                </a:solidFill>
              </a:rPr>
              <a:t> türleri </a:t>
            </a:r>
          </a:p>
          <a:p>
            <a:r>
              <a:rPr lang="tr-TR" sz="2000" b="1" dirty="0" smtClean="0"/>
              <a:t>Gram (-)’tır.</a:t>
            </a:r>
          </a:p>
          <a:p>
            <a:r>
              <a:rPr lang="tr-TR" sz="2000" b="1" dirty="0" err="1" smtClean="0"/>
              <a:t>Katalaz</a:t>
            </a:r>
            <a:r>
              <a:rPr lang="tr-TR" sz="2000" b="1" dirty="0" smtClean="0"/>
              <a:t> (+), </a:t>
            </a:r>
            <a:r>
              <a:rPr lang="tr-TR" sz="2000" b="1" dirty="0" err="1" smtClean="0"/>
              <a:t>oksidaz</a:t>
            </a:r>
            <a:r>
              <a:rPr lang="tr-TR" sz="2000" b="1" dirty="0" smtClean="0"/>
              <a:t> (-)’tir.</a:t>
            </a:r>
          </a:p>
          <a:p>
            <a:r>
              <a:rPr lang="tr-TR" sz="2000" b="1" dirty="0" err="1" smtClean="0"/>
              <a:t>Mezofildir</a:t>
            </a:r>
            <a:r>
              <a:rPr lang="tr-TR" sz="2000" b="1" dirty="0" smtClean="0"/>
              <a:t>.</a:t>
            </a:r>
          </a:p>
          <a:p>
            <a:r>
              <a:rPr lang="tr-TR" sz="2000" b="1" dirty="0" smtClean="0"/>
              <a:t>Kesin </a:t>
            </a:r>
            <a:r>
              <a:rPr lang="tr-TR" sz="2000" b="1" dirty="0" err="1" smtClean="0"/>
              <a:t>aerobtur.Bu</a:t>
            </a:r>
            <a:r>
              <a:rPr lang="tr-TR" sz="2000" b="1" dirty="0" smtClean="0"/>
              <a:t> nedenle yüzeyde gelişir ve zar oluştururlar.</a:t>
            </a:r>
          </a:p>
          <a:p>
            <a:r>
              <a:rPr lang="tr-TR" sz="2000" b="1" dirty="0" smtClean="0"/>
              <a:t>5 </a:t>
            </a:r>
            <a:r>
              <a:rPr lang="tr-TR" sz="2000" b="1" dirty="0" err="1" smtClean="0"/>
              <a:t>pHının</a:t>
            </a:r>
            <a:r>
              <a:rPr lang="tr-TR" sz="2000" b="1" dirty="0" smtClean="0"/>
              <a:t> altında asidik </a:t>
            </a:r>
            <a:r>
              <a:rPr lang="tr-TR" sz="2000" b="1" dirty="0" err="1" smtClean="0"/>
              <a:t>ortdamda</a:t>
            </a:r>
            <a:r>
              <a:rPr lang="tr-TR" sz="2000" b="1" dirty="0" smtClean="0"/>
              <a:t> gelişmelerini sürdürürler</a:t>
            </a:r>
            <a:r>
              <a:rPr lang="tr-TR" sz="2000" dirty="0" smtClean="0"/>
              <a:t>.</a:t>
            </a:r>
          </a:p>
          <a:p>
            <a:pPr marL="0" indent="0">
              <a:buNone/>
            </a:pPr>
            <a:endParaRPr lang="tr-TR" dirty="0" smtClean="0"/>
          </a:p>
        </p:txBody>
      </p:sp>
    </p:spTree>
    <p:extLst>
      <p:ext uri="{BB962C8B-B14F-4D97-AF65-F5344CB8AC3E}">
        <p14:creationId xmlns:p14="http://schemas.microsoft.com/office/powerpoint/2010/main" val="3440680669"/>
      </p:ext>
    </p:extLst>
  </p:cSld>
  <p:clrMapOvr>
    <a:masterClrMapping/>
  </p:clrMapOvr>
  <p:transition>
    <p:fade/>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988840"/>
            <a:ext cx="8568952" cy="2880321"/>
          </a:xfrm>
        </p:spPr>
        <p:style>
          <a:lnRef idx="2">
            <a:schemeClr val="accent5"/>
          </a:lnRef>
          <a:fillRef idx="1">
            <a:schemeClr val="lt1"/>
          </a:fillRef>
          <a:effectRef idx="0">
            <a:schemeClr val="accent5"/>
          </a:effectRef>
          <a:fontRef idx="minor">
            <a:schemeClr val="dk1"/>
          </a:fontRef>
        </p:style>
        <p:txBody>
          <a:bodyPr/>
          <a:lstStyle/>
          <a:p>
            <a:r>
              <a:rPr lang="tr-TR" sz="2000" i="1" dirty="0" err="1" smtClean="0">
                <a:solidFill>
                  <a:schemeClr val="tx2"/>
                </a:solidFill>
              </a:rPr>
              <a:t>Acetobacter</a:t>
            </a:r>
            <a:r>
              <a:rPr lang="tr-TR" sz="2000" i="1" dirty="0" smtClean="0">
                <a:solidFill>
                  <a:schemeClr val="tx2"/>
                </a:solidFill>
              </a:rPr>
              <a:t> </a:t>
            </a:r>
            <a:r>
              <a:rPr lang="tr-TR" sz="2000" i="1" dirty="0" err="1" smtClean="0">
                <a:solidFill>
                  <a:schemeClr val="tx2"/>
                </a:solidFill>
              </a:rPr>
              <a:t>aceti</a:t>
            </a:r>
            <a:r>
              <a:rPr lang="tr-TR" sz="2000" i="1" dirty="0" smtClean="0">
                <a:solidFill>
                  <a:schemeClr val="tx2"/>
                </a:solidFill>
              </a:rPr>
              <a:t> </a:t>
            </a:r>
            <a:r>
              <a:rPr lang="tr-TR" sz="2000" b="1" dirty="0" smtClean="0"/>
              <a:t>türü</a:t>
            </a:r>
            <a:r>
              <a:rPr lang="tr-TR" sz="2000" b="1" dirty="0" smtClean="0">
                <a:solidFill>
                  <a:schemeClr val="accent2"/>
                </a:solidFill>
              </a:rPr>
              <a:t> </a:t>
            </a:r>
            <a:r>
              <a:rPr lang="tr-TR" sz="2000" b="1" dirty="0" smtClean="0"/>
              <a:t>kefir danesinin mikrobiyolojik incelemeleri sırasında bazı örneklerde belirlenmiştir.</a:t>
            </a:r>
          </a:p>
          <a:p>
            <a:r>
              <a:rPr lang="tr-TR" sz="2000" b="1" dirty="0" smtClean="0"/>
              <a:t>Araştırıcılar kefire özgü olan tat ve aromanın oluşmasındaki rolünden de bahsetmektedirler.</a:t>
            </a:r>
          </a:p>
          <a:p>
            <a:r>
              <a:rPr lang="tr-TR" sz="2000" b="1" dirty="0" smtClean="0"/>
              <a:t>Laktik asit bakterileri ve mayalarla birlikte kefir danesine lokalize olan bu türün diğer mikroorganizmalardan daha az sayıda bulunduğu bildirilmiştir.</a:t>
            </a:r>
          </a:p>
          <a:p>
            <a:r>
              <a:rPr lang="tr-TR" sz="2000" b="1" dirty="0" smtClean="0"/>
              <a:t>Diğer süt ürünlerinde zararlı etkileri oluşturduğu asetik asitten kaynaklanmaktadır.</a:t>
            </a:r>
          </a:p>
          <a:p>
            <a:endParaRPr lang="tr-TR" dirty="0" smtClean="0"/>
          </a:p>
        </p:txBody>
      </p:sp>
    </p:spTree>
    <p:extLst>
      <p:ext uri="{BB962C8B-B14F-4D97-AF65-F5344CB8AC3E}">
        <p14:creationId xmlns:p14="http://schemas.microsoft.com/office/powerpoint/2010/main" val="83135141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980728"/>
            <a:ext cx="8280920" cy="432048"/>
          </a:xfrm>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tr-TR" sz="2400" dirty="0">
                <a:solidFill>
                  <a:schemeClr val="bg2"/>
                </a:solidFill>
              </a:rPr>
              <a:t>Çizelge </a:t>
            </a:r>
            <a:r>
              <a:rPr lang="tr-TR" sz="2400" dirty="0" smtClean="0">
                <a:solidFill>
                  <a:schemeClr val="bg2"/>
                </a:solidFill>
              </a:rPr>
              <a:t>7.1.1 İnsan kalın bağırsağında </a:t>
            </a:r>
            <a:r>
              <a:rPr lang="tr-TR" sz="2400" dirty="0" err="1" smtClean="0">
                <a:solidFill>
                  <a:schemeClr val="bg2"/>
                </a:solidFill>
              </a:rPr>
              <a:t>Bifidobacterium</a:t>
            </a:r>
            <a:r>
              <a:rPr lang="tr-TR" sz="2400" dirty="0" smtClean="0">
                <a:solidFill>
                  <a:schemeClr val="bg2"/>
                </a:solidFill>
              </a:rPr>
              <a:t> türlerinin dağılışı  </a:t>
            </a:r>
            <a:endParaRPr lang="tr-TR" sz="2400" dirty="0">
              <a:solidFill>
                <a:schemeClr val="bg2"/>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712836475"/>
              </p:ext>
            </p:extLst>
          </p:nvPr>
        </p:nvGraphicFramePr>
        <p:xfrm>
          <a:off x="395536" y="1484784"/>
          <a:ext cx="8280920" cy="4754880"/>
        </p:xfrm>
        <a:graphic>
          <a:graphicData uri="http://schemas.openxmlformats.org/drawingml/2006/table">
            <a:tbl>
              <a:tblPr firstRow="1" bandRow="1">
                <a:tableStyleId>{93296810-A885-4BE3-A3E7-6D5BEEA58F35}</a:tableStyleId>
              </a:tblPr>
              <a:tblGrid>
                <a:gridCol w="2743200"/>
                <a:gridCol w="2743200"/>
                <a:gridCol w="2794520"/>
              </a:tblGrid>
              <a:tr h="4536504">
                <a:tc>
                  <a:txBody>
                    <a:bodyPr/>
                    <a:lstStyle/>
                    <a:p>
                      <a:r>
                        <a:rPr lang="tr-TR" baseline="0" dirty="0" smtClean="0"/>
                        <a:t>   Popülasyon</a:t>
                      </a:r>
                    </a:p>
                    <a:p>
                      <a:r>
                        <a:rPr lang="tr-TR" baseline="0" dirty="0" smtClean="0"/>
                        <a:t>  </a:t>
                      </a:r>
                    </a:p>
                    <a:p>
                      <a:r>
                        <a:rPr lang="tr-TR" baseline="0" dirty="0" smtClean="0"/>
                        <a:t>  Süt emen bebekler                              </a:t>
                      </a:r>
                    </a:p>
                    <a:p>
                      <a:endParaRPr lang="tr-TR" baseline="0" dirty="0" smtClean="0"/>
                    </a:p>
                    <a:p>
                      <a:r>
                        <a:rPr lang="tr-TR" baseline="0" dirty="0" smtClean="0"/>
                        <a:t>   Mama ile beslenen bebekler</a:t>
                      </a:r>
                    </a:p>
                    <a:p>
                      <a:endParaRPr lang="tr-TR" baseline="0" dirty="0" smtClean="0"/>
                    </a:p>
                    <a:p>
                      <a:r>
                        <a:rPr lang="tr-TR" baseline="0" dirty="0" smtClean="0"/>
                        <a:t>   Çocuklar </a:t>
                      </a:r>
                    </a:p>
                    <a:p>
                      <a:endParaRPr lang="tr-TR" baseline="0" dirty="0" smtClean="0"/>
                    </a:p>
                    <a:p>
                      <a:endParaRPr lang="tr-TR" baseline="0" dirty="0" smtClean="0"/>
                    </a:p>
                    <a:p>
                      <a:endParaRPr lang="tr-TR" baseline="0" dirty="0" smtClean="0"/>
                    </a:p>
                    <a:p>
                      <a:r>
                        <a:rPr lang="tr-TR" baseline="0" dirty="0" smtClean="0"/>
                        <a:t>   Yetişkinler</a:t>
                      </a:r>
                    </a:p>
                    <a:p>
                      <a:endParaRPr lang="tr-TR" baseline="0" dirty="0" smtClean="0"/>
                    </a:p>
                    <a:p>
                      <a:endParaRPr lang="tr-TR" baseline="0" dirty="0" smtClean="0"/>
                    </a:p>
                    <a:p>
                      <a:r>
                        <a:rPr lang="tr-TR" baseline="0" dirty="0" smtClean="0"/>
                        <a:t>   Orta yaşlılar  </a:t>
                      </a:r>
                    </a:p>
                    <a:p>
                      <a:r>
                        <a:rPr lang="tr-TR" baseline="0" dirty="0" smtClean="0"/>
                        <a:t> </a:t>
                      </a:r>
                      <a:endParaRPr lang="tr-TR" dirty="0"/>
                    </a:p>
                  </a:txBody>
                  <a:tcPr/>
                </a:tc>
                <a:tc>
                  <a:txBody>
                    <a:bodyPr/>
                    <a:lstStyle/>
                    <a:p>
                      <a:r>
                        <a:rPr lang="tr-TR" dirty="0" err="1" smtClean="0">
                          <a:solidFill>
                            <a:schemeClr val="bg1"/>
                          </a:solidFill>
                        </a:rPr>
                        <a:t>Predominant</a:t>
                      </a:r>
                      <a:r>
                        <a:rPr lang="tr-TR" baseline="0" dirty="0" smtClean="0">
                          <a:solidFill>
                            <a:schemeClr val="bg1"/>
                          </a:solidFill>
                        </a:rPr>
                        <a:t> türler</a:t>
                      </a:r>
                    </a:p>
                    <a:p>
                      <a:endParaRPr lang="tr-TR"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longum</a:t>
                      </a:r>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infantis</a:t>
                      </a:r>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breve</a:t>
                      </a:r>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adolescentis</a:t>
                      </a:r>
                      <a:r>
                        <a:rPr lang="tr-TR" b="0" i="1" baseline="0" dirty="0" smtClean="0">
                          <a:solidFill>
                            <a:schemeClr val="bg1"/>
                          </a:solidFill>
                        </a:rPr>
                        <a:t> </a:t>
                      </a:r>
                    </a:p>
                    <a:p>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infantis</a:t>
                      </a:r>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breve</a:t>
                      </a:r>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bifidum</a:t>
                      </a:r>
                      <a:r>
                        <a:rPr lang="tr-TR" b="0" i="1" baseline="0" dirty="0" smtClean="0">
                          <a:solidFill>
                            <a:schemeClr val="bg1"/>
                          </a:solidFill>
                        </a:rPr>
                        <a:t> </a:t>
                      </a:r>
                      <a:r>
                        <a:rPr lang="tr-TR" b="0" i="1" baseline="0" dirty="0" err="1" smtClean="0">
                          <a:solidFill>
                            <a:schemeClr val="bg1"/>
                          </a:solidFill>
                        </a:rPr>
                        <a:t>biovar</a:t>
                      </a:r>
                      <a:r>
                        <a:rPr lang="tr-TR" b="0" i="1" baseline="0" dirty="0" smtClean="0">
                          <a:solidFill>
                            <a:schemeClr val="bg1"/>
                          </a:solidFill>
                        </a:rPr>
                        <a:t> b.</a:t>
                      </a: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longum</a:t>
                      </a:r>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adolescentis</a:t>
                      </a:r>
                      <a:r>
                        <a:rPr lang="tr-TR" b="0" i="1" baseline="0" dirty="0" smtClean="0">
                          <a:solidFill>
                            <a:schemeClr val="bg1"/>
                          </a:solidFill>
                        </a:rPr>
                        <a:t> </a:t>
                      </a:r>
                      <a:r>
                        <a:rPr lang="tr-TR" b="0" i="1" baseline="0" dirty="0" err="1" smtClean="0">
                          <a:solidFill>
                            <a:schemeClr val="bg1"/>
                          </a:solidFill>
                        </a:rPr>
                        <a:t>biovar</a:t>
                      </a:r>
                      <a:r>
                        <a:rPr lang="tr-TR" b="0" i="1" baseline="0" dirty="0" smtClean="0">
                          <a:solidFill>
                            <a:schemeClr val="bg1"/>
                          </a:solidFill>
                        </a:rPr>
                        <a:t> a ve b</a:t>
                      </a: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longum</a:t>
                      </a:r>
                      <a:endParaRPr lang="tr-TR" b="0" i="1" baseline="0" dirty="0" smtClean="0">
                        <a:solidFill>
                          <a:schemeClr val="bg1"/>
                        </a:solidFill>
                      </a:endParaRPr>
                    </a:p>
                    <a:p>
                      <a:r>
                        <a:rPr lang="tr-TR" b="0" i="1" baseline="0" dirty="0" smtClean="0">
                          <a:solidFill>
                            <a:schemeClr val="bg1"/>
                          </a:solidFill>
                        </a:rPr>
                        <a:t> </a:t>
                      </a:r>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Adolescentis</a:t>
                      </a:r>
                      <a:r>
                        <a:rPr lang="tr-TR" b="0" i="1" baseline="0" dirty="0" smtClean="0">
                          <a:solidFill>
                            <a:schemeClr val="bg1"/>
                          </a:solidFill>
                        </a:rPr>
                        <a:t> </a:t>
                      </a:r>
                      <a:r>
                        <a:rPr lang="tr-TR" b="0" i="1" baseline="0" dirty="0" err="1" smtClean="0">
                          <a:solidFill>
                            <a:schemeClr val="bg1"/>
                          </a:solidFill>
                        </a:rPr>
                        <a:t>biovars</a:t>
                      </a:r>
                      <a:r>
                        <a:rPr lang="tr-TR" b="0" i="1" baseline="0" dirty="0" smtClean="0">
                          <a:solidFill>
                            <a:schemeClr val="bg1"/>
                          </a:solidFill>
                        </a:rPr>
                        <a:t>. B</a:t>
                      </a: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longum</a:t>
                      </a:r>
                      <a:endParaRPr lang="tr-TR" b="0" i="1" baseline="0" dirty="0" smtClean="0">
                        <a:solidFill>
                          <a:schemeClr val="bg1"/>
                        </a:solidFill>
                      </a:endParaRPr>
                    </a:p>
                    <a:p>
                      <a:r>
                        <a:rPr lang="tr-TR" baseline="0" dirty="0" smtClean="0">
                          <a:solidFill>
                            <a:schemeClr val="bg1"/>
                          </a:solidFill>
                        </a:rPr>
                        <a:t> </a:t>
                      </a:r>
                    </a:p>
                  </a:txBody>
                  <a:tcPr>
                    <a:solidFill>
                      <a:srgbClr val="0070C0">
                        <a:alpha val="47000"/>
                      </a:srgbClr>
                    </a:solidFill>
                  </a:tcPr>
                </a:tc>
                <a:tc>
                  <a:txBody>
                    <a:bodyPr/>
                    <a:lstStyle/>
                    <a:p>
                      <a:r>
                        <a:rPr lang="tr-TR" dirty="0" smtClean="0">
                          <a:solidFill>
                            <a:schemeClr val="bg1"/>
                          </a:solidFill>
                        </a:rPr>
                        <a:t>Minör türler </a:t>
                      </a: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endParaRPr lang="tr-TR" dirty="0" smtClean="0">
                        <a:solidFill>
                          <a:schemeClr val="bg1"/>
                        </a:solidFill>
                      </a:endParaRPr>
                    </a:p>
                    <a:p>
                      <a:r>
                        <a:rPr lang="tr-TR" b="0" i="1" dirty="0" err="1" smtClean="0">
                          <a:solidFill>
                            <a:schemeClr val="bg1"/>
                          </a:solidFill>
                        </a:rPr>
                        <a:t>Bf</a:t>
                      </a:r>
                      <a:r>
                        <a:rPr lang="tr-TR" b="0" i="1" dirty="0" smtClean="0">
                          <a:solidFill>
                            <a:schemeClr val="bg1"/>
                          </a:solidFill>
                        </a:rPr>
                        <a:t>.</a:t>
                      </a:r>
                      <a:r>
                        <a:rPr lang="tr-TR" b="0" i="1" baseline="0" dirty="0" smtClean="0">
                          <a:solidFill>
                            <a:schemeClr val="bg1"/>
                          </a:solidFill>
                        </a:rPr>
                        <a:t> </a:t>
                      </a:r>
                      <a:r>
                        <a:rPr lang="tr-TR" b="0" i="1" baseline="0" dirty="0" err="1" smtClean="0">
                          <a:solidFill>
                            <a:schemeClr val="bg1"/>
                          </a:solidFill>
                        </a:rPr>
                        <a:t>bifidum</a:t>
                      </a:r>
                      <a:r>
                        <a:rPr lang="tr-TR" b="0" i="1" baseline="0" dirty="0" smtClean="0">
                          <a:solidFill>
                            <a:schemeClr val="bg1"/>
                          </a:solidFill>
                        </a:rPr>
                        <a:t> </a:t>
                      </a:r>
                      <a:r>
                        <a:rPr lang="tr-TR" b="0" i="1" baseline="0" dirty="0" err="1" smtClean="0">
                          <a:solidFill>
                            <a:schemeClr val="bg1"/>
                          </a:solidFill>
                        </a:rPr>
                        <a:t>biovar</a:t>
                      </a:r>
                      <a:r>
                        <a:rPr lang="tr-TR" b="0" i="1" baseline="0" dirty="0" smtClean="0">
                          <a:solidFill>
                            <a:schemeClr val="bg1"/>
                          </a:solidFill>
                        </a:rPr>
                        <a:t>. b</a:t>
                      </a:r>
                    </a:p>
                    <a:p>
                      <a:endParaRPr lang="tr-TR" b="0" i="1" baseline="0" dirty="0" smtClean="0">
                        <a:solidFill>
                          <a:schemeClr val="bg1"/>
                        </a:solidFill>
                      </a:endParaRPr>
                    </a:p>
                    <a:p>
                      <a:endParaRPr lang="tr-TR" b="0" i="1" baseline="0" dirty="0" smtClean="0">
                        <a:solidFill>
                          <a:schemeClr val="bg1"/>
                        </a:solidFill>
                      </a:endParaRPr>
                    </a:p>
                    <a:p>
                      <a:endParaRPr lang="tr-TR" b="0" i="1" baseline="0" dirty="0" smtClean="0">
                        <a:solidFill>
                          <a:schemeClr val="bg1"/>
                        </a:solidFill>
                      </a:endParaRPr>
                    </a:p>
                    <a:p>
                      <a:endParaRPr lang="tr-TR" b="0" i="1" baseline="0" dirty="0" smtClean="0">
                        <a:solidFill>
                          <a:schemeClr val="bg1"/>
                        </a:solidFill>
                      </a:endParaRPr>
                    </a:p>
                    <a:p>
                      <a:endParaRPr lang="tr-TR" b="0" i="1" baseline="0" dirty="0" smtClean="0">
                        <a:solidFill>
                          <a:schemeClr val="bg1"/>
                        </a:solidFill>
                      </a:endParaRPr>
                    </a:p>
                    <a:p>
                      <a:r>
                        <a:rPr lang="tr-TR" b="0" i="1" baseline="0" dirty="0" err="1" smtClean="0">
                          <a:solidFill>
                            <a:schemeClr val="bg1"/>
                          </a:solidFill>
                        </a:rPr>
                        <a:t>Bf</a:t>
                      </a:r>
                      <a:r>
                        <a:rPr lang="tr-TR" b="0" i="1" baseline="0" dirty="0" smtClean="0">
                          <a:solidFill>
                            <a:schemeClr val="bg1"/>
                          </a:solidFill>
                        </a:rPr>
                        <a:t>. </a:t>
                      </a:r>
                      <a:r>
                        <a:rPr lang="tr-TR" b="0" i="1" baseline="0" dirty="0" err="1" smtClean="0">
                          <a:solidFill>
                            <a:schemeClr val="bg1"/>
                          </a:solidFill>
                        </a:rPr>
                        <a:t>bifidum</a:t>
                      </a:r>
                      <a:r>
                        <a:rPr lang="tr-TR" b="0" i="1" baseline="0" dirty="0" smtClean="0">
                          <a:solidFill>
                            <a:schemeClr val="bg1"/>
                          </a:solidFill>
                        </a:rPr>
                        <a:t> </a:t>
                      </a:r>
                      <a:r>
                        <a:rPr lang="tr-TR" b="0" i="1" baseline="0" dirty="0" err="1" smtClean="0">
                          <a:solidFill>
                            <a:schemeClr val="bg1"/>
                          </a:solidFill>
                        </a:rPr>
                        <a:t>biovar</a:t>
                      </a:r>
                      <a:r>
                        <a:rPr lang="tr-TR" b="0" i="1" baseline="0" dirty="0" smtClean="0">
                          <a:solidFill>
                            <a:schemeClr val="bg1"/>
                          </a:solidFill>
                        </a:rPr>
                        <a:t>. A</a:t>
                      </a:r>
                    </a:p>
                    <a:p>
                      <a:endParaRPr lang="tr-TR" b="0" i="1" dirty="0">
                        <a:solidFill>
                          <a:schemeClr val="bg1"/>
                        </a:solidFill>
                      </a:endParaRPr>
                    </a:p>
                  </a:txBody>
                  <a:tcPr>
                    <a:solidFill>
                      <a:srgbClr val="0070C0">
                        <a:alpha val="47000"/>
                      </a:srgbClr>
                    </a:solidFill>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228132639"/>
              </p:ext>
            </p:extLst>
          </p:nvPr>
        </p:nvGraphicFramePr>
        <p:xfrm>
          <a:off x="395536" y="1484784"/>
          <a:ext cx="8280920" cy="432047"/>
        </p:xfrm>
        <a:graphic>
          <a:graphicData uri="http://schemas.openxmlformats.org/drawingml/2006/table">
            <a:tbl>
              <a:tblPr firstRow="1"/>
              <a:tblGrid>
                <a:gridCol w="8280920"/>
              </a:tblGrid>
              <a:tr h="432047">
                <a:tc>
                  <a:txBody>
                    <a:bodyPr/>
                    <a:lstStyle/>
                    <a:p>
                      <a:endParaRPr lang="tr-TR"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extLst>
      <p:ext uri="{BB962C8B-B14F-4D97-AF65-F5344CB8AC3E}">
        <p14:creationId xmlns:p14="http://schemas.microsoft.com/office/powerpoint/2010/main" val="578647032"/>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764704"/>
            <a:ext cx="8208912" cy="5472608"/>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t>Katalaz</a:t>
            </a:r>
            <a:r>
              <a:rPr lang="tr-TR" sz="2000" b="1" dirty="0" smtClean="0"/>
              <a:t> negatiftir.</a:t>
            </a:r>
          </a:p>
          <a:p>
            <a:r>
              <a:rPr lang="tr-TR" sz="2000" b="1" dirty="0" smtClean="0"/>
              <a:t>Bakteri normal koşullarda 2-8 µm uzunluğunda olup spor oluşturmazlar.</a:t>
            </a:r>
          </a:p>
          <a:p>
            <a:r>
              <a:rPr lang="tr-TR" sz="2000" b="1" dirty="0" smtClean="0"/>
              <a:t>Gram (+) ,asit ve alkole dayanıklı olmayıp hareketsizdir.</a:t>
            </a:r>
          </a:p>
          <a:p>
            <a:r>
              <a:rPr lang="tr-TR" sz="2000" b="1" dirty="0" smtClean="0"/>
              <a:t>Optimum gelişme sıcaklıkları hayvan türleri için 42 </a:t>
            </a:r>
            <a:r>
              <a:rPr lang="tr-TR" sz="2000" b="1" dirty="0"/>
              <a:t>°C derece </a:t>
            </a:r>
            <a:r>
              <a:rPr lang="tr-TR" sz="2000" b="1" dirty="0" smtClean="0"/>
              <a:t>(41-43),insan kaynaklı </a:t>
            </a:r>
            <a:r>
              <a:rPr lang="tr-TR" sz="2000" b="1" dirty="0" err="1" smtClean="0"/>
              <a:t>bifidobakterler</a:t>
            </a:r>
            <a:r>
              <a:rPr lang="tr-TR" sz="2000" b="1" dirty="0" smtClean="0"/>
              <a:t> için </a:t>
            </a:r>
            <a:r>
              <a:rPr lang="tr-TR" sz="2000" b="1" dirty="0"/>
              <a:t>37 °C </a:t>
            </a:r>
            <a:r>
              <a:rPr lang="tr-TR" sz="2000" b="1" dirty="0" smtClean="0"/>
              <a:t>derece (36-38)’</a:t>
            </a:r>
            <a:r>
              <a:rPr lang="tr-TR" sz="2000" b="1" dirty="0" err="1" smtClean="0"/>
              <a:t>dir</a:t>
            </a:r>
            <a:r>
              <a:rPr lang="tr-TR" sz="2000" b="1" dirty="0" smtClean="0"/>
              <a:t>.</a:t>
            </a:r>
          </a:p>
          <a:p>
            <a:r>
              <a:rPr lang="tr-TR" sz="2000" b="1" dirty="0" smtClean="0"/>
              <a:t>20 </a:t>
            </a:r>
            <a:r>
              <a:rPr lang="tr-TR" sz="2000" b="1" dirty="0"/>
              <a:t>°C derecenin </a:t>
            </a:r>
            <a:r>
              <a:rPr lang="tr-TR" sz="2000" b="1" dirty="0" smtClean="0"/>
              <a:t>altında,46.5 </a:t>
            </a:r>
            <a:r>
              <a:rPr lang="tr-TR" sz="2000" b="1" dirty="0"/>
              <a:t>°C derecenin </a:t>
            </a:r>
            <a:r>
              <a:rPr lang="tr-TR" sz="2000" b="1" dirty="0" smtClean="0"/>
              <a:t>üstünde gelişmeleri durur.</a:t>
            </a:r>
          </a:p>
          <a:p>
            <a:r>
              <a:rPr lang="tr-TR" sz="2000" b="1" dirty="0" smtClean="0"/>
              <a:t>Kesin anaerobik koşullarda gelişme gösterirler.</a:t>
            </a:r>
          </a:p>
          <a:p>
            <a:r>
              <a:rPr lang="tr-TR" sz="2000" b="1" dirty="0" smtClean="0"/>
              <a:t>Türlerin az miktarı da </a:t>
            </a:r>
            <a:r>
              <a:rPr lang="tr-TR" sz="2000" b="1" dirty="0" err="1" smtClean="0"/>
              <a:t>aerotoleranttır</a:t>
            </a:r>
            <a:r>
              <a:rPr lang="tr-TR" sz="2000" b="1" dirty="0" smtClean="0"/>
              <a:t>.</a:t>
            </a:r>
          </a:p>
          <a:p>
            <a:r>
              <a:rPr lang="tr-TR" sz="2000" b="1" dirty="0" smtClean="0"/>
              <a:t>Karbondioksit varlığında </a:t>
            </a:r>
            <a:r>
              <a:rPr lang="tr-TR" sz="2000" b="1" dirty="0" err="1" smtClean="0"/>
              <a:t>suşun</a:t>
            </a:r>
            <a:r>
              <a:rPr lang="tr-TR" sz="2000" b="1" dirty="0" smtClean="0"/>
              <a:t> oksijene duyarlılığı önemli derecede değişkendir.</a:t>
            </a:r>
          </a:p>
          <a:p>
            <a:r>
              <a:rPr lang="tr-TR" sz="2000" b="1" dirty="0"/>
              <a:t>Genellikle yüksek sıcaklığa dayanıklı değillerdir.Türlerden </a:t>
            </a:r>
            <a:r>
              <a:rPr lang="tr-TR" sz="2000" i="1" dirty="0" err="1"/>
              <a:t>Bifidobacterium</a:t>
            </a:r>
            <a:r>
              <a:rPr lang="tr-TR" sz="2000" i="1" dirty="0"/>
              <a:t> </a:t>
            </a:r>
            <a:r>
              <a:rPr lang="tr-TR" sz="2000" i="1" dirty="0" err="1"/>
              <a:t>bifidum</a:t>
            </a:r>
            <a:r>
              <a:rPr lang="tr-TR" sz="2000" i="1" dirty="0"/>
              <a:t> </a:t>
            </a:r>
            <a:r>
              <a:rPr lang="tr-TR" sz="2000" b="1" dirty="0" smtClean="0"/>
              <a:t>60 °C ölür.Optimum </a:t>
            </a:r>
            <a:r>
              <a:rPr lang="tr-TR" sz="2000" b="1" dirty="0"/>
              <a:t>gelişme </a:t>
            </a:r>
            <a:r>
              <a:rPr lang="tr-TR" sz="2000" b="1" dirty="0" err="1"/>
              <a:t>pH’sı</a:t>
            </a:r>
            <a:r>
              <a:rPr lang="tr-TR" sz="2000" b="1" dirty="0"/>
              <a:t> 6.5-7.0 dır. 4.5-5.0 </a:t>
            </a:r>
            <a:r>
              <a:rPr lang="tr-TR" sz="2000" b="1" dirty="0" err="1"/>
              <a:t>pH</a:t>
            </a:r>
            <a:r>
              <a:rPr lang="tr-TR" sz="2000" b="1" dirty="0"/>
              <a:t> ve 8.0-8.5 </a:t>
            </a:r>
            <a:r>
              <a:rPr lang="tr-TR" sz="2000" b="1" dirty="0" err="1"/>
              <a:t>pH’da</a:t>
            </a:r>
            <a:r>
              <a:rPr lang="tr-TR" sz="2000" b="1" dirty="0"/>
              <a:t> gelişmezler.</a:t>
            </a:r>
          </a:p>
          <a:p>
            <a:r>
              <a:rPr lang="tr-TR" sz="2000" b="1" dirty="0" err="1"/>
              <a:t>Bifidobakterilerin</a:t>
            </a:r>
            <a:r>
              <a:rPr lang="tr-TR" sz="2000" b="1" dirty="0"/>
              <a:t> DNA’larındaki (G+C) oranı %57.2-64.5’tur.</a:t>
            </a:r>
          </a:p>
          <a:p>
            <a:r>
              <a:rPr lang="tr-TR" sz="2000" b="1" dirty="0"/>
              <a:t>Proteinleri pıhtılaştırmazlar.</a:t>
            </a:r>
          </a:p>
          <a:p>
            <a:endParaRPr lang="tr-TR" sz="2000" b="1" dirty="0" smtClean="0"/>
          </a:p>
          <a:p>
            <a:endParaRPr lang="tr-TR" dirty="0" smtClean="0"/>
          </a:p>
          <a:p>
            <a:endParaRPr lang="tr-TR" dirty="0" smtClean="0"/>
          </a:p>
          <a:p>
            <a:endParaRPr lang="tr-TR" dirty="0"/>
          </a:p>
        </p:txBody>
      </p:sp>
    </p:spTree>
    <p:extLst>
      <p:ext uri="{BB962C8B-B14F-4D97-AF65-F5344CB8AC3E}">
        <p14:creationId xmlns:p14="http://schemas.microsoft.com/office/powerpoint/2010/main" val="1478779218"/>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340768"/>
            <a:ext cx="7715200" cy="79695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err="1" smtClean="0">
                <a:solidFill>
                  <a:schemeClr val="accent2">
                    <a:lumMod val="75000"/>
                  </a:schemeClr>
                </a:solidFill>
              </a:rPr>
              <a:t>Bifidobakterilerin</a:t>
            </a:r>
            <a:r>
              <a:rPr lang="tr-TR" sz="3200" b="1" i="1" dirty="0" smtClean="0">
                <a:solidFill>
                  <a:schemeClr val="accent2">
                    <a:lumMod val="75000"/>
                  </a:schemeClr>
                </a:solidFill>
              </a:rPr>
              <a:t> Lokalizasyonu</a:t>
            </a:r>
            <a:endParaRPr lang="tr-TR" sz="3200" b="1" i="1" dirty="0">
              <a:solidFill>
                <a:schemeClr val="accent2">
                  <a:lumMod val="75000"/>
                </a:schemeClr>
              </a:solidFill>
            </a:endParaRPr>
          </a:p>
        </p:txBody>
      </p:sp>
      <p:sp>
        <p:nvSpPr>
          <p:cNvPr id="3" name="İçerik Yer Tutucusu 2"/>
          <p:cNvSpPr>
            <a:spLocks noGrp="1"/>
          </p:cNvSpPr>
          <p:nvPr>
            <p:ph idx="1"/>
          </p:nvPr>
        </p:nvSpPr>
        <p:spPr>
          <a:xfrm>
            <a:off x="395536" y="2420888"/>
            <a:ext cx="8064896" cy="3312368"/>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t>Bifidobakteriler</a:t>
            </a:r>
            <a:r>
              <a:rPr lang="tr-TR" sz="2000" b="1" dirty="0" smtClean="0"/>
              <a:t> insan ve hayvan bağırsağında en çok bulunan bakterilerdendir.</a:t>
            </a:r>
          </a:p>
          <a:p>
            <a:r>
              <a:rPr lang="tr-TR" sz="2000" b="1" dirty="0" smtClean="0"/>
              <a:t>Bebeklerde daha çok </a:t>
            </a:r>
            <a:r>
              <a:rPr lang="tr-TR" sz="2000" i="1" dirty="0"/>
              <a:t> </a:t>
            </a:r>
            <a:r>
              <a:rPr lang="tr-TR" sz="2000" i="1" dirty="0" err="1" smtClean="0"/>
              <a:t>Bifidobacterium</a:t>
            </a:r>
            <a:r>
              <a:rPr lang="tr-TR" sz="2000" i="1" dirty="0" smtClean="0"/>
              <a:t> </a:t>
            </a:r>
            <a:r>
              <a:rPr lang="tr-TR" sz="2000" i="1" dirty="0" err="1" smtClean="0"/>
              <a:t>longum</a:t>
            </a:r>
            <a:r>
              <a:rPr lang="tr-TR" sz="2000" i="1" dirty="0" smtClean="0"/>
              <a:t> </a:t>
            </a:r>
            <a:r>
              <a:rPr lang="tr-TR" sz="2000" b="1" i="1" dirty="0" smtClean="0"/>
              <a:t>, </a:t>
            </a:r>
            <a:r>
              <a:rPr lang="tr-TR" sz="2000" i="1" dirty="0" err="1" smtClean="0"/>
              <a:t>Bifidobacterium</a:t>
            </a:r>
            <a:r>
              <a:rPr lang="tr-TR" sz="2000" i="1" dirty="0"/>
              <a:t> </a:t>
            </a:r>
            <a:r>
              <a:rPr lang="tr-TR" sz="2000" i="1" dirty="0" err="1" smtClean="0"/>
              <a:t>infantis</a:t>
            </a:r>
            <a:r>
              <a:rPr lang="tr-TR" sz="2000" i="1" dirty="0" smtClean="0"/>
              <a:t> </a:t>
            </a:r>
            <a:r>
              <a:rPr lang="tr-TR" sz="2000" b="1" i="1" dirty="0" smtClean="0"/>
              <a:t>ve </a:t>
            </a:r>
            <a:r>
              <a:rPr lang="tr-TR" sz="2000" i="1" dirty="0" err="1" smtClean="0"/>
              <a:t>Bifidobacterium</a:t>
            </a:r>
            <a:r>
              <a:rPr lang="tr-TR" sz="2000" i="1" dirty="0" smtClean="0"/>
              <a:t> </a:t>
            </a:r>
            <a:r>
              <a:rPr lang="tr-TR" sz="2000" i="1" dirty="0" err="1" smtClean="0"/>
              <a:t>breve</a:t>
            </a:r>
            <a:r>
              <a:rPr lang="tr-TR" sz="2000" b="1" i="1" dirty="0" smtClean="0"/>
              <a:t>; </a:t>
            </a:r>
            <a:r>
              <a:rPr lang="tr-TR" sz="2000" b="1" dirty="0" smtClean="0"/>
              <a:t>biberonla beslenen çocuk bağırsağında </a:t>
            </a:r>
            <a:r>
              <a:rPr lang="tr-TR" sz="2000" i="1" dirty="0" err="1" smtClean="0"/>
              <a:t>Bifidobacterium</a:t>
            </a:r>
            <a:r>
              <a:rPr lang="tr-TR" sz="2000" b="1" i="1" dirty="0" smtClean="0"/>
              <a:t> </a:t>
            </a:r>
            <a:r>
              <a:rPr lang="tr-TR" sz="2000" i="1" dirty="0" err="1" smtClean="0"/>
              <a:t>adolescentis</a:t>
            </a:r>
            <a:r>
              <a:rPr lang="tr-TR" sz="2000" i="1" dirty="0" smtClean="0"/>
              <a:t> </a:t>
            </a:r>
            <a:r>
              <a:rPr lang="tr-TR" sz="2000" b="1" i="1" dirty="0" smtClean="0"/>
              <a:t>;</a:t>
            </a:r>
            <a:r>
              <a:rPr lang="tr-TR" sz="2000" b="1" dirty="0" smtClean="0"/>
              <a:t>çocuk bağırsağında</a:t>
            </a:r>
            <a:r>
              <a:rPr lang="tr-TR" sz="2000" b="1" i="1" dirty="0"/>
              <a:t> </a:t>
            </a:r>
            <a:r>
              <a:rPr lang="tr-TR" sz="2000" i="1" dirty="0" err="1"/>
              <a:t>Bifidobacterium</a:t>
            </a:r>
            <a:r>
              <a:rPr lang="tr-TR" sz="2000" b="1" i="1" dirty="0" smtClean="0"/>
              <a:t> </a:t>
            </a:r>
            <a:r>
              <a:rPr lang="tr-TR" sz="2000" i="1" dirty="0" err="1" smtClean="0"/>
              <a:t>infantis</a:t>
            </a:r>
            <a:r>
              <a:rPr lang="tr-TR" sz="2000" b="1" i="1" dirty="0" smtClean="0"/>
              <a:t>, </a:t>
            </a:r>
            <a:r>
              <a:rPr lang="tr-TR" sz="2000" i="1" dirty="0" err="1" smtClean="0"/>
              <a:t>Bifidobacterium</a:t>
            </a:r>
            <a:r>
              <a:rPr lang="tr-TR" sz="2000" i="1" dirty="0" smtClean="0"/>
              <a:t> </a:t>
            </a:r>
            <a:r>
              <a:rPr lang="tr-TR" sz="2000" i="1" dirty="0" err="1" smtClean="0"/>
              <a:t>breve</a:t>
            </a:r>
            <a:r>
              <a:rPr lang="tr-TR" sz="2000" b="1" i="1" dirty="0" smtClean="0"/>
              <a:t>, </a:t>
            </a:r>
            <a:r>
              <a:rPr lang="tr-TR" sz="2000" i="1" dirty="0" err="1" smtClean="0"/>
              <a:t>Bifidobacterium</a:t>
            </a:r>
            <a:r>
              <a:rPr lang="tr-TR" sz="2000" b="1" i="1" dirty="0" smtClean="0"/>
              <a:t> </a:t>
            </a:r>
            <a:r>
              <a:rPr lang="tr-TR" sz="2000" i="1" dirty="0" err="1" smtClean="0"/>
              <a:t>longum</a:t>
            </a:r>
            <a:r>
              <a:rPr lang="tr-TR" sz="2000" i="1" dirty="0" smtClean="0"/>
              <a:t> </a:t>
            </a:r>
            <a:r>
              <a:rPr lang="tr-TR" sz="2000" b="1" i="1" dirty="0" smtClean="0"/>
              <a:t>ve </a:t>
            </a:r>
            <a:r>
              <a:rPr lang="tr-TR" sz="2000" b="1" i="1" dirty="0"/>
              <a:t> </a:t>
            </a:r>
            <a:r>
              <a:rPr lang="tr-TR" sz="2000" i="1" dirty="0" err="1" smtClean="0"/>
              <a:t>Bifidobacterium</a:t>
            </a:r>
            <a:r>
              <a:rPr lang="tr-TR" sz="2000" b="1" i="1" dirty="0" smtClean="0"/>
              <a:t> </a:t>
            </a:r>
            <a:r>
              <a:rPr lang="tr-TR" sz="2000" i="1" dirty="0" err="1" smtClean="0"/>
              <a:t>bifidum</a:t>
            </a:r>
            <a:r>
              <a:rPr lang="tr-TR" sz="2000" i="1" dirty="0" smtClean="0"/>
              <a:t> </a:t>
            </a:r>
            <a:r>
              <a:rPr lang="tr-TR" sz="2000" i="1" dirty="0" err="1" smtClean="0"/>
              <a:t>biovar</a:t>
            </a:r>
            <a:r>
              <a:rPr lang="tr-TR" sz="2000" i="1" dirty="0" smtClean="0"/>
              <a:t> b</a:t>
            </a:r>
            <a:r>
              <a:rPr lang="tr-TR" sz="2000" b="1" i="1" dirty="0" smtClean="0"/>
              <a:t>; </a:t>
            </a:r>
            <a:r>
              <a:rPr lang="tr-TR" sz="2000" b="1" dirty="0" smtClean="0"/>
              <a:t>yetişkin ve yaşlı bağırsağında ise </a:t>
            </a:r>
            <a:r>
              <a:rPr lang="tr-TR" sz="2000" i="1" dirty="0" err="1" smtClean="0"/>
              <a:t>Bifidobacterium</a:t>
            </a:r>
            <a:r>
              <a:rPr lang="tr-TR" sz="2000" i="1" dirty="0" smtClean="0"/>
              <a:t> </a:t>
            </a:r>
            <a:r>
              <a:rPr lang="tr-TR" sz="2000" i="1" dirty="0" err="1" smtClean="0"/>
              <a:t>adolescentis</a:t>
            </a:r>
            <a:r>
              <a:rPr lang="tr-TR" sz="2000" i="1" dirty="0" smtClean="0"/>
              <a:t> </a:t>
            </a:r>
            <a:r>
              <a:rPr lang="tr-TR" sz="2000" i="1" dirty="0" err="1" smtClean="0"/>
              <a:t>biovar</a:t>
            </a:r>
            <a:r>
              <a:rPr lang="tr-TR" sz="2000" i="1" dirty="0" smtClean="0"/>
              <a:t> a </a:t>
            </a:r>
            <a:r>
              <a:rPr lang="tr-TR" sz="2000" i="1" dirty="0" err="1" smtClean="0"/>
              <a:t>veb</a:t>
            </a:r>
            <a:r>
              <a:rPr lang="tr-TR" sz="2000" b="1" i="1" dirty="0" smtClean="0"/>
              <a:t>, </a:t>
            </a:r>
            <a:r>
              <a:rPr lang="tr-TR" sz="2000" i="1" dirty="0" err="1" smtClean="0"/>
              <a:t>Bifidobacterium</a:t>
            </a:r>
            <a:r>
              <a:rPr lang="tr-TR" sz="2000" i="1" dirty="0" smtClean="0"/>
              <a:t> </a:t>
            </a:r>
            <a:r>
              <a:rPr lang="tr-TR" sz="2000" i="1" dirty="0" err="1" smtClean="0"/>
              <a:t>longum</a:t>
            </a:r>
            <a:r>
              <a:rPr lang="tr-TR" sz="2000" i="1" dirty="0" smtClean="0"/>
              <a:t> </a:t>
            </a:r>
            <a:r>
              <a:rPr lang="tr-TR" sz="2000" b="1" dirty="0" smtClean="0"/>
              <a:t>türleri ve </a:t>
            </a:r>
            <a:r>
              <a:rPr lang="tr-TR" sz="2000" b="1" dirty="0" err="1" smtClean="0"/>
              <a:t>suşları</a:t>
            </a:r>
            <a:r>
              <a:rPr lang="tr-TR" sz="2000" b="1" dirty="0" smtClean="0"/>
              <a:t> yerleşmiştir.(</a:t>
            </a:r>
            <a:r>
              <a:rPr lang="tr-TR" sz="2000" b="1" dirty="0" err="1" smtClean="0"/>
              <a:t>Larpent</a:t>
            </a:r>
            <a:r>
              <a:rPr lang="tr-TR" sz="2000" b="1" i="1" dirty="0" smtClean="0"/>
              <a:t>, </a:t>
            </a:r>
            <a:r>
              <a:rPr lang="tr-TR" sz="2000" b="1" dirty="0" err="1" smtClean="0"/>
              <a:t>Larpent-Gourgaud</a:t>
            </a:r>
            <a:r>
              <a:rPr lang="tr-TR" sz="2000" b="1" dirty="0" smtClean="0"/>
              <a:t>, 1997).</a:t>
            </a:r>
            <a:endParaRPr lang="tr-TR" sz="2000" b="1" i="1" dirty="0"/>
          </a:p>
        </p:txBody>
      </p:sp>
    </p:spTree>
    <p:extLst>
      <p:ext uri="{BB962C8B-B14F-4D97-AF65-F5344CB8AC3E}">
        <p14:creationId xmlns:p14="http://schemas.microsoft.com/office/powerpoint/2010/main" val="69414751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548680"/>
            <a:ext cx="8229600" cy="1143000"/>
          </a:xfrm>
        </p:spPr>
        <p:style>
          <a:lnRef idx="0">
            <a:schemeClr val="accent6"/>
          </a:lnRef>
          <a:fillRef idx="3">
            <a:schemeClr val="accent6"/>
          </a:fillRef>
          <a:effectRef idx="3">
            <a:schemeClr val="accent6"/>
          </a:effectRef>
          <a:fontRef idx="minor">
            <a:schemeClr val="lt1"/>
          </a:fontRef>
        </p:style>
        <p:txBody>
          <a:bodyPr>
            <a:normAutofit/>
          </a:bodyPr>
          <a:lstStyle/>
          <a:p>
            <a:r>
              <a:rPr lang="tr-TR" sz="3200" b="1" i="1" dirty="0" smtClean="0">
                <a:solidFill>
                  <a:schemeClr val="accent2">
                    <a:lumMod val="75000"/>
                  </a:schemeClr>
                </a:solidFill>
              </a:rPr>
              <a:t>Metabolik Aktiviteleri ve Karbonhidratları Kullanmaları </a:t>
            </a:r>
            <a:endParaRPr lang="tr-TR" sz="3200" dirty="0">
              <a:solidFill>
                <a:schemeClr val="accent2">
                  <a:lumMod val="75000"/>
                </a:schemeClr>
              </a:solidFill>
            </a:endParaRPr>
          </a:p>
        </p:txBody>
      </p:sp>
      <p:sp>
        <p:nvSpPr>
          <p:cNvPr id="3" name="İçerik Yer Tutucusu 2"/>
          <p:cNvSpPr>
            <a:spLocks noGrp="1"/>
          </p:cNvSpPr>
          <p:nvPr>
            <p:ph idx="1"/>
          </p:nvPr>
        </p:nvSpPr>
        <p:spPr>
          <a:xfrm>
            <a:off x="467544" y="2132856"/>
            <a:ext cx="8208912" cy="3600400"/>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smtClean="0"/>
              <a:t>De </a:t>
            </a:r>
            <a:r>
              <a:rPr lang="tr-TR" sz="2000" b="1" dirty="0" err="1" smtClean="0"/>
              <a:t>Vries</a:t>
            </a:r>
            <a:r>
              <a:rPr lang="tr-TR" sz="2000" b="1" dirty="0" smtClean="0"/>
              <a:t> ve </a:t>
            </a:r>
            <a:r>
              <a:rPr lang="tr-TR" sz="2000" b="1" dirty="0" err="1" smtClean="0"/>
              <a:t>Stouthammer</a:t>
            </a:r>
            <a:r>
              <a:rPr lang="tr-TR" sz="2000" b="1" dirty="0" smtClean="0"/>
              <a:t> </a:t>
            </a:r>
            <a:r>
              <a:rPr lang="tr-TR" sz="2000" b="1" dirty="0" err="1" smtClean="0"/>
              <a:t>homofermanter</a:t>
            </a:r>
            <a:r>
              <a:rPr lang="tr-TR" sz="2000" b="1" dirty="0" smtClean="0"/>
              <a:t> </a:t>
            </a:r>
            <a:r>
              <a:rPr lang="tr-TR" sz="2000" b="1" dirty="0" err="1" smtClean="0"/>
              <a:t>lactobacillus</a:t>
            </a:r>
            <a:r>
              <a:rPr lang="tr-TR" sz="2000" b="1" dirty="0" smtClean="0"/>
              <a:t> </a:t>
            </a:r>
            <a:r>
              <a:rPr lang="tr-TR" sz="2000" b="1" dirty="0" err="1" smtClean="0"/>
              <a:t>genusunda</a:t>
            </a:r>
            <a:r>
              <a:rPr lang="tr-TR" sz="2000" b="1" dirty="0" smtClean="0"/>
              <a:t> bulunan </a:t>
            </a:r>
            <a:r>
              <a:rPr lang="tr-TR" sz="2000" b="1" dirty="0" err="1" smtClean="0"/>
              <a:t>aldolaz</a:t>
            </a:r>
            <a:r>
              <a:rPr lang="tr-TR" sz="2000" b="1" dirty="0" smtClean="0"/>
              <a:t> ve </a:t>
            </a:r>
            <a:r>
              <a:rPr lang="tr-TR" sz="2000" b="1" dirty="0" err="1" smtClean="0"/>
              <a:t>glukoz</a:t>
            </a:r>
            <a:r>
              <a:rPr lang="tr-TR" sz="2000" b="1" dirty="0" smtClean="0"/>
              <a:t>-6-fosfat </a:t>
            </a:r>
            <a:r>
              <a:rPr lang="tr-TR" sz="2000" b="1" dirty="0" err="1" smtClean="0"/>
              <a:t>dehidrogenaz</a:t>
            </a:r>
            <a:r>
              <a:rPr lang="tr-TR" sz="2000" b="1" dirty="0" smtClean="0"/>
              <a:t> enzimlerinden yoksun olduklarını fakat </a:t>
            </a:r>
            <a:r>
              <a:rPr lang="tr-TR" sz="2000" b="1" dirty="0" err="1" smtClean="0"/>
              <a:t>fruktoz</a:t>
            </a:r>
            <a:r>
              <a:rPr lang="tr-TR" sz="2000" b="1" dirty="0" smtClean="0"/>
              <a:t>-6-fosfat </a:t>
            </a:r>
            <a:r>
              <a:rPr lang="tr-TR" sz="2000" b="1" dirty="0" err="1" smtClean="0"/>
              <a:t>fosfoketolaz</a:t>
            </a:r>
            <a:r>
              <a:rPr lang="tr-TR" sz="2000" b="1" dirty="0" smtClean="0"/>
              <a:t>  enzimi sentezlediklerini bildirmişlerdir.</a:t>
            </a:r>
          </a:p>
          <a:p>
            <a:r>
              <a:rPr lang="tr-TR" sz="2000" b="1" dirty="0" err="1" smtClean="0"/>
              <a:t>Lactobacillus</a:t>
            </a:r>
            <a:r>
              <a:rPr lang="tr-TR" sz="2000" b="1" dirty="0" smtClean="0"/>
              <a:t> </a:t>
            </a:r>
            <a:r>
              <a:rPr lang="tr-TR" sz="2000" b="1" dirty="0" err="1" smtClean="0"/>
              <a:t>genusundan</a:t>
            </a:r>
            <a:r>
              <a:rPr lang="tr-TR" sz="2000" b="1" dirty="0" smtClean="0"/>
              <a:t> ayrılan bir diğer önemli özellik a-</a:t>
            </a:r>
            <a:r>
              <a:rPr lang="tr-TR" sz="2000" b="1" dirty="0" err="1" smtClean="0"/>
              <a:t>galaktozidaz</a:t>
            </a:r>
            <a:r>
              <a:rPr lang="tr-TR" sz="2000" b="1" dirty="0" smtClean="0"/>
              <a:t> enzimine sahip oluşlarıdır.</a:t>
            </a:r>
          </a:p>
          <a:p>
            <a:r>
              <a:rPr lang="tr-TR" sz="2000" b="1" dirty="0" smtClean="0"/>
              <a:t>Bir diğer ayrım </a:t>
            </a:r>
            <a:r>
              <a:rPr lang="tr-TR" sz="2000" b="1" dirty="0" err="1" smtClean="0"/>
              <a:t>DNAdaki</a:t>
            </a:r>
            <a:r>
              <a:rPr lang="tr-TR" sz="2000" b="1" dirty="0" smtClean="0"/>
              <a:t> (G+C)%i olup </a:t>
            </a:r>
            <a:r>
              <a:rPr lang="tr-TR" sz="2000" b="1" dirty="0" err="1" smtClean="0"/>
              <a:t>bifidobakterilerde</a:t>
            </a:r>
            <a:r>
              <a:rPr lang="tr-TR" sz="2000" b="1" dirty="0" smtClean="0"/>
              <a:t> bu %57.2-64.5 iken </a:t>
            </a:r>
            <a:r>
              <a:rPr lang="tr-TR" sz="2000" b="1" dirty="0" err="1" smtClean="0"/>
              <a:t>laktobasillerde</a:t>
            </a:r>
            <a:r>
              <a:rPr lang="tr-TR" sz="2000" b="1" dirty="0" smtClean="0"/>
              <a:t> %34.7-50.8, streptokoklarda %33-44, </a:t>
            </a:r>
            <a:r>
              <a:rPr lang="tr-TR" sz="2000" b="1" dirty="0" err="1" smtClean="0"/>
              <a:t>leukonostoklarda</a:t>
            </a:r>
            <a:r>
              <a:rPr lang="tr-TR" sz="2000" b="1" dirty="0" smtClean="0"/>
              <a:t> %39-42 arasında değişir.</a:t>
            </a:r>
          </a:p>
          <a:p>
            <a:r>
              <a:rPr lang="tr-TR" sz="2000" b="1" dirty="0" err="1" smtClean="0"/>
              <a:t>Bifidobacterium</a:t>
            </a:r>
            <a:r>
              <a:rPr lang="tr-TR" sz="2000" b="1" dirty="0" smtClean="0"/>
              <a:t> türleri </a:t>
            </a:r>
            <a:r>
              <a:rPr lang="tr-TR" sz="2000" b="1" dirty="0" err="1" smtClean="0"/>
              <a:t>heksozları</a:t>
            </a:r>
            <a:r>
              <a:rPr lang="tr-TR" sz="2000" b="1" dirty="0" smtClean="0"/>
              <a:t> </a:t>
            </a:r>
            <a:r>
              <a:rPr lang="tr-TR" sz="2000" b="1" dirty="0" err="1" smtClean="0"/>
              <a:t>fruktoz</a:t>
            </a:r>
            <a:r>
              <a:rPr lang="tr-TR" sz="2000" b="1" dirty="0" smtClean="0"/>
              <a:t>-6-fosfat yoluyla parçalarlar.  </a:t>
            </a:r>
            <a:endParaRPr lang="tr-TR" sz="2000" b="1" dirty="0"/>
          </a:p>
        </p:txBody>
      </p:sp>
    </p:spTree>
    <p:extLst>
      <p:ext uri="{BB962C8B-B14F-4D97-AF65-F5344CB8AC3E}">
        <p14:creationId xmlns:p14="http://schemas.microsoft.com/office/powerpoint/2010/main" val="340121182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124744"/>
            <a:ext cx="8291264" cy="4320480"/>
          </a:xfrm>
        </p:spPr>
        <p:style>
          <a:lnRef idx="2">
            <a:schemeClr val="accent5"/>
          </a:lnRef>
          <a:fillRef idx="1">
            <a:schemeClr val="lt1"/>
          </a:fillRef>
          <a:effectRef idx="0">
            <a:schemeClr val="accent5"/>
          </a:effectRef>
          <a:fontRef idx="minor">
            <a:schemeClr val="dk1"/>
          </a:fontRef>
        </p:style>
        <p:txBody>
          <a:bodyPr>
            <a:normAutofit/>
          </a:bodyPr>
          <a:lstStyle/>
          <a:p>
            <a:r>
              <a:rPr lang="tr-TR" sz="2000" b="1" dirty="0" err="1" smtClean="0"/>
              <a:t>Bifidobacterium</a:t>
            </a:r>
            <a:r>
              <a:rPr lang="tr-TR" sz="2000" b="1" dirty="0" smtClean="0"/>
              <a:t> </a:t>
            </a:r>
            <a:r>
              <a:rPr lang="tr-TR" sz="2000" b="1" dirty="0" err="1" smtClean="0"/>
              <a:t>genusu</a:t>
            </a:r>
            <a:r>
              <a:rPr lang="tr-TR" sz="2000" b="1" dirty="0" smtClean="0"/>
              <a:t> bir enzim varlığı ile karakterize edilir: </a:t>
            </a:r>
            <a:r>
              <a:rPr lang="tr-TR" sz="2000" b="1" dirty="0" err="1" smtClean="0"/>
              <a:t>Fruktoz</a:t>
            </a:r>
            <a:r>
              <a:rPr lang="tr-TR" sz="2000" b="1" dirty="0" smtClean="0"/>
              <a:t>-6-fosfat </a:t>
            </a:r>
            <a:r>
              <a:rPr lang="tr-TR" sz="2000" b="1" dirty="0" err="1" smtClean="0"/>
              <a:t>fosfoketolaz</a:t>
            </a:r>
            <a:r>
              <a:rPr lang="tr-TR" sz="2000" b="1" dirty="0" smtClean="0"/>
              <a:t> bulundururlar.</a:t>
            </a:r>
          </a:p>
          <a:p>
            <a:r>
              <a:rPr lang="tr-TR" sz="2000" b="1" dirty="0" err="1" smtClean="0"/>
              <a:t>Glusidlerden</a:t>
            </a:r>
            <a:r>
              <a:rPr lang="tr-TR" sz="2000" b="1" dirty="0" smtClean="0"/>
              <a:t>,asetik asit /laktik </a:t>
            </a:r>
            <a:r>
              <a:rPr lang="tr-TR" sz="2000" b="1" dirty="0" err="1" smtClean="0"/>
              <a:t>asiti</a:t>
            </a:r>
            <a:r>
              <a:rPr lang="tr-TR" sz="2000" b="1" dirty="0" smtClean="0"/>
              <a:t> 3/2 oranında üretirler (</a:t>
            </a:r>
            <a:r>
              <a:rPr lang="tr-TR" sz="2000" b="1" dirty="0" err="1" smtClean="0"/>
              <a:t>glukonatın</a:t>
            </a:r>
            <a:r>
              <a:rPr lang="tr-TR" sz="2000" b="1" dirty="0" smtClean="0"/>
              <a:t> dışında CO₂ olmayan ortamda) bakteriler ve az miktarda formik, </a:t>
            </a:r>
            <a:r>
              <a:rPr lang="tr-TR" sz="2000" b="1" dirty="0" err="1" smtClean="0"/>
              <a:t>suksinik</a:t>
            </a:r>
            <a:r>
              <a:rPr lang="tr-TR" sz="2000" b="1" dirty="0" smtClean="0"/>
              <a:t> aitle etanol oluştururlar. </a:t>
            </a:r>
            <a:r>
              <a:rPr lang="tr-TR" sz="2000" b="1" dirty="0" err="1" smtClean="0"/>
              <a:t>Butirik</a:t>
            </a:r>
            <a:r>
              <a:rPr lang="tr-TR" sz="2000" b="1" dirty="0" smtClean="0"/>
              <a:t> asitle </a:t>
            </a:r>
            <a:r>
              <a:rPr lang="tr-TR" sz="2000" b="1" dirty="0" err="1" smtClean="0"/>
              <a:t>propiyonik</a:t>
            </a:r>
            <a:r>
              <a:rPr lang="tr-TR" sz="2000" b="1" dirty="0" smtClean="0"/>
              <a:t> asit üretmezler.</a:t>
            </a:r>
          </a:p>
          <a:p>
            <a:r>
              <a:rPr lang="tr-TR" sz="2000" b="1" dirty="0" smtClean="0"/>
              <a:t>Bazı türleri O₂’ e toleranslı olmasına rağmen CO₂ varlığında iyi gelişirler L (+) laktik asit oluşturur.</a:t>
            </a:r>
          </a:p>
          <a:p>
            <a:r>
              <a:rPr lang="tr-TR" sz="2000" b="1" dirty="0" err="1" smtClean="0"/>
              <a:t>Glukoz</a:t>
            </a:r>
            <a:r>
              <a:rPr lang="tr-TR" sz="2000" b="1" dirty="0" smtClean="0"/>
              <a:t> , laktoz, </a:t>
            </a:r>
            <a:r>
              <a:rPr lang="tr-TR" sz="2000" b="1" dirty="0" err="1" smtClean="0"/>
              <a:t>fruktoz</a:t>
            </a:r>
            <a:r>
              <a:rPr lang="tr-TR" sz="2000" b="1" dirty="0" smtClean="0"/>
              <a:t>  ve </a:t>
            </a:r>
            <a:r>
              <a:rPr lang="tr-TR" sz="2000" b="1" dirty="0" err="1" smtClean="0"/>
              <a:t>galaktozu</a:t>
            </a:r>
            <a:r>
              <a:rPr lang="tr-TR" sz="2000" b="1" dirty="0" smtClean="0"/>
              <a:t> fermente ederler.</a:t>
            </a:r>
          </a:p>
          <a:p>
            <a:r>
              <a:rPr lang="tr-TR" sz="2000" b="1" dirty="0" err="1" smtClean="0"/>
              <a:t>Ramnoz</a:t>
            </a:r>
            <a:r>
              <a:rPr lang="tr-TR" sz="2000" b="1" dirty="0" smtClean="0"/>
              <a:t>,</a:t>
            </a:r>
            <a:r>
              <a:rPr lang="tr-TR" sz="2000" b="1" dirty="0" err="1" smtClean="0"/>
              <a:t>sorboz</a:t>
            </a:r>
            <a:r>
              <a:rPr lang="tr-TR" sz="2000" b="1" dirty="0" smtClean="0"/>
              <a:t>,</a:t>
            </a:r>
            <a:r>
              <a:rPr lang="tr-TR" sz="2000" b="1" dirty="0" err="1" smtClean="0"/>
              <a:t>odonitol</a:t>
            </a:r>
            <a:r>
              <a:rPr lang="tr-TR" sz="2000" b="1" dirty="0" smtClean="0"/>
              <a:t> ,</a:t>
            </a:r>
            <a:r>
              <a:rPr lang="tr-TR" sz="2000" b="1" dirty="0" err="1" smtClean="0"/>
              <a:t>dulsitol</a:t>
            </a:r>
            <a:r>
              <a:rPr lang="tr-TR" sz="2000" b="1" dirty="0" smtClean="0"/>
              <a:t> ,</a:t>
            </a:r>
            <a:r>
              <a:rPr lang="tr-TR" sz="2000" b="1" dirty="0" err="1" smtClean="0"/>
              <a:t>eritritol</a:t>
            </a:r>
            <a:r>
              <a:rPr lang="tr-TR" sz="2000" b="1" dirty="0" smtClean="0"/>
              <a:t> veya </a:t>
            </a:r>
            <a:r>
              <a:rPr lang="tr-TR" sz="2000" b="1" dirty="0" err="1" smtClean="0"/>
              <a:t>gliserolü</a:t>
            </a:r>
            <a:r>
              <a:rPr lang="tr-TR" sz="2000" b="1" dirty="0" smtClean="0"/>
              <a:t> kullanamazlar ve asit oluşturamazlar.</a:t>
            </a:r>
          </a:p>
          <a:p>
            <a:r>
              <a:rPr lang="tr-TR" sz="2000" b="1" dirty="0" err="1" smtClean="0"/>
              <a:t>Bifidobakterium</a:t>
            </a:r>
            <a:r>
              <a:rPr lang="tr-TR" sz="2000" b="1" dirty="0" smtClean="0"/>
              <a:t> </a:t>
            </a:r>
            <a:r>
              <a:rPr lang="tr-TR" sz="2000" b="1" dirty="0" err="1" smtClean="0"/>
              <a:t>suşları</a:t>
            </a:r>
            <a:r>
              <a:rPr lang="tr-TR" sz="2000" b="1" dirty="0" smtClean="0"/>
              <a:t> arasında bazıları oksijen varlığında </a:t>
            </a:r>
            <a:r>
              <a:rPr lang="tr-TR" sz="2000" b="1" dirty="0" err="1" smtClean="0"/>
              <a:t>katalaz</a:t>
            </a:r>
            <a:r>
              <a:rPr lang="tr-TR" sz="2000" b="1" dirty="0" smtClean="0"/>
              <a:t> (-)kalırken bazıları </a:t>
            </a:r>
            <a:r>
              <a:rPr lang="tr-TR" sz="2000" b="1" dirty="0" err="1" smtClean="0"/>
              <a:t>katalaz</a:t>
            </a:r>
            <a:r>
              <a:rPr lang="tr-TR" sz="2000" b="1" dirty="0" smtClean="0"/>
              <a:t> (+) olabilirler.</a:t>
            </a:r>
            <a:endParaRPr lang="tr-TR" sz="2000" b="1" dirty="0"/>
          </a:p>
        </p:txBody>
      </p:sp>
    </p:spTree>
    <p:extLst>
      <p:ext uri="{BB962C8B-B14F-4D97-AF65-F5344CB8AC3E}">
        <p14:creationId xmlns:p14="http://schemas.microsoft.com/office/powerpoint/2010/main" val="2523903267"/>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TF00001018</Template>
  <TotalTime>1960</TotalTime>
  <Words>3897</Words>
  <Application>Microsoft Office PowerPoint</Application>
  <PresentationFormat>Ekran Gösterisi (4:3)</PresentationFormat>
  <Paragraphs>306</Paragraphs>
  <Slides>48</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48</vt:i4>
      </vt:variant>
    </vt:vector>
  </HeadingPairs>
  <TitlesOfParts>
    <vt:vector size="53" baseType="lpstr">
      <vt:lpstr>宋体</vt:lpstr>
      <vt:lpstr>Arial</vt:lpstr>
      <vt:lpstr>Calibri</vt:lpstr>
      <vt:lpstr>Times New Roman</vt:lpstr>
      <vt:lpstr>Ofis Teması</vt:lpstr>
      <vt:lpstr>PowerPoint Sunusu</vt:lpstr>
      <vt:lpstr>PowerPoint Sunusu</vt:lpstr>
      <vt:lpstr>PowerPoint Sunusu</vt:lpstr>
      <vt:lpstr>Bifidobacteriaceae Familyası</vt:lpstr>
      <vt:lpstr>Çizelge 7.1.1 İnsan kalın bağırsağında Bifidobacterium türlerinin dağılışı  </vt:lpstr>
      <vt:lpstr>PowerPoint Sunusu</vt:lpstr>
      <vt:lpstr>Bifidobakterilerin Lokalizasyonu</vt:lpstr>
      <vt:lpstr>Metabolik Aktiviteleri ve Karbonhidratları Kullanmaları </vt:lpstr>
      <vt:lpstr>PowerPoint Sunusu</vt:lpstr>
      <vt:lpstr>Bifidobacterium Türlerinin Sağlıkla İlişkileri</vt:lpstr>
      <vt:lpstr>PowerPoint Sunusu</vt:lpstr>
      <vt:lpstr>Süt Teknolojisi Açısından Önemi</vt:lpstr>
      <vt:lpstr>PowerPoint Sunusu</vt:lpstr>
      <vt:lpstr>Brevibacteriaceae Familyası</vt:lpstr>
      <vt:lpstr>Brevibacterium linens ve Genel Özellikleri</vt:lpstr>
      <vt:lpstr>PowerPoint Sunusu</vt:lpstr>
      <vt:lpstr>PowerPoint Sunusu</vt:lpstr>
      <vt:lpstr>Koloni Şekli ve Pigment Özellikleri </vt:lpstr>
      <vt:lpstr>Besin İstekleri</vt:lpstr>
      <vt:lpstr>Proteolitik Aktivitesi</vt:lpstr>
      <vt:lpstr>Peynir Olgunlaşmasında B. linens’in Rolü </vt:lpstr>
      <vt:lpstr>Brevibacterium linens’in İzolasyonu ve Süt İşletmelerinde Kullanımı</vt:lpstr>
      <vt:lpstr>Brevibacterium linens’in Önemli Aktiviteleri</vt:lpstr>
      <vt:lpstr>Microbacteriaceae Familyası</vt:lpstr>
      <vt:lpstr>Propionibacteriaceae Familyası</vt:lpstr>
      <vt:lpstr>PowerPoint Sunusu</vt:lpstr>
      <vt:lpstr>Önemli Türler </vt:lpstr>
      <vt:lpstr>Çizelge 7.4.2 Süt teknolojisi bakımından önemli olan propionibacterium türleri (Bourgeous et Larpent,1996)</vt:lpstr>
      <vt:lpstr>PowerPoint Sunusu</vt:lpstr>
      <vt:lpstr>PowerPoint Sunusu</vt:lpstr>
      <vt:lpstr>Metabolizmaları</vt:lpstr>
      <vt:lpstr>Besin Gereksinimleri :</vt:lpstr>
      <vt:lpstr>PowerPoint Sunusu</vt:lpstr>
      <vt:lpstr>Propionibakterilerin Kültürde Kullanımları için Gerekli Fiziko-Kimyasal Faktörler</vt:lpstr>
      <vt:lpstr>PowerPoint Sunusu</vt:lpstr>
      <vt:lpstr>Karışık (Miks) Fermantasyonlar</vt:lpstr>
      <vt:lpstr>PowerPoint Sunusu</vt:lpstr>
      <vt:lpstr>Proteoliz</vt:lpstr>
      <vt:lpstr>PowerPoint Sunusu</vt:lpstr>
      <vt:lpstr>Peynirlerin depolanma koşulları;</vt:lpstr>
      <vt:lpstr>Coryneform Bakteriler</vt:lpstr>
      <vt:lpstr>Corynebacterium Genusu</vt:lpstr>
      <vt:lpstr>Corynebacterium diphtheeria</vt:lpstr>
      <vt:lpstr>Patojen Özelliği ve Difteri Toksini;</vt:lpstr>
      <vt:lpstr>Corynebacterium  pyogenes</vt:lpstr>
      <vt:lpstr>Corynebacterium bovis</vt:lpstr>
      <vt:lpstr>Eubacteriaceae Familyası</vt:lpstr>
      <vt:lpstr>PowerPoint Sunusu</vt:lpstr>
    </vt:vector>
  </TitlesOfParts>
  <Company>-=[By NeC]=-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7.BÖLÜM  SPORSUZ,DÜZGÜN OLMAYAN ÇUBUK BAKTERİLER</dc:title>
  <dc:creator>Windows Kullanıcısı</dc:creator>
  <cp:lastModifiedBy>Birce Taban</cp:lastModifiedBy>
  <cp:revision>183</cp:revision>
  <dcterms:created xsi:type="dcterms:W3CDTF">2018-10-28T19:30:38Z</dcterms:created>
  <dcterms:modified xsi:type="dcterms:W3CDTF">2019-03-13T10:10:32Z</dcterms:modified>
</cp:coreProperties>
</file>