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sldIdLst>
    <p:sldId id="320" r:id="rId2"/>
    <p:sldId id="321" r:id="rId3"/>
    <p:sldId id="322" r:id="rId4"/>
    <p:sldId id="323" r:id="rId5"/>
    <p:sldId id="325" r:id="rId6"/>
    <p:sldId id="326" r:id="rId7"/>
    <p:sldId id="327" r:id="rId8"/>
    <p:sldId id="328" r:id="rId9"/>
    <p:sldId id="329" r:id="rId10"/>
    <p:sldId id="330" r:id="rId11"/>
    <p:sldId id="331" r:id="rId12"/>
    <p:sldId id="332" r:id="rId13"/>
    <p:sldId id="333" r:id="rId14"/>
    <p:sldId id="334" r:id="rId15"/>
  </p:sldIdLst>
  <p:sldSz cx="9144000" cy="6858000" type="screen4x3"/>
  <p:notesSz cx="6858000" cy="9144000"/>
  <p:defaultTextStyle>
    <a:defPPr>
      <a:defRPr lang="tr-TR"/>
    </a:defPPr>
    <a:lvl1pPr algn="r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itchFamily="2" charset="2"/>
      <a:defRPr sz="32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itchFamily="2" charset="2"/>
      <a:defRPr sz="32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itchFamily="2" charset="2"/>
      <a:defRPr sz="32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itchFamily="2" charset="2"/>
      <a:defRPr sz="32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20000"/>
      </a:spcBef>
      <a:spcAft>
        <a:spcPct val="0"/>
      </a:spcAft>
      <a:buClr>
        <a:schemeClr val="hlink"/>
      </a:buClr>
      <a:buSzPct val="70000"/>
      <a:buFont typeface="Wingdings" pitchFamily="2" charset="2"/>
      <a:defRPr sz="32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429" autoAdjust="0"/>
    <p:restoredTop sz="94660"/>
  </p:normalViewPr>
  <p:slideViewPr>
    <p:cSldViewPr>
      <p:cViewPr varScale="1">
        <p:scale>
          <a:sx n="86" d="100"/>
          <a:sy n="86" d="100"/>
        </p:scale>
        <p:origin x="-15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39CE10F-B5CD-4C55-A08E-CFDA248C5057}" type="datetimeFigureOut">
              <a:rPr lang="tr-TR"/>
              <a:pPr>
                <a:defRPr/>
              </a:pPr>
              <a:t>26.1.2017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 smtClean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C24A238-8323-4182-8068-07B95058E9B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tr-TR" sz="1800" b="0">
                  <a:latin typeface="Garamond" pitchFamily="18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tr-TR" sz="1800" b="0">
                  <a:latin typeface="Garamond" pitchFamily="18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tr-TR" sz="1800" b="0">
                  <a:latin typeface="Garamond" pitchFamily="18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tr-TR" sz="1800" b="0">
                  <a:latin typeface="Garamond" pitchFamily="18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tr-TR" sz="1800" b="0">
                  <a:latin typeface="Garamond" pitchFamily="18" charset="0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tr-TR" sz="1800" b="0">
                <a:latin typeface="Garamond" pitchFamily="18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tr-TR" sz="1800" b="0">
                <a:latin typeface="Garamond" pitchFamily="18" charset="0"/>
              </a:endParaRPr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A8BA0-17A6-42C3-9249-7D2CE3F4BCE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9ED1A-1EED-4C42-8830-6790D3FE8BE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311BB-C17A-4428-A5A3-A8DFD9A4F53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806BB-4F45-444E-AEFC-A7781FABF11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99F35-B508-4C39-B272-617ADD59644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0FE34-F1F1-4A93-8ACD-6CD02B8B2A1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81852-EA6F-4A85-8E21-12FD8D69DBC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8346A-5F75-4114-8006-29742847C40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65DB1-71E7-4D25-B063-0919694625D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A9FAB-939C-4473-A0F9-1EA89426B3E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43075-A6DE-48B0-8F01-A32D60F0420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fld id="{33407449-D5DF-4B62-9408-AD0D04261A3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41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tr-TR" sz="1800" b="0">
                  <a:latin typeface="Garamond" pitchFamily="18" charset="0"/>
                </a:endParaRPr>
              </a:p>
            </p:txBody>
          </p:sp>
          <p:sp>
            <p:nvSpPr>
              <p:cNvPr id="41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tr-TR" sz="1800" b="0">
                  <a:latin typeface="Garamond" pitchFamily="18" charset="0"/>
                </a:endParaRPr>
              </a:p>
            </p:txBody>
          </p:sp>
          <p:sp>
            <p:nvSpPr>
              <p:cNvPr id="41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tr-TR" sz="1800" b="0">
                  <a:latin typeface="Garamond" pitchFamily="18" charset="0"/>
                </a:endParaRPr>
              </a:p>
            </p:txBody>
          </p:sp>
          <p:sp>
            <p:nvSpPr>
              <p:cNvPr id="41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tr-TR" sz="1800" b="0">
                  <a:latin typeface="Garamond" pitchFamily="18" charset="0"/>
                </a:endParaRPr>
              </a:p>
            </p:txBody>
          </p:sp>
          <p:sp>
            <p:nvSpPr>
              <p:cNvPr id="41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l">
                  <a:spcBef>
                    <a:spcPct val="0"/>
                  </a:spcBef>
                  <a:buClrTx/>
                  <a:buSzTx/>
                  <a:buFontTx/>
                  <a:buNone/>
                  <a:defRPr/>
                </a:pPr>
                <a:endParaRPr lang="tr-TR" sz="1800" b="0">
                  <a:latin typeface="Garamond" pitchFamily="18" charset="0"/>
                </a:endParaRPr>
              </a:p>
            </p:txBody>
          </p:sp>
        </p:grp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tr-TR" sz="1800" b="0">
                <a:latin typeface="Garamond" pitchFamily="18" charset="0"/>
              </a:endParaRPr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l">
                <a:spcBef>
                  <a:spcPct val="0"/>
                </a:spcBef>
                <a:buClrTx/>
                <a:buSzTx/>
                <a:buFontTx/>
                <a:buNone/>
                <a:defRPr/>
              </a:pPr>
              <a:endParaRPr lang="tr-TR" sz="1800" b="0">
                <a:latin typeface="Garamond" pitchFamily="18" charset="0"/>
              </a:endParaRPr>
            </a:p>
          </p:txBody>
        </p:sp>
      </p:grpSp>
      <p:sp>
        <p:nvSpPr>
          <p:cNvPr id="41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SzTx/>
              <a:buFontTx/>
              <a:buNone/>
              <a:defRPr sz="1200" b="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28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effectLst/>
                <a:latin typeface="Arial" charset="0"/>
              </a:rPr>
              <a:t>PULPA NEKROZU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4"/>
          <p:cNvSpPr>
            <a:spLocks noRot="1" noChangeArrowheads="1"/>
          </p:cNvSpPr>
          <p:nvPr/>
        </p:nvSpPr>
        <p:spPr bwMode="auto">
          <a:xfrm>
            <a:off x="611188" y="17732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5400">
                <a:solidFill>
                  <a:schemeClr val="tx2"/>
                </a:solidFill>
              </a:rPr>
              <a:t>KLİNİK BELİRTİLER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571500"/>
            <a:ext cx="8229600" cy="5761038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tr-TR" sz="2800" dirty="0" smtClean="0"/>
              <a:t>	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tr-TR" sz="2800" b="1" dirty="0" smtClean="0">
                <a:effectLst/>
                <a:latin typeface="Arial" charset="0"/>
              </a:rPr>
              <a:t>	Total </a:t>
            </a:r>
            <a:r>
              <a:rPr lang="tr-TR" sz="2800" b="1" dirty="0" err="1" smtClean="0">
                <a:effectLst/>
                <a:latin typeface="Arial" charset="0"/>
              </a:rPr>
              <a:t>pulpa</a:t>
            </a:r>
            <a:r>
              <a:rPr lang="tr-TR" sz="2800" b="1" dirty="0" smtClean="0">
                <a:effectLst/>
                <a:latin typeface="Arial" charset="0"/>
              </a:rPr>
              <a:t> nekrozlu bir dişte şayet </a:t>
            </a:r>
            <a:r>
              <a:rPr lang="tr-TR" sz="2800" b="1" dirty="0" err="1" smtClean="0">
                <a:effectLst/>
                <a:latin typeface="Arial" charset="0"/>
              </a:rPr>
              <a:t>periodontal</a:t>
            </a:r>
            <a:r>
              <a:rPr lang="tr-TR" sz="2800" b="1" dirty="0" smtClean="0">
                <a:effectLst/>
                <a:latin typeface="Arial" charset="0"/>
              </a:rPr>
              <a:t> dokular etkilenmemişse dişte ağrı, perküsyonda ve </a:t>
            </a:r>
            <a:r>
              <a:rPr lang="tr-TR" sz="2800" b="1" dirty="0" err="1" smtClean="0">
                <a:effectLst/>
                <a:latin typeface="Arial" charset="0"/>
              </a:rPr>
              <a:t>palpasyonda</a:t>
            </a:r>
            <a:r>
              <a:rPr lang="tr-TR" sz="2800" b="1" dirty="0" smtClean="0">
                <a:effectLst/>
                <a:latin typeface="Arial" charset="0"/>
              </a:rPr>
              <a:t> hassasiyet yoktur. </a:t>
            </a:r>
            <a:r>
              <a:rPr lang="tr-TR" sz="2800" b="1" dirty="0" err="1" smtClean="0">
                <a:effectLst/>
                <a:latin typeface="Arial" charset="0"/>
              </a:rPr>
              <a:t>Vitalite</a:t>
            </a:r>
            <a:r>
              <a:rPr lang="tr-TR" sz="2800" b="1" dirty="0" smtClean="0">
                <a:effectLst/>
                <a:latin typeface="Arial" charset="0"/>
              </a:rPr>
              <a:t> testlerine negatif yanıt alınır. Ancak çok köklü dişlerde bir kökün </a:t>
            </a:r>
            <a:r>
              <a:rPr lang="tr-TR" sz="2800" b="1" dirty="0" err="1" smtClean="0">
                <a:effectLst/>
                <a:latin typeface="Arial" charset="0"/>
              </a:rPr>
              <a:t>vital</a:t>
            </a:r>
            <a:r>
              <a:rPr lang="tr-TR" sz="2800" b="1" dirty="0" smtClean="0">
                <a:effectLst/>
                <a:latin typeface="Arial" charset="0"/>
              </a:rPr>
              <a:t> kalabilme olasılığı olduğu için kanal tedavisi uygulamasında </a:t>
            </a:r>
            <a:r>
              <a:rPr lang="tr-TR" sz="2800" b="1" dirty="0" err="1" smtClean="0">
                <a:effectLst/>
                <a:latin typeface="Arial" charset="0"/>
              </a:rPr>
              <a:t>anastezi</a:t>
            </a:r>
            <a:r>
              <a:rPr lang="tr-TR" sz="2800" b="1" dirty="0" smtClean="0">
                <a:effectLst/>
                <a:latin typeface="Arial" charset="0"/>
              </a:rPr>
              <a:t> uygulanabilir. Bazen </a:t>
            </a:r>
            <a:r>
              <a:rPr lang="tr-TR" sz="2800" b="1" dirty="0" err="1" smtClean="0">
                <a:effectLst/>
                <a:latin typeface="Arial" charset="0"/>
              </a:rPr>
              <a:t>likefaksiyon</a:t>
            </a:r>
            <a:r>
              <a:rPr lang="tr-TR" sz="2800" b="1" dirty="0" smtClean="0">
                <a:effectLst/>
                <a:latin typeface="Arial" charset="0"/>
              </a:rPr>
              <a:t> nekrozunun </a:t>
            </a:r>
            <a:r>
              <a:rPr lang="tr-TR" sz="2800" b="1" dirty="0" err="1" smtClean="0">
                <a:effectLst/>
                <a:latin typeface="Arial" charset="0"/>
              </a:rPr>
              <a:t>periapekste</a:t>
            </a:r>
            <a:r>
              <a:rPr lang="tr-TR" sz="2800" b="1" dirty="0" smtClean="0">
                <a:effectLst/>
                <a:latin typeface="Arial" charset="0"/>
              </a:rPr>
              <a:t> elektrolitik iletken rol oynaması veya </a:t>
            </a:r>
            <a:r>
              <a:rPr lang="tr-TR" sz="2800" b="1" dirty="0" err="1" smtClean="0">
                <a:effectLst/>
                <a:latin typeface="Arial" charset="0"/>
              </a:rPr>
              <a:t>rezidüel</a:t>
            </a:r>
            <a:r>
              <a:rPr lang="tr-TR" sz="2800" b="1" dirty="0" smtClean="0">
                <a:effectLst/>
                <a:latin typeface="Arial" charset="0"/>
              </a:rPr>
              <a:t> </a:t>
            </a:r>
            <a:r>
              <a:rPr lang="tr-TR" sz="2800" b="1" dirty="0" err="1" smtClean="0">
                <a:effectLst/>
                <a:latin typeface="Arial" charset="0"/>
              </a:rPr>
              <a:t>pulpa</a:t>
            </a:r>
            <a:r>
              <a:rPr lang="tr-TR" sz="2800" b="1" dirty="0" smtClean="0">
                <a:effectLst/>
                <a:latin typeface="Arial" charset="0"/>
              </a:rPr>
              <a:t> sinir liflerinin mevcudiyeti pozitif </a:t>
            </a:r>
            <a:r>
              <a:rPr lang="tr-TR" sz="2800" b="1" dirty="0" err="1" smtClean="0">
                <a:effectLst/>
                <a:latin typeface="Arial" charset="0"/>
              </a:rPr>
              <a:t>elektirik</a:t>
            </a:r>
            <a:r>
              <a:rPr lang="tr-TR" sz="2800" b="1" dirty="0" smtClean="0">
                <a:effectLst/>
                <a:latin typeface="Arial" charset="0"/>
              </a:rPr>
              <a:t> cevabı alınmasına neden olabilir.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071563"/>
            <a:ext cx="8229600" cy="498157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dirty="0" smtClean="0"/>
              <a:t>	</a:t>
            </a:r>
            <a:r>
              <a:rPr lang="tr-TR" b="1" dirty="0" err="1" smtClean="0">
                <a:effectLst/>
                <a:latin typeface="Arial" charset="0"/>
              </a:rPr>
              <a:t>Pulpa</a:t>
            </a:r>
            <a:r>
              <a:rPr lang="tr-TR" b="1" dirty="0" smtClean="0">
                <a:effectLst/>
                <a:latin typeface="Arial" charset="0"/>
              </a:rPr>
              <a:t> nekrozu veya </a:t>
            </a:r>
            <a:r>
              <a:rPr lang="tr-TR" b="1" dirty="0" err="1" smtClean="0">
                <a:effectLst/>
                <a:latin typeface="Arial" charset="0"/>
              </a:rPr>
              <a:t>gangrende</a:t>
            </a:r>
            <a:r>
              <a:rPr lang="tr-TR" b="1" dirty="0" smtClean="0">
                <a:effectLst/>
                <a:latin typeface="Arial" charset="0"/>
              </a:rPr>
              <a:t> koroner </a:t>
            </a:r>
            <a:r>
              <a:rPr lang="tr-TR" b="1" dirty="0" err="1" smtClean="0">
                <a:effectLst/>
                <a:latin typeface="Arial" charset="0"/>
              </a:rPr>
              <a:t>translusentliğin</a:t>
            </a:r>
            <a:r>
              <a:rPr lang="tr-TR" b="1" dirty="0" smtClean="0">
                <a:effectLst/>
                <a:latin typeface="Arial" charset="0"/>
              </a:rPr>
              <a:t> değişmesi ve renk değişikliği görülür. Özellikle travma sonucu </a:t>
            </a:r>
            <a:r>
              <a:rPr lang="tr-TR" b="1" dirty="0" err="1" smtClean="0">
                <a:effectLst/>
                <a:latin typeface="Arial" charset="0"/>
              </a:rPr>
              <a:t>pulpa</a:t>
            </a:r>
            <a:r>
              <a:rPr lang="tr-TR" b="1" dirty="0" smtClean="0">
                <a:effectLst/>
                <a:latin typeface="Arial" charset="0"/>
              </a:rPr>
              <a:t> nekrozu gelişen dişlerde kırmızı kan hücrelerinin </a:t>
            </a:r>
            <a:r>
              <a:rPr lang="tr-TR" b="1" dirty="0" err="1" smtClean="0">
                <a:effectLst/>
                <a:latin typeface="Arial" charset="0"/>
              </a:rPr>
              <a:t>hemolizi</a:t>
            </a:r>
            <a:r>
              <a:rPr lang="tr-TR" b="1" dirty="0" smtClean="0">
                <a:effectLst/>
                <a:latin typeface="Arial" charset="0"/>
              </a:rPr>
              <a:t> sarı- kahverengi renkleşmeye </a:t>
            </a:r>
            <a:r>
              <a:rPr lang="tr-TR" b="1" dirty="0" err="1" smtClean="0">
                <a:effectLst/>
                <a:latin typeface="Arial" charset="0"/>
              </a:rPr>
              <a:t>gangrende</a:t>
            </a:r>
            <a:r>
              <a:rPr lang="tr-TR" b="1" dirty="0" smtClean="0">
                <a:effectLst/>
                <a:latin typeface="Arial" charset="0"/>
              </a:rPr>
              <a:t> ise </a:t>
            </a:r>
            <a:r>
              <a:rPr lang="tr-TR" b="1" dirty="0" err="1" smtClean="0">
                <a:effectLst/>
                <a:latin typeface="Arial" charset="0"/>
              </a:rPr>
              <a:t>pulpa</a:t>
            </a:r>
            <a:r>
              <a:rPr lang="tr-TR" b="1" dirty="0" smtClean="0">
                <a:effectLst/>
                <a:latin typeface="Arial" charset="0"/>
              </a:rPr>
              <a:t> dokusunun gri renkleşme görülebilir. Ancak </a:t>
            </a:r>
            <a:r>
              <a:rPr lang="tr-TR" b="1" dirty="0" err="1" smtClean="0">
                <a:effectLst/>
                <a:latin typeface="Arial" charset="0"/>
              </a:rPr>
              <a:t>pulpası</a:t>
            </a:r>
            <a:r>
              <a:rPr lang="tr-TR" b="1" dirty="0" smtClean="0">
                <a:effectLst/>
                <a:latin typeface="Arial" charset="0"/>
              </a:rPr>
              <a:t> nekroz olduğu halde normal renkte kalan dişlerde olabilir.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785813"/>
            <a:ext cx="8642350" cy="5472112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tr-TR" dirty="0" smtClean="0"/>
              <a:t>	</a:t>
            </a:r>
            <a:r>
              <a:rPr lang="tr-TR" b="1" dirty="0" smtClean="0">
                <a:effectLst/>
                <a:latin typeface="Arial" charset="0"/>
              </a:rPr>
              <a:t>Uzun süre önce </a:t>
            </a:r>
            <a:r>
              <a:rPr lang="tr-TR" b="1" dirty="0" err="1" smtClean="0">
                <a:effectLst/>
                <a:latin typeface="Arial" charset="0"/>
              </a:rPr>
              <a:t>gangren</a:t>
            </a:r>
            <a:r>
              <a:rPr lang="tr-TR" b="1" dirty="0" smtClean="0">
                <a:effectLst/>
                <a:latin typeface="Arial" charset="0"/>
              </a:rPr>
              <a:t> olmuş dişlerin radyolojik incelemesinde </a:t>
            </a:r>
            <a:r>
              <a:rPr lang="tr-TR" b="1" dirty="0" err="1" smtClean="0">
                <a:effectLst/>
                <a:latin typeface="Arial" charset="0"/>
              </a:rPr>
              <a:t>pulpa</a:t>
            </a:r>
            <a:r>
              <a:rPr lang="tr-TR" b="1" dirty="0" smtClean="0">
                <a:effectLst/>
                <a:latin typeface="Arial" charset="0"/>
              </a:rPr>
              <a:t> boyutları,  komşu veya simetrik dişlere göre daha geniş görülür. Bunun nedeni </a:t>
            </a:r>
            <a:r>
              <a:rPr lang="tr-TR" b="1" dirty="0" err="1" smtClean="0">
                <a:effectLst/>
                <a:latin typeface="Arial" charset="0"/>
              </a:rPr>
              <a:t>dentin</a:t>
            </a:r>
            <a:r>
              <a:rPr lang="tr-TR" b="1" dirty="0" smtClean="0">
                <a:effectLst/>
                <a:latin typeface="Arial" charset="0"/>
              </a:rPr>
              <a:t> yapısının durması ve kök kanalının </a:t>
            </a:r>
            <a:r>
              <a:rPr lang="tr-TR" b="1" dirty="0" err="1" smtClean="0">
                <a:effectLst/>
                <a:latin typeface="Arial" charset="0"/>
              </a:rPr>
              <a:t>dekalsifiye</a:t>
            </a:r>
            <a:r>
              <a:rPr lang="tr-TR" b="1" dirty="0" smtClean="0">
                <a:effectLst/>
                <a:latin typeface="Arial" charset="0"/>
              </a:rPr>
              <a:t> olmasıdır. Ayrıca </a:t>
            </a:r>
            <a:r>
              <a:rPr lang="tr-TR" b="1" dirty="0" err="1" smtClean="0">
                <a:effectLst/>
                <a:latin typeface="Arial" charset="0"/>
              </a:rPr>
              <a:t>apikal</a:t>
            </a:r>
            <a:r>
              <a:rPr lang="tr-TR" b="1" dirty="0" smtClean="0">
                <a:effectLst/>
                <a:latin typeface="Arial" charset="0"/>
              </a:rPr>
              <a:t> </a:t>
            </a:r>
            <a:r>
              <a:rPr lang="tr-TR" b="1" dirty="0" err="1" smtClean="0">
                <a:effectLst/>
                <a:latin typeface="Arial" charset="0"/>
              </a:rPr>
              <a:t>periodontal</a:t>
            </a:r>
            <a:r>
              <a:rPr lang="tr-TR" b="1" dirty="0" smtClean="0">
                <a:effectLst/>
                <a:latin typeface="Arial" charset="0"/>
              </a:rPr>
              <a:t> </a:t>
            </a:r>
            <a:r>
              <a:rPr lang="tr-TR" b="1" dirty="0" err="1" smtClean="0">
                <a:effectLst/>
                <a:latin typeface="Arial" charset="0"/>
              </a:rPr>
              <a:t>membranda</a:t>
            </a:r>
            <a:r>
              <a:rPr lang="tr-TR" b="1" dirty="0" smtClean="0">
                <a:effectLst/>
                <a:latin typeface="Arial" charset="0"/>
              </a:rPr>
              <a:t> genişleme izlenir. Bu tip olguların kanal tedavisinde biyomekanik genişletme önemli olduğu kadar kalsiyum hidroksit kullanımın gerekliliği vardır.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1716088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229600" cy="4525963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tr-TR" dirty="0" smtClean="0"/>
              <a:t>	</a:t>
            </a:r>
            <a:r>
              <a:rPr lang="tr-TR" b="1" dirty="0" err="1" smtClean="0">
                <a:effectLst/>
                <a:latin typeface="Arial" charset="0"/>
              </a:rPr>
              <a:t>Pulpa</a:t>
            </a:r>
            <a:r>
              <a:rPr lang="tr-TR" b="1" dirty="0" smtClean="0">
                <a:effectLst/>
                <a:latin typeface="Arial" charset="0"/>
              </a:rPr>
              <a:t> dokusunun ölümü ya da nekrozu, </a:t>
            </a:r>
            <a:r>
              <a:rPr lang="tr-TR" b="1" dirty="0" err="1" smtClean="0">
                <a:effectLst/>
                <a:latin typeface="Arial" charset="0"/>
              </a:rPr>
              <a:t>pulpanın</a:t>
            </a:r>
            <a:r>
              <a:rPr lang="tr-TR" b="1" dirty="0" smtClean="0">
                <a:effectLst/>
                <a:latin typeface="Arial" charset="0"/>
              </a:rPr>
              <a:t> akut ya da kronik iltihabi veya </a:t>
            </a:r>
            <a:r>
              <a:rPr lang="tr-TR" b="1" dirty="0" err="1" smtClean="0">
                <a:effectLst/>
                <a:latin typeface="Arial" charset="0"/>
              </a:rPr>
              <a:t>travmatik</a:t>
            </a:r>
            <a:r>
              <a:rPr lang="tr-TR" b="1" dirty="0" smtClean="0">
                <a:effectLst/>
                <a:latin typeface="Arial" charset="0"/>
              </a:rPr>
              <a:t> bir yaralanma ile dolaşımın aniden kesilmesi sonucu olur. </a:t>
            </a:r>
            <a:r>
              <a:rPr lang="tr-TR" b="1" dirty="0" err="1" smtClean="0">
                <a:effectLst/>
                <a:latin typeface="Arial" charset="0"/>
              </a:rPr>
              <a:t>Pulpa</a:t>
            </a:r>
            <a:r>
              <a:rPr lang="tr-TR" b="1" dirty="0" smtClean="0">
                <a:effectLst/>
                <a:latin typeface="Arial" charset="0"/>
              </a:rPr>
              <a:t> dejenerasyonlarının ileri aşamalarında  da </a:t>
            </a:r>
            <a:r>
              <a:rPr lang="tr-TR" b="1" dirty="0" err="1" smtClean="0">
                <a:effectLst/>
                <a:latin typeface="Arial" charset="0"/>
              </a:rPr>
              <a:t>pulpa</a:t>
            </a:r>
            <a:r>
              <a:rPr lang="tr-TR" b="1" dirty="0" smtClean="0">
                <a:effectLst/>
                <a:latin typeface="Arial" charset="0"/>
              </a:rPr>
              <a:t> nekrozu oluşabilir. Nekroz </a:t>
            </a:r>
            <a:r>
              <a:rPr lang="tr-TR" b="1" dirty="0" err="1" smtClean="0">
                <a:effectLst/>
                <a:latin typeface="Arial" charset="0"/>
              </a:rPr>
              <a:t>pulpa</a:t>
            </a:r>
            <a:r>
              <a:rPr lang="tr-TR" b="1" dirty="0" smtClean="0">
                <a:effectLst/>
                <a:latin typeface="Arial" charset="0"/>
              </a:rPr>
              <a:t> dokusunda yayılma miktarına göre </a:t>
            </a:r>
            <a:r>
              <a:rPr lang="tr-TR" b="1" i="1" dirty="0" err="1" smtClean="0">
                <a:solidFill>
                  <a:schemeClr val="hlink"/>
                </a:solidFill>
                <a:effectLst/>
                <a:latin typeface="Arial" charset="0"/>
              </a:rPr>
              <a:t>parsiyel</a:t>
            </a:r>
            <a:r>
              <a:rPr lang="tr-TR" b="1" dirty="0" smtClean="0">
                <a:effectLst/>
                <a:latin typeface="Arial" charset="0"/>
              </a:rPr>
              <a:t> veya</a:t>
            </a:r>
            <a:r>
              <a:rPr lang="tr-TR" b="1" dirty="0" smtClean="0">
                <a:solidFill>
                  <a:schemeClr val="hlink"/>
                </a:solidFill>
                <a:effectLst/>
                <a:latin typeface="Arial" charset="0"/>
              </a:rPr>
              <a:t> </a:t>
            </a:r>
            <a:r>
              <a:rPr lang="tr-TR" b="1" i="1" dirty="0" smtClean="0">
                <a:solidFill>
                  <a:schemeClr val="hlink"/>
                </a:solidFill>
                <a:effectLst/>
                <a:latin typeface="Arial" charset="0"/>
              </a:rPr>
              <a:t>total </a:t>
            </a:r>
            <a:r>
              <a:rPr lang="tr-TR" b="1" dirty="0" smtClean="0">
                <a:effectLst/>
                <a:latin typeface="Arial" charset="0"/>
              </a:rPr>
              <a:t>olabilir.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850" y="274638"/>
            <a:ext cx="8362950" cy="1143000"/>
          </a:xfrm>
        </p:spPr>
        <p:txBody>
          <a:bodyPr/>
          <a:lstStyle/>
          <a:p>
            <a:pPr eaLnBrk="1" hangingPunct="1">
              <a:defRPr/>
            </a:pPr>
            <a:r>
              <a:rPr lang="tr-TR" sz="4000" smtClean="0">
                <a:solidFill>
                  <a:schemeClr val="tx1"/>
                </a:solidFill>
              </a:rPr>
              <a:t/>
            </a:r>
            <a:br>
              <a:rPr lang="tr-TR" sz="4000" smtClean="0">
                <a:solidFill>
                  <a:schemeClr val="tx1"/>
                </a:solidFill>
              </a:rPr>
            </a:br>
            <a:endParaRPr lang="tr-TR" sz="400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3950"/>
            <a:ext cx="8569325" cy="439261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tr-TR" b="1" smtClean="0">
                <a:effectLst/>
                <a:latin typeface="Arial" charset="0"/>
              </a:rPr>
              <a:t>	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b="1" smtClean="0">
                <a:effectLst/>
                <a:latin typeface="Arial" charset="0"/>
              </a:rPr>
              <a:t>	</a:t>
            </a:r>
            <a:r>
              <a:rPr lang="tr-TR" sz="4000" b="1" smtClean="0">
                <a:effectLst/>
                <a:latin typeface="Arial" charset="0"/>
              </a:rPr>
              <a:t>Pulpada iki tip nekroz görülebilir:</a:t>
            </a:r>
            <a:br>
              <a:rPr lang="tr-TR" sz="4000" b="1" smtClean="0">
                <a:effectLst/>
                <a:latin typeface="Arial" charset="0"/>
              </a:rPr>
            </a:br>
            <a:endParaRPr lang="tr-TR" sz="4000" b="1" smtClean="0">
              <a:latin typeface="Arial" charset="0"/>
            </a:endParaRP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tr-TR" sz="4000" b="1" smtClean="0">
                <a:latin typeface="Arial" charset="0"/>
              </a:rPr>
              <a:t>	</a:t>
            </a:r>
            <a:r>
              <a:rPr lang="tr-TR" sz="4000" b="1" smtClean="0">
                <a:effectLst/>
                <a:latin typeface="Arial" charset="0"/>
              </a:rPr>
              <a:t>a) Koagülasyon nekrozu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tr-TR" sz="4000" b="1" smtClean="0">
                <a:effectLst/>
                <a:latin typeface="Arial" charset="0"/>
              </a:rPr>
              <a:t>	b) Likefaksiyon nekrozu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52596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tr-TR" b="1" dirty="0" smtClean="0">
                <a:solidFill>
                  <a:schemeClr val="hlink"/>
                </a:solidFill>
                <a:effectLst/>
                <a:latin typeface="Arial" charset="0"/>
              </a:rPr>
              <a:t>	</a:t>
            </a:r>
            <a:r>
              <a:rPr lang="tr-TR" sz="4000" b="1" dirty="0" smtClean="0">
                <a:solidFill>
                  <a:schemeClr val="hlink"/>
                </a:solidFill>
                <a:effectLst/>
                <a:latin typeface="Arial" charset="0"/>
              </a:rPr>
              <a:t>a) </a:t>
            </a:r>
            <a:r>
              <a:rPr lang="tr-TR" sz="4000" b="1" dirty="0" err="1" smtClean="0">
                <a:solidFill>
                  <a:schemeClr val="hlink"/>
                </a:solidFill>
                <a:effectLst/>
                <a:latin typeface="Arial" charset="0"/>
              </a:rPr>
              <a:t>Koagülasyon</a:t>
            </a:r>
            <a:r>
              <a:rPr lang="tr-TR" sz="4000" b="1" dirty="0" smtClean="0">
                <a:solidFill>
                  <a:schemeClr val="hlink"/>
                </a:solidFill>
                <a:effectLst/>
                <a:latin typeface="Arial" charset="0"/>
              </a:rPr>
              <a:t> nekrozu:</a:t>
            </a:r>
            <a:r>
              <a:rPr lang="tr-TR" sz="4000" b="1" dirty="0" smtClean="0">
                <a:effectLst/>
                <a:latin typeface="Arial" charset="0"/>
              </a:rPr>
              <a:t> Bu tip nekrozda kan dolaşımı azalmış veya tümüyle kesilmiştir. Doku yumuşak bir kitle görünümünde ve genellikle peynir kıvamında (</a:t>
            </a:r>
            <a:r>
              <a:rPr lang="tr-TR" sz="4000" b="1" dirty="0" err="1" smtClean="0">
                <a:effectLst/>
                <a:latin typeface="Arial" charset="0"/>
              </a:rPr>
              <a:t>kazeasyon</a:t>
            </a:r>
            <a:r>
              <a:rPr lang="tr-TR" sz="4000" b="1" dirty="0" smtClean="0">
                <a:effectLst/>
                <a:latin typeface="Arial" charset="0"/>
              </a:rPr>
              <a:t>) protein, yağ ve su karışımı bir yapıdadır.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tr-TR" sz="4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4"/>
          <p:cNvSpPr>
            <a:spLocks noChangeArrowheads="1"/>
          </p:cNvSpPr>
          <p:nvPr/>
        </p:nvSpPr>
        <p:spPr bwMode="auto">
          <a:xfrm>
            <a:off x="685800" y="1736725"/>
            <a:ext cx="7772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tr-TR" sz="6000">
                <a:solidFill>
                  <a:schemeClr val="tx2"/>
                </a:solidFill>
              </a:rPr>
              <a:t>PULPA GANGRENİ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196975"/>
            <a:ext cx="8229600" cy="4525963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tr-TR" smtClean="0"/>
              <a:t>	</a:t>
            </a:r>
            <a:r>
              <a:rPr lang="tr-TR" sz="4000" b="1" smtClean="0">
                <a:effectLst/>
                <a:latin typeface="Arial" charset="0"/>
              </a:rPr>
              <a:t>Enfekte canlı pulpanın iltihabi olaylar sonucu ölmesi veya önceden başka nedenlerle canlılığını kaybetmiş pulpanın sonradan enfekte olması sonucu ortaya çıkan tabloya </a:t>
            </a:r>
            <a:r>
              <a:rPr lang="tr-TR" sz="4000" b="1" smtClean="0">
                <a:solidFill>
                  <a:schemeClr val="hlink"/>
                </a:solidFill>
                <a:effectLst/>
                <a:latin typeface="Arial" charset="0"/>
              </a:rPr>
              <a:t>gangren</a:t>
            </a:r>
            <a:r>
              <a:rPr lang="tr-TR" sz="4000" b="1" smtClean="0">
                <a:effectLst/>
                <a:latin typeface="Arial" charset="0"/>
              </a:rPr>
              <a:t> denir.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00200"/>
            <a:ext cx="8713787" cy="4525963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tr-TR" sz="2800" dirty="0" smtClean="0"/>
              <a:t>	</a:t>
            </a:r>
            <a:r>
              <a:rPr lang="tr-TR" sz="2800" b="1" dirty="0" err="1" smtClean="0">
                <a:effectLst/>
                <a:latin typeface="Arial" charset="0"/>
              </a:rPr>
              <a:t>Gangrenli</a:t>
            </a:r>
            <a:r>
              <a:rPr lang="tr-TR" sz="2800" b="1" dirty="0" smtClean="0">
                <a:effectLst/>
                <a:latin typeface="Arial" charset="0"/>
              </a:rPr>
              <a:t> </a:t>
            </a:r>
            <a:r>
              <a:rPr lang="tr-TR" sz="2800" b="1" dirty="0" err="1" smtClean="0">
                <a:effectLst/>
                <a:latin typeface="Arial" charset="0"/>
              </a:rPr>
              <a:t>pulpa</a:t>
            </a:r>
            <a:r>
              <a:rPr lang="tr-TR" sz="2800" b="1" dirty="0" smtClean="0">
                <a:effectLst/>
                <a:latin typeface="Arial" charset="0"/>
              </a:rPr>
              <a:t> dokusu mikroorganizmaların etkisi ile tamamen parçalanır. </a:t>
            </a:r>
            <a:r>
              <a:rPr lang="tr-TR" sz="2800" b="1" dirty="0" err="1" smtClean="0">
                <a:effectLst/>
                <a:latin typeface="Arial" charset="0"/>
              </a:rPr>
              <a:t>Pulpada</a:t>
            </a:r>
            <a:r>
              <a:rPr lang="tr-TR" sz="2800" b="1" dirty="0" smtClean="0">
                <a:effectLst/>
                <a:latin typeface="Arial" charset="0"/>
              </a:rPr>
              <a:t> bulunan proteinler, karbonhidratlar ve yağlar birbirini takip eden kimyasal olaylar sonucu parçalanırlar. Proteinlerin </a:t>
            </a:r>
            <a:r>
              <a:rPr lang="tr-TR" sz="2800" b="1" dirty="0" err="1" smtClean="0">
                <a:effectLst/>
                <a:latin typeface="Arial" charset="0"/>
              </a:rPr>
              <a:t>anaerop</a:t>
            </a:r>
            <a:r>
              <a:rPr lang="tr-TR" sz="2800" b="1" dirty="0" smtClean="0">
                <a:effectLst/>
                <a:latin typeface="Arial" charset="0"/>
              </a:rPr>
              <a:t> bakterilerin etkisi ile </a:t>
            </a:r>
            <a:r>
              <a:rPr lang="tr-TR" sz="2800" b="1" dirty="0" err="1" smtClean="0">
                <a:effectLst/>
                <a:latin typeface="Arial" charset="0"/>
              </a:rPr>
              <a:t>dekompoze</a:t>
            </a:r>
            <a:r>
              <a:rPr lang="tr-TR" sz="2800" b="1" dirty="0" smtClean="0">
                <a:effectLst/>
                <a:latin typeface="Arial" charset="0"/>
              </a:rPr>
              <a:t> olmasına </a:t>
            </a:r>
            <a:r>
              <a:rPr lang="tr-TR" sz="2800" b="1" dirty="0" err="1" smtClean="0">
                <a:effectLst/>
                <a:latin typeface="Arial" charset="0"/>
              </a:rPr>
              <a:t>putrefikasyon</a:t>
            </a:r>
            <a:r>
              <a:rPr lang="tr-TR" sz="2800" b="1" dirty="0" smtClean="0">
                <a:effectLst/>
                <a:latin typeface="Arial" charset="0"/>
              </a:rPr>
              <a:t> denir. Eksik </a:t>
            </a:r>
            <a:r>
              <a:rPr lang="tr-TR" sz="2800" b="1" dirty="0" err="1" smtClean="0">
                <a:effectLst/>
                <a:latin typeface="Arial" charset="0"/>
              </a:rPr>
              <a:t>oksidasyon</a:t>
            </a:r>
            <a:r>
              <a:rPr lang="tr-TR" sz="2800" b="1" dirty="0" smtClean="0">
                <a:effectLst/>
                <a:latin typeface="Arial" charset="0"/>
              </a:rPr>
              <a:t> proteinler dağılır ve asitlerin etkisiyle daha basit ara maddeler ve onları takiben son ürünler açığa çıkar.</a:t>
            </a:r>
          </a:p>
        </p:txBody>
      </p:sp>
      <p:sp>
        <p:nvSpPr>
          <p:cNvPr id="65539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tr-TR" smtClean="0">
                <a:effectLst/>
              </a:rPr>
              <a:t>GANGRENİN KİMYASI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5505450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b="1" smtClean="0">
                <a:effectLst/>
                <a:latin typeface="Arial" charset="0"/>
              </a:rPr>
              <a:t>1) Kötü bir koku veren ara proteolitik ürünler: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b="1" smtClean="0">
              <a:effectLst/>
              <a:latin typeface="Arial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b="1" smtClean="0">
                <a:effectLst/>
                <a:latin typeface="Arial" charset="0"/>
              </a:rPr>
              <a:t>	a) Triptofanın deaminasyonu ile oluşan indol ve skatol,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b="1" smtClean="0">
              <a:effectLst/>
              <a:latin typeface="Arial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b="1" smtClean="0">
                <a:effectLst/>
                <a:latin typeface="Arial" charset="0"/>
              </a:rPr>
              <a:t>	b) Triptofanın dekarboksilasyonu ile oluşan putresin ve kadaverin,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r-TR" b="1" smtClean="0">
                <a:effectLst/>
                <a:latin typeface="Arial" charset="0"/>
              </a:rPr>
              <a:t>	c) İndolden derive edilen indikan,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925" y="803275"/>
            <a:ext cx="8893175" cy="55054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tr-TR" dirty="0" smtClean="0"/>
              <a:t>	</a:t>
            </a:r>
            <a:r>
              <a:rPr lang="tr-TR" sz="3600" b="1" dirty="0" smtClean="0">
                <a:effectLst/>
                <a:latin typeface="Arial" charset="0"/>
              </a:rPr>
              <a:t>2) Hidrojen sülfit , amonyak, su ve yağ asitleri gibi son ürünler,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sz="3600" b="1" dirty="0" smtClean="0">
                <a:effectLst/>
                <a:latin typeface="Arial" charset="0"/>
              </a:rPr>
              <a:t>	3) Bakterilerin </a:t>
            </a:r>
            <a:r>
              <a:rPr lang="tr-TR" sz="3600" b="1" dirty="0" err="1" smtClean="0">
                <a:effectLst/>
                <a:latin typeface="Arial" charset="0"/>
              </a:rPr>
              <a:t>sekresyonu</a:t>
            </a:r>
            <a:r>
              <a:rPr lang="tr-TR" sz="3600" b="1" dirty="0" smtClean="0">
                <a:effectLst/>
                <a:latin typeface="Arial" charset="0"/>
              </a:rPr>
              <a:t> olan </a:t>
            </a:r>
            <a:r>
              <a:rPr lang="tr-TR" sz="3600" b="1" dirty="0" err="1" smtClean="0">
                <a:effectLst/>
                <a:latin typeface="Arial" charset="0"/>
              </a:rPr>
              <a:t>ekzotoksinler</a:t>
            </a:r>
            <a:r>
              <a:rPr lang="tr-TR" sz="3600" b="1" dirty="0" smtClean="0">
                <a:effectLst/>
                <a:latin typeface="Arial" charset="0"/>
              </a:rPr>
              <a:t>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sz="3600" b="1" dirty="0" smtClean="0">
                <a:effectLst/>
                <a:latin typeface="Arial" charset="0"/>
              </a:rPr>
              <a:t>	4) Mikroorganizmalar parçalandığında çıkan </a:t>
            </a:r>
            <a:r>
              <a:rPr lang="tr-TR" sz="3600" b="1" dirty="0" err="1" smtClean="0">
                <a:effectLst/>
                <a:latin typeface="Arial" charset="0"/>
              </a:rPr>
              <a:t>endotoksinler</a:t>
            </a:r>
            <a:r>
              <a:rPr lang="tr-TR" sz="3600" b="1" dirty="0" smtClean="0">
                <a:effectLst/>
                <a:latin typeface="Arial" charset="0"/>
              </a:rPr>
              <a:t>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tr-TR" sz="3600" b="1" dirty="0" smtClean="0">
                <a:effectLst/>
                <a:latin typeface="Arial" charset="0"/>
              </a:rPr>
              <a:t>	5) Yabancı bakteri proteinleri.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re">
  <a:themeElements>
    <a:clrScheme name="Dere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Dere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re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re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re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699</TotalTime>
  <Words>18</Words>
  <Application>Microsoft Office PowerPoint</Application>
  <PresentationFormat>Ekran Gösterisi (4:3)</PresentationFormat>
  <Paragraphs>27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Dere</vt:lpstr>
      <vt:lpstr>PULPA NEKROZU</vt:lpstr>
      <vt:lpstr>Slayt 2</vt:lpstr>
      <vt:lpstr> </vt:lpstr>
      <vt:lpstr>Slayt 4</vt:lpstr>
      <vt:lpstr>Slayt 5</vt:lpstr>
      <vt:lpstr>Slayt 6</vt:lpstr>
      <vt:lpstr>GANGRENİN KİMYASI</vt:lpstr>
      <vt:lpstr>Slayt 8</vt:lpstr>
      <vt:lpstr>Slayt 9</vt:lpstr>
      <vt:lpstr>Slayt 10</vt:lpstr>
      <vt:lpstr>Slayt 11</vt:lpstr>
      <vt:lpstr>Slayt 12</vt:lpstr>
      <vt:lpstr>Slayt 13</vt:lpstr>
      <vt:lpstr>Slayt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PULPA DOKUSU HASTALIKLARININ ETİYOLOJİSİ</dc:title>
  <dc:creator>FGUL-ENDODONTI</dc:creator>
  <cp:lastModifiedBy>fatmagül</cp:lastModifiedBy>
  <cp:revision>173</cp:revision>
  <dcterms:created xsi:type="dcterms:W3CDTF">2010-04-14T10:40:13Z</dcterms:created>
  <dcterms:modified xsi:type="dcterms:W3CDTF">2017-01-26T11:18:59Z</dcterms:modified>
</cp:coreProperties>
</file>