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5" r:id="rId3"/>
    <p:sldId id="306" r:id="rId4"/>
    <p:sldId id="257" r:id="rId5"/>
    <p:sldId id="258" r:id="rId6"/>
    <p:sldId id="259" r:id="rId7"/>
    <p:sldId id="290" r:id="rId8"/>
    <p:sldId id="291" r:id="rId9"/>
    <p:sldId id="310" r:id="rId10"/>
    <p:sldId id="264" r:id="rId11"/>
    <p:sldId id="265" r:id="rId12"/>
    <p:sldId id="266" r:id="rId13"/>
    <p:sldId id="261" r:id="rId14"/>
    <p:sldId id="267" r:id="rId15"/>
    <p:sldId id="307" r:id="rId16"/>
    <p:sldId id="308" r:id="rId17"/>
    <p:sldId id="30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CA3F-F7C1-47DA-8ED5-07E164ADEE9D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1D7E5-7B3E-4B97-99C2-EE86D5EEB7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18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r>
              <a:rPr lang="tr-TR" dirty="0" smtClean="0"/>
              <a:t> </a:t>
            </a:r>
            <a:r>
              <a:rPr lang="tr-TR" dirty="0" err="1" smtClean="0"/>
              <a:t>etyolojisinde</a:t>
            </a:r>
            <a:r>
              <a:rPr lang="tr-TR" dirty="0" smtClean="0"/>
              <a:t> inmemiş testis travma </a:t>
            </a:r>
            <a:r>
              <a:rPr lang="tr-TR" dirty="0" err="1" smtClean="0"/>
              <a:t>kremaster</a:t>
            </a:r>
            <a:r>
              <a:rPr lang="tr-TR" dirty="0" smtClean="0"/>
              <a:t> </a:t>
            </a:r>
            <a:r>
              <a:rPr lang="tr-TR" dirty="0" err="1" smtClean="0"/>
              <a:t>kontraksiyonları</a:t>
            </a:r>
            <a:r>
              <a:rPr lang="tr-TR" dirty="0" smtClean="0"/>
              <a:t> soğuk hava aşırı hareketlilik testisteki </a:t>
            </a:r>
            <a:r>
              <a:rPr lang="tr-TR" dirty="0" err="1" smtClean="0"/>
              <a:t>pubertal</a:t>
            </a:r>
            <a:r>
              <a:rPr lang="tr-TR" dirty="0" smtClean="0"/>
              <a:t> </a:t>
            </a:r>
            <a:r>
              <a:rPr lang="tr-TR" smtClean="0"/>
              <a:t>değişikliklerroloynar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D7E5-7B3E-4B97-99C2-EE86D5EEB7C0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02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Tunika</a:t>
            </a:r>
            <a:r>
              <a:rPr lang="tr-TR" dirty="0" smtClean="0"/>
              <a:t> </a:t>
            </a:r>
            <a:r>
              <a:rPr lang="tr-TR" dirty="0" err="1" smtClean="0"/>
              <a:t>vajinalis</a:t>
            </a:r>
            <a:r>
              <a:rPr lang="tr-TR" dirty="0" smtClean="0"/>
              <a:t> içindeki testis </a:t>
            </a:r>
            <a:r>
              <a:rPr lang="tr-TR" dirty="0" err="1" smtClean="0"/>
              <a:t>epididime</a:t>
            </a:r>
            <a:r>
              <a:rPr lang="tr-TR" dirty="0" smtClean="0"/>
              <a:t> </a:t>
            </a:r>
            <a:r>
              <a:rPr lang="tr-TR" dirty="0" err="1" smtClean="0"/>
              <a:t>epididimde</a:t>
            </a:r>
            <a:r>
              <a:rPr lang="tr-TR" dirty="0" smtClean="0"/>
              <a:t> arkadan </a:t>
            </a:r>
            <a:r>
              <a:rPr lang="tr-TR" dirty="0" err="1" smtClean="0"/>
              <a:t>skrotum</a:t>
            </a:r>
            <a:r>
              <a:rPr lang="tr-TR" baseline="0" dirty="0" smtClean="0"/>
              <a:t> duvarına tutunur ve testisin stabilizasyonu sağlanır. </a:t>
            </a:r>
            <a:r>
              <a:rPr lang="tr-TR" baseline="0" dirty="0" err="1" smtClean="0"/>
              <a:t>Tunika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vajinalis</a:t>
            </a:r>
            <a:r>
              <a:rPr lang="tr-TR" baseline="0" dirty="0" smtClean="0"/>
              <a:t> dışında kalan </a:t>
            </a:r>
            <a:r>
              <a:rPr lang="tr-TR" baseline="0" dirty="0" err="1" smtClean="0"/>
              <a:t>spermatik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kord</a:t>
            </a:r>
            <a:r>
              <a:rPr lang="tr-TR" baseline="0" dirty="0" smtClean="0"/>
              <a:t> seviyesindeki </a:t>
            </a:r>
            <a:r>
              <a:rPr lang="tr-TR" baseline="0" dirty="0" err="1" smtClean="0"/>
              <a:t>torsiyonlara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ekstravajinal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tunia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vajinalis</a:t>
            </a:r>
            <a:r>
              <a:rPr lang="tr-TR" baseline="0" dirty="0" smtClean="0"/>
              <a:t> içinde kalan </a:t>
            </a:r>
            <a:r>
              <a:rPr lang="tr-TR" baseline="0" dirty="0" err="1" smtClean="0"/>
              <a:t>spermatik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kord</a:t>
            </a:r>
            <a:r>
              <a:rPr lang="tr-TR" baseline="0" dirty="0" smtClean="0"/>
              <a:t> etrafında olan </a:t>
            </a:r>
            <a:r>
              <a:rPr lang="tr-TR" baseline="0" dirty="0" err="1" smtClean="0"/>
              <a:t>torsiyonlara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intravjinal</a:t>
            </a:r>
            <a:r>
              <a:rPr lang="tr-TR" baseline="0" dirty="0" smtClean="0"/>
              <a:t> denir.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D7E5-7B3E-4B97-99C2-EE86D5EEB7C0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78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Stangüle</a:t>
            </a:r>
            <a:r>
              <a:rPr lang="tr-TR" baseline="0" dirty="0" smtClean="0"/>
              <a:t> fıtıkta kasıktaki şişlik daha sert ve hassas şişliğin üzerindeki deri </a:t>
            </a:r>
            <a:r>
              <a:rPr lang="tr-TR" baseline="0" dirty="0" err="1" smtClean="0"/>
              <a:t>hiperemik</a:t>
            </a:r>
            <a:r>
              <a:rPr lang="tr-TR" baseline="0" dirty="0" smtClean="0"/>
              <a:t> ve ödemlidir. Fıtık kesesi içinde </a:t>
            </a:r>
            <a:r>
              <a:rPr lang="tr-TR" baseline="0" dirty="0" err="1" smtClean="0"/>
              <a:t>intraabdominal</a:t>
            </a:r>
            <a:r>
              <a:rPr lang="tr-TR" baseline="0" dirty="0" smtClean="0"/>
              <a:t> organlar kolon ince barsak </a:t>
            </a:r>
            <a:r>
              <a:rPr lang="tr-TR" baseline="0" dirty="0" err="1" smtClean="0"/>
              <a:t>omentum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apendiks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meckel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divertikülü</a:t>
            </a:r>
            <a:r>
              <a:rPr lang="tr-TR" baseline="0" dirty="0" smtClean="0"/>
              <a:t> kız çocuklarda </a:t>
            </a:r>
            <a:r>
              <a:rPr lang="tr-TR" baseline="0" dirty="0" err="1" smtClean="0"/>
              <a:t>over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fallop</a:t>
            </a:r>
            <a:r>
              <a:rPr lang="tr-TR" baseline="0" dirty="0" smtClean="0"/>
              <a:t> tüpleri sıkışabilir. Hemen redüksiyon yapılmalı ve 2-3 gün sonra ameliyat edilmelidir.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D7E5-7B3E-4B97-99C2-EE86D5EEB7C0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6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Kolik karın ağrısı, </a:t>
            </a:r>
            <a:r>
              <a:rPr lang="tr-TR" dirty="0" err="1" smtClean="0"/>
              <a:t>hematüri</a:t>
            </a:r>
            <a:r>
              <a:rPr lang="tr-TR" dirty="0" smtClean="0"/>
              <a:t>, </a:t>
            </a:r>
            <a:r>
              <a:rPr lang="tr-TR" dirty="0" err="1" smtClean="0"/>
              <a:t>dizüri,bulantı</a:t>
            </a:r>
            <a:r>
              <a:rPr lang="tr-TR" dirty="0" smtClean="0"/>
              <a:t> kusma </a:t>
            </a:r>
            <a:r>
              <a:rPr lang="tr-TR" dirty="0" err="1" smtClean="0"/>
              <a:t>şikayetisorgulanır</a:t>
            </a:r>
            <a:r>
              <a:rPr lang="tr-TR" dirty="0" smtClean="0"/>
              <a:t>. Çocuğun daha önce </a:t>
            </a:r>
            <a:r>
              <a:rPr lang="tr-TR" dirty="0" err="1" smtClean="0"/>
              <a:t>furosemid</a:t>
            </a:r>
            <a:r>
              <a:rPr lang="tr-TR" dirty="0" smtClean="0"/>
              <a:t> veya kortizon kullanıp kullanmadığı </a:t>
            </a:r>
            <a:r>
              <a:rPr lang="tr-TR" dirty="0" err="1" smtClean="0"/>
              <a:t>malnütrisyon</a:t>
            </a:r>
            <a:r>
              <a:rPr lang="tr-TR" dirty="0" smtClean="0"/>
              <a:t> uzun süreli </a:t>
            </a:r>
            <a:r>
              <a:rPr lang="tr-TR" dirty="0" err="1" smtClean="0"/>
              <a:t>immobilizasyon</a:t>
            </a:r>
            <a:r>
              <a:rPr lang="tr-TR" dirty="0" smtClean="0"/>
              <a:t> ailesinin başka üyelerinde taş hastalığı olup olmadığı sorgulanmalıdır.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D7E5-7B3E-4B97-99C2-EE86D5EEB7C0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3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Enfeksiyon taşları genellikle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staghorn</a:t>
            </a:r>
            <a:r>
              <a:rPr lang="tr-TR" baseline="0" dirty="0" smtClean="0"/>
              <a:t>(geyik boynuzu) adı verilen tüm </a:t>
            </a:r>
            <a:r>
              <a:rPr lang="tr-TR" baseline="0" dirty="0" err="1" smtClean="0"/>
              <a:t>pelvisi</a:t>
            </a:r>
            <a:r>
              <a:rPr lang="tr-TR" baseline="0" dirty="0" smtClean="0"/>
              <a:t> dolduran taşlardır.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D7E5-7B3E-4B97-99C2-EE86D5EEB7C0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47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7.11.2019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ÇOCUKLARDAKİ ÜRİNER SİSTEM ACİLLERİ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776864" cy="1752600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Apendiks</a:t>
            </a:r>
            <a:r>
              <a:rPr lang="tr-TR" dirty="0" smtClean="0"/>
              <a:t> testis testisin üst kutbunda yer alan </a:t>
            </a:r>
            <a:r>
              <a:rPr lang="tr-TR" dirty="0" err="1" smtClean="0"/>
              <a:t>Müllerian</a:t>
            </a:r>
            <a:r>
              <a:rPr lang="tr-TR" dirty="0" smtClean="0"/>
              <a:t> kanal artığıdır</a:t>
            </a:r>
          </a:p>
          <a:p>
            <a:r>
              <a:rPr lang="tr-TR" dirty="0"/>
              <a:t>En sık 6-12 yaş</a:t>
            </a:r>
          </a:p>
          <a:p>
            <a:r>
              <a:rPr lang="tr-TR" dirty="0" smtClean="0"/>
              <a:t>Ağrı testis </a:t>
            </a:r>
            <a:r>
              <a:rPr lang="tr-TR" dirty="0" err="1" smtClean="0"/>
              <a:t>torsiyonuna</a:t>
            </a:r>
            <a:r>
              <a:rPr lang="tr-TR" dirty="0" smtClean="0"/>
              <a:t> göre daha hafiftir</a:t>
            </a:r>
          </a:p>
          <a:p>
            <a:r>
              <a:rPr lang="tr-TR" dirty="0" smtClean="0"/>
              <a:t>Blue </a:t>
            </a:r>
            <a:r>
              <a:rPr lang="tr-TR" dirty="0" err="1" smtClean="0"/>
              <a:t>dot</a:t>
            </a:r>
            <a:r>
              <a:rPr lang="tr-TR" dirty="0" smtClean="0"/>
              <a:t>=mavi nokta</a:t>
            </a:r>
          </a:p>
          <a:p>
            <a:r>
              <a:rPr lang="tr-TR" dirty="0" err="1"/>
              <a:t>Tedavi</a:t>
            </a:r>
            <a:r>
              <a:rPr lang="tr-TR" dirty="0" err="1">
                <a:sym typeface="Wingdings" panose="05000000000000000000" pitchFamily="2" charset="2"/>
              </a:rPr>
              <a:t>antibiyotik+antiinflamatuvar+yatak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istirihati+skrotum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elevasyonu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testis- </a:t>
            </a:r>
            <a:r>
              <a:rPr lang="tr-TR" dirty="0" err="1" smtClean="0"/>
              <a:t>epididimis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/>
          </a:p>
        </p:txBody>
      </p:sp>
      <p:pic>
        <p:nvPicPr>
          <p:cNvPr id="4" name="Picture 4" descr="ble d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653136"/>
            <a:ext cx="2232248" cy="1872208"/>
          </a:xfrm>
          <a:prstGeom prst="rect">
            <a:avLst/>
          </a:prstGeom>
          <a:noFill/>
        </p:spPr>
      </p:pic>
      <p:pic>
        <p:nvPicPr>
          <p:cNvPr id="5" name="Picture 6" descr="apendiks testis torsiyonu2"/>
          <p:cNvPicPr>
            <a:picLocks noChangeAspect="1" noChangeArrowheads="1"/>
          </p:cNvPicPr>
          <p:nvPr/>
        </p:nvPicPr>
        <p:blipFill>
          <a:blip r:embed="rId3" cstate="print"/>
          <a:srcRect l="20800" r="21215" b="26415"/>
          <a:stretch>
            <a:fillRect/>
          </a:stretch>
        </p:blipFill>
        <p:spPr bwMode="auto">
          <a:xfrm>
            <a:off x="4860032" y="4653136"/>
            <a:ext cx="208823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İnkarsere</a:t>
            </a:r>
            <a:r>
              <a:rPr lang="tr-TR" dirty="0" smtClean="0"/>
              <a:t> kasık fıtığı</a:t>
            </a:r>
            <a:endParaRPr lang="tr-TR" dirty="0"/>
          </a:p>
        </p:txBody>
      </p:sp>
      <p:pic>
        <p:nvPicPr>
          <p:cNvPr id="4" name="Picture 4" descr="Fotoğraf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49388"/>
            <a:ext cx="2879725" cy="2160587"/>
          </a:xfrm>
          <a:prstGeom prst="rect">
            <a:avLst/>
          </a:prstGeom>
          <a:noFill/>
        </p:spPr>
      </p:pic>
      <p:pic>
        <p:nvPicPr>
          <p:cNvPr id="5" name="Picture 6" descr="Fotoğraf020"/>
          <p:cNvPicPr>
            <a:picLocks noChangeAspect="1" noChangeArrowheads="1"/>
          </p:cNvPicPr>
          <p:nvPr/>
        </p:nvPicPr>
        <p:blipFill>
          <a:blip r:embed="rId4" cstate="print"/>
          <a:srcRect l="12794"/>
          <a:stretch>
            <a:fillRect/>
          </a:stretch>
        </p:blipFill>
        <p:spPr bwMode="auto">
          <a:xfrm>
            <a:off x="827088" y="3789363"/>
            <a:ext cx="2943225" cy="2532062"/>
          </a:xfrm>
          <a:prstGeom prst="rect">
            <a:avLst/>
          </a:prstGeom>
          <a:noFill/>
        </p:spPr>
      </p:pic>
      <p:pic>
        <p:nvPicPr>
          <p:cNvPr id="1026" name="Picture 2" descr="http://www.antalyacocukcerrahi.com/images/yazilara/cocuk-fitik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3810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Epididim</a:t>
            </a:r>
            <a:r>
              <a:rPr lang="tr-TR" dirty="0" smtClean="0"/>
              <a:t> ve testisin </a:t>
            </a:r>
            <a:r>
              <a:rPr lang="tr-TR" dirty="0" err="1" smtClean="0"/>
              <a:t>inflamasyonu</a:t>
            </a:r>
            <a:endParaRPr lang="tr-TR" dirty="0" smtClean="0"/>
          </a:p>
          <a:p>
            <a:r>
              <a:rPr lang="tr-TR" dirty="0" smtClean="0"/>
              <a:t>Ağrı yavaş başlar</a:t>
            </a:r>
          </a:p>
          <a:p>
            <a:r>
              <a:rPr lang="tr-TR" dirty="0" smtClean="0"/>
              <a:t>FM de </a:t>
            </a:r>
            <a:r>
              <a:rPr lang="tr-TR" dirty="0" err="1" smtClean="0"/>
              <a:t>skrotumun</a:t>
            </a:r>
            <a:r>
              <a:rPr lang="tr-TR" dirty="0" smtClean="0"/>
              <a:t> yukarı kaldırılmasıyla ağrının azalması mevcuttur(</a:t>
            </a:r>
            <a:r>
              <a:rPr lang="tr-TR" dirty="0" err="1" smtClean="0"/>
              <a:t>Prehn</a:t>
            </a:r>
            <a:r>
              <a:rPr lang="tr-TR" dirty="0" smtClean="0"/>
              <a:t> işareti)</a:t>
            </a:r>
          </a:p>
          <a:p>
            <a:r>
              <a:rPr lang="tr-TR" dirty="0" err="1" smtClean="0"/>
              <a:t>Tedavi</a:t>
            </a:r>
            <a:r>
              <a:rPr lang="tr-TR" dirty="0" err="1" smtClean="0">
                <a:sym typeface="Wingdings" panose="05000000000000000000" pitchFamily="2" charset="2"/>
              </a:rPr>
              <a:t>antibiyotik+antiinflamatuvar+yatak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istirihati+skrotum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elevasyonu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Epididimoorşit</a:t>
            </a:r>
            <a:endParaRPr lang="tr-TR" dirty="0"/>
          </a:p>
        </p:txBody>
      </p:sp>
      <p:pic>
        <p:nvPicPr>
          <p:cNvPr id="4" name="Picture 6" descr="IMG_4747"/>
          <p:cNvPicPr>
            <a:picLocks noChangeAspect="1" noChangeArrowheads="1"/>
          </p:cNvPicPr>
          <p:nvPr/>
        </p:nvPicPr>
        <p:blipFill rotWithShape="1">
          <a:blip r:embed="rId2" cstate="print"/>
          <a:srcRect l="4757" t="29017" r="11429" b="22513"/>
          <a:stretch/>
        </p:blipFill>
        <p:spPr bwMode="auto">
          <a:xfrm>
            <a:off x="6264188" y="3901074"/>
            <a:ext cx="2520280" cy="259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Parafimozis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122" name="Picture 2" descr="PARAFIMOSIS &#10;PARAPHIMOSIS &#10; "/>
          <p:cNvPicPr>
            <a:picLocks noChangeAspect="1" noChangeArrowheads="1"/>
          </p:cNvPicPr>
          <p:nvPr/>
        </p:nvPicPr>
        <p:blipFill>
          <a:blip r:embed="rId2" cstate="print"/>
          <a:srcRect l="65172" b="74748"/>
          <a:stretch>
            <a:fillRect/>
          </a:stretch>
        </p:blipFill>
        <p:spPr bwMode="auto">
          <a:xfrm>
            <a:off x="6516216" y="404664"/>
            <a:ext cx="2116510" cy="1152128"/>
          </a:xfrm>
          <a:prstGeom prst="rect">
            <a:avLst/>
          </a:prstGeom>
          <a:noFill/>
        </p:spPr>
      </p:pic>
      <p:pic>
        <p:nvPicPr>
          <p:cNvPr id="5" name="Picture 2" descr="PARAFIMOSIS &#10;PARAPHIMOSIS &#10; "/>
          <p:cNvPicPr>
            <a:picLocks noChangeAspect="1" noChangeArrowheads="1"/>
          </p:cNvPicPr>
          <p:nvPr/>
        </p:nvPicPr>
        <p:blipFill>
          <a:blip r:embed="rId2" cstate="print"/>
          <a:srcRect l="35548" t="58396" r="34829"/>
          <a:stretch>
            <a:fillRect/>
          </a:stretch>
        </p:blipFill>
        <p:spPr bwMode="auto">
          <a:xfrm>
            <a:off x="0" y="1532333"/>
            <a:ext cx="3642625" cy="3840883"/>
          </a:xfrm>
          <a:prstGeom prst="rect">
            <a:avLst/>
          </a:prstGeom>
          <a:noFill/>
        </p:spPr>
      </p:pic>
      <p:pic>
        <p:nvPicPr>
          <p:cNvPr id="5124" name="Picture 4" descr="Physiologic Phi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4642904" cy="3240360"/>
          </a:xfrm>
          <a:prstGeom prst="rect">
            <a:avLst/>
          </a:prstGeom>
          <a:noFill/>
        </p:spPr>
      </p:pic>
      <p:pic>
        <p:nvPicPr>
          <p:cNvPr id="5126" name="Picture 6" descr="Swelling After Paraphim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905375"/>
            <a:ext cx="274320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ÇOCUKLARDA ÜRİNER SİSTEM TAŞ HASTALIĞI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1" descr="AÜTF-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-24"/>
            <a:ext cx="1071570" cy="11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16 yaşındaki Semih karın ağrısı yakınması ile acile gelmiş. Öyküde ağrısının sabahtan başladığını ve bıçak saplanır tarzda sol böğründe olduğunu tarif ediyor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94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 incelemede sol yan ve alt kadranda hassasiyet mevcut</a:t>
            </a:r>
          </a:p>
          <a:p>
            <a:endParaRPr lang="tr-TR" dirty="0"/>
          </a:p>
          <a:p>
            <a:r>
              <a:rPr lang="tr-TR" dirty="0"/>
              <a:t>Öyküde </a:t>
            </a:r>
            <a:r>
              <a:rPr lang="tr-TR" dirty="0" smtClean="0"/>
              <a:t>ek neler </a:t>
            </a:r>
            <a:r>
              <a:rPr lang="tr-TR" dirty="0"/>
              <a:t>soralım?</a:t>
            </a:r>
          </a:p>
          <a:p>
            <a:r>
              <a:rPr lang="tr-TR" dirty="0"/>
              <a:t>Fizik incelemede nelere dikkat edelim</a:t>
            </a:r>
            <a:r>
              <a:rPr lang="tr-TR" dirty="0" smtClean="0"/>
              <a:t>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79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Öyküyü derinleştirdiğimizde bugün sabah tuvalete gittiğinde yanma ile idrarını yaptığını belirtiyor. Çişinin ise karpuz suyu şeklinde olduğunu söylüyor</a:t>
            </a:r>
          </a:p>
          <a:p>
            <a:endParaRPr lang="tr-TR" dirty="0"/>
          </a:p>
          <a:p>
            <a:r>
              <a:rPr lang="tr-TR" dirty="0"/>
              <a:t>Yapılacak tetkikler var mı?</a:t>
            </a:r>
          </a:p>
          <a:p>
            <a:r>
              <a:rPr lang="tr-TR" dirty="0"/>
              <a:t>Nasıl önerilerde bulunalım?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82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/>
          </a:bodyPr>
          <a:lstStyle/>
          <a:p>
            <a:r>
              <a:rPr lang="tr-TR" dirty="0" smtClean="0"/>
              <a:t>Erişkinlere göre ender</a:t>
            </a:r>
          </a:p>
          <a:p>
            <a:r>
              <a:rPr lang="tr-TR" dirty="0" smtClean="0"/>
              <a:t>Gelişmiş ülkelerde 1/5000</a:t>
            </a:r>
          </a:p>
          <a:p>
            <a:endParaRPr lang="tr-TR" dirty="0" smtClean="0"/>
          </a:p>
          <a:p>
            <a:r>
              <a:rPr lang="tr-TR" dirty="0" smtClean="0"/>
              <a:t>Gelişmekte olan ülkelerde %1 </a:t>
            </a:r>
          </a:p>
          <a:p>
            <a:endParaRPr lang="tr-TR" dirty="0" smtClean="0"/>
          </a:p>
          <a:p>
            <a:r>
              <a:rPr lang="tr-TR" dirty="0" smtClean="0"/>
              <a:t>Endemik taş kuşağı !!!</a:t>
            </a:r>
          </a:p>
          <a:p>
            <a:endParaRPr lang="tr-TR" dirty="0" smtClean="0"/>
          </a:p>
          <a:p>
            <a:r>
              <a:rPr lang="tr-TR" dirty="0" smtClean="0"/>
              <a:t>K=E</a:t>
            </a:r>
          </a:p>
          <a:p>
            <a:endParaRPr lang="tr-TR" dirty="0" smtClean="0"/>
          </a:p>
          <a:p>
            <a:r>
              <a:rPr lang="tr-TR" dirty="0" smtClean="0"/>
              <a:t>Türkiye’de </a:t>
            </a:r>
            <a:r>
              <a:rPr lang="tr-TR" dirty="0" err="1" smtClean="0"/>
              <a:t>KBY’nin</a:t>
            </a:r>
            <a:r>
              <a:rPr lang="tr-TR" dirty="0" smtClean="0"/>
              <a:t>  %8 nedeni 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Kaliksler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UP bileşke</a:t>
            </a:r>
          </a:p>
          <a:p>
            <a:endParaRPr lang="tr-TR" dirty="0" smtClean="0"/>
          </a:p>
          <a:p>
            <a:r>
              <a:rPr lang="tr-TR" dirty="0" err="1" smtClean="0"/>
              <a:t>Üreter</a:t>
            </a:r>
            <a:r>
              <a:rPr lang="tr-TR" dirty="0" smtClean="0"/>
              <a:t> orta darlığı</a:t>
            </a:r>
          </a:p>
          <a:p>
            <a:endParaRPr lang="tr-TR" dirty="0" smtClean="0"/>
          </a:p>
          <a:p>
            <a:r>
              <a:rPr lang="tr-TR" dirty="0" smtClean="0"/>
              <a:t>UV darlık</a:t>
            </a:r>
          </a:p>
          <a:p>
            <a:endParaRPr lang="tr-TR" dirty="0" smtClean="0"/>
          </a:p>
          <a:p>
            <a:r>
              <a:rPr lang="tr-TR" dirty="0" smtClean="0"/>
              <a:t>Mesane boynu</a:t>
            </a:r>
          </a:p>
          <a:p>
            <a:endParaRPr lang="tr-TR" dirty="0" smtClean="0"/>
          </a:p>
          <a:p>
            <a:r>
              <a:rPr lang="tr-TR" dirty="0" err="1" smtClean="0"/>
              <a:t>Üretra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sık</a:t>
            </a:r>
            <a:endParaRPr lang="tr-TR" dirty="0"/>
          </a:p>
        </p:txBody>
      </p:sp>
      <p:pic>
        <p:nvPicPr>
          <p:cNvPr id="2050" name="Picture 2" descr="C:\Documents and Settings\Gülnur\Desktop\BobrekTasiKirm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998" y="1371593"/>
            <a:ext cx="5295720" cy="427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İki yaşındaki Berkecan birden başlayan huzursuzluk ve ağlama ile getirildi. Annesi 2 saattir sürekli ağladığını söyledi</a:t>
            </a:r>
          </a:p>
          <a:p>
            <a:endParaRPr lang="tr-TR" dirty="0"/>
          </a:p>
          <a:p>
            <a:r>
              <a:rPr lang="tr-TR" dirty="0" smtClean="0"/>
              <a:t>İki saat öncesine kadar herhangi bir problemi yokmuş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0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süpersaturasyon</a:t>
            </a:r>
            <a:r>
              <a:rPr lang="tr-TR" dirty="0" smtClean="0"/>
              <a:t> derecesi</a:t>
            </a:r>
          </a:p>
          <a:p>
            <a:r>
              <a:rPr lang="tr-TR" dirty="0" err="1" smtClean="0"/>
              <a:t>Kristalizasyon</a:t>
            </a:r>
            <a:endParaRPr lang="tr-TR" dirty="0" smtClean="0"/>
          </a:p>
          <a:p>
            <a:r>
              <a:rPr lang="tr-TR" dirty="0" smtClean="0"/>
              <a:t>İdrar akım hızı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enfeksiyonu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pH</a:t>
            </a:r>
            <a:endParaRPr lang="tr-TR" dirty="0" smtClean="0"/>
          </a:p>
          <a:p>
            <a:r>
              <a:rPr lang="tr-TR" dirty="0" smtClean="0"/>
              <a:t>Sıcaklık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darlık ve fonksiyonel anatomi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sistem içinde yabancı cisim varlığı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Etiyopatogenez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 rot="20451924">
            <a:off x="761069" y="5098382"/>
            <a:ext cx="2468346" cy="762000"/>
          </a:xfrm>
        </p:spPr>
        <p:txBody>
          <a:bodyPr/>
          <a:lstStyle/>
          <a:p>
            <a:pPr algn="ctr"/>
            <a:r>
              <a:rPr lang="tr-TR" dirty="0" smtClean="0"/>
              <a:t>TAŞ ↑</a:t>
            </a:r>
            <a:endParaRPr lang="tr-TR" dirty="0"/>
          </a:p>
        </p:txBody>
      </p:sp>
      <p:sp>
        <p:nvSpPr>
          <p:cNvPr id="10" name="9 Metin Yer Tutucusu"/>
          <p:cNvSpPr>
            <a:spLocks noGrp="1"/>
          </p:cNvSpPr>
          <p:nvPr>
            <p:ph type="body" sz="half" idx="3"/>
          </p:nvPr>
        </p:nvSpPr>
        <p:spPr>
          <a:xfrm rot="20722466">
            <a:off x="5981403" y="3680998"/>
            <a:ext cx="2171458" cy="762000"/>
          </a:xfrm>
        </p:spPr>
        <p:txBody>
          <a:bodyPr/>
          <a:lstStyle/>
          <a:p>
            <a:pPr algn="ctr"/>
            <a:r>
              <a:rPr lang="tr-TR" dirty="0" smtClean="0"/>
              <a:t>TAŞ ↓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2"/>
          </p:nvPr>
        </p:nvSpPr>
        <p:spPr>
          <a:xfrm>
            <a:off x="457200" y="701683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İdrar miktarının azalması</a:t>
            </a:r>
          </a:p>
          <a:p>
            <a:r>
              <a:rPr lang="tr-TR" dirty="0" smtClean="0"/>
              <a:t>Asidik idrar</a:t>
            </a:r>
          </a:p>
          <a:p>
            <a:r>
              <a:rPr lang="tr-TR" dirty="0" smtClean="0"/>
              <a:t>İdrar </a:t>
            </a:r>
            <a:r>
              <a:rPr lang="tr-TR" dirty="0" err="1" smtClean="0"/>
              <a:t>sitrat</a:t>
            </a:r>
            <a:r>
              <a:rPr lang="tr-TR" dirty="0" smtClean="0"/>
              <a:t> miktarının düşüklüğü</a:t>
            </a:r>
          </a:p>
          <a:p>
            <a:r>
              <a:rPr lang="tr-TR" dirty="0" smtClean="0"/>
              <a:t>Hareketsizlik</a:t>
            </a:r>
          </a:p>
          <a:p>
            <a:r>
              <a:rPr lang="tr-TR" dirty="0" smtClean="0"/>
              <a:t>Enfeksiyon</a:t>
            </a:r>
          </a:p>
          <a:p>
            <a:r>
              <a:rPr lang="tr-TR" dirty="0" smtClean="0"/>
              <a:t>Taş yapıcı iyonların idrarda fazla bulunması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4"/>
          </p:nvPr>
        </p:nvSpPr>
        <p:spPr>
          <a:xfrm>
            <a:off x="4645025" y="630245"/>
            <a:ext cx="4041775" cy="3941763"/>
          </a:xfrm>
        </p:spPr>
        <p:txBody>
          <a:bodyPr/>
          <a:lstStyle/>
          <a:p>
            <a:r>
              <a:rPr lang="tr-TR" dirty="0" smtClean="0"/>
              <a:t>Bol miktarda sıvı alınması</a:t>
            </a:r>
          </a:p>
          <a:p>
            <a:r>
              <a:rPr lang="tr-TR" dirty="0" smtClean="0"/>
              <a:t>Alkali idrar</a:t>
            </a:r>
          </a:p>
          <a:p>
            <a:r>
              <a:rPr lang="tr-TR" dirty="0" smtClean="0"/>
              <a:t>İdrarda </a:t>
            </a:r>
            <a:r>
              <a:rPr lang="tr-TR" dirty="0" err="1" smtClean="0"/>
              <a:t>sitrat</a:t>
            </a:r>
            <a:r>
              <a:rPr lang="tr-TR" dirty="0" smtClean="0"/>
              <a:t> miktarının yüksekliği</a:t>
            </a:r>
          </a:p>
          <a:p>
            <a:r>
              <a:rPr lang="tr-TR" dirty="0" smtClean="0"/>
              <a:t>Taş yapıcı iyonların idrarda az oranda bulunması</a:t>
            </a:r>
            <a:endParaRPr lang="tr-TR" dirty="0"/>
          </a:p>
        </p:txBody>
      </p:sp>
      <p:sp>
        <p:nvSpPr>
          <p:cNvPr id="12" name="11 Akış Çizelgesi: Bağlayıcı"/>
          <p:cNvSpPr/>
          <p:nvPr/>
        </p:nvSpPr>
        <p:spPr>
          <a:xfrm>
            <a:off x="4429124" y="5500702"/>
            <a:ext cx="785818" cy="71438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kış Çizelgesi: İşlem"/>
          <p:cNvSpPr/>
          <p:nvPr/>
        </p:nvSpPr>
        <p:spPr>
          <a:xfrm rot="20600783">
            <a:off x="2432836" y="5224150"/>
            <a:ext cx="4572032" cy="142876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Anatomik (yapısal) (% 30) </a:t>
            </a:r>
            <a:r>
              <a:rPr lang="tr-TR" sz="1800" dirty="0" smtClean="0"/>
              <a:t>idrar yolu gelişim anomalileri</a:t>
            </a:r>
          </a:p>
          <a:p>
            <a:endParaRPr lang="tr-TR" sz="1800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nedenli taşlar (%30)</a:t>
            </a:r>
          </a:p>
          <a:p>
            <a:pPr lvl="1"/>
            <a:r>
              <a:rPr lang="tr-TR" dirty="0" smtClean="0"/>
              <a:t>Kalsiyum (%20-25)</a:t>
            </a:r>
          </a:p>
          <a:p>
            <a:pPr lvl="1"/>
            <a:r>
              <a:rPr lang="tr-TR" dirty="0" smtClean="0"/>
              <a:t>Ürik asit (%5)</a:t>
            </a:r>
          </a:p>
          <a:p>
            <a:pPr lvl="1"/>
            <a:r>
              <a:rPr lang="tr-TR" dirty="0" smtClean="0"/>
              <a:t>Sistin (%4)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Enfeksiyon taşları (%20)</a:t>
            </a:r>
          </a:p>
          <a:p>
            <a:endParaRPr lang="tr-TR" dirty="0" smtClean="0"/>
          </a:p>
          <a:p>
            <a:r>
              <a:rPr lang="tr-TR" dirty="0" err="1" smtClean="0"/>
              <a:t>İdiopatik</a:t>
            </a:r>
            <a:r>
              <a:rPr lang="tr-TR" dirty="0" smtClean="0"/>
              <a:t> (%15-20)</a:t>
            </a:r>
          </a:p>
          <a:p>
            <a:endParaRPr lang="tr-TR" dirty="0" smtClean="0"/>
          </a:p>
          <a:p>
            <a:r>
              <a:rPr lang="tr-TR" dirty="0" smtClean="0"/>
              <a:t>Diğer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Kalsiyum oksalat (%50) </a:t>
            </a:r>
          </a:p>
          <a:p>
            <a:endParaRPr lang="tr-TR" dirty="0" smtClean="0"/>
          </a:p>
          <a:p>
            <a:r>
              <a:rPr lang="tr-TR" dirty="0" smtClean="0"/>
              <a:t>Kalsiyum fosfat (%15)</a:t>
            </a:r>
          </a:p>
          <a:p>
            <a:endParaRPr lang="tr-TR" dirty="0" smtClean="0"/>
          </a:p>
          <a:p>
            <a:r>
              <a:rPr lang="tr-TR" dirty="0" smtClean="0"/>
              <a:t>Enfeksiyon </a:t>
            </a:r>
            <a:r>
              <a:rPr lang="tr-TR" sz="1800" dirty="0" smtClean="0"/>
              <a:t>(</a:t>
            </a:r>
            <a:r>
              <a:rPr lang="tr-TR" sz="1800" dirty="0" err="1" smtClean="0"/>
              <a:t>struvite</a:t>
            </a:r>
            <a:r>
              <a:rPr lang="tr-TR" sz="1800" dirty="0" smtClean="0"/>
              <a:t>-magnezyum amonyum fosfat ) </a:t>
            </a:r>
            <a:r>
              <a:rPr lang="tr-TR" dirty="0" smtClean="0"/>
              <a:t>(%20)</a:t>
            </a:r>
          </a:p>
          <a:p>
            <a:endParaRPr lang="tr-TR" dirty="0" smtClean="0"/>
          </a:p>
          <a:p>
            <a:r>
              <a:rPr lang="tr-TR" dirty="0" smtClean="0"/>
              <a:t>Ürik asit (%7)</a:t>
            </a:r>
          </a:p>
          <a:p>
            <a:endParaRPr lang="tr-TR" dirty="0" smtClean="0"/>
          </a:p>
          <a:p>
            <a:r>
              <a:rPr lang="tr-TR" dirty="0" smtClean="0"/>
              <a:t>Sistin (%5)</a:t>
            </a:r>
          </a:p>
          <a:p>
            <a:endParaRPr lang="tr-TR" dirty="0" smtClean="0"/>
          </a:p>
          <a:p>
            <a:r>
              <a:rPr lang="tr-TR" dirty="0" smtClean="0"/>
              <a:t>Karışık (%3) 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taşların tipi</a:t>
            </a:r>
            <a:endParaRPr lang="tr-TR" dirty="0"/>
          </a:p>
        </p:txBody>
      </p:sp>
      <p:pic>
        <p:nvPicPr>
          <p:cNvPr id="4" name="Picture 2" descr="C:\Documents and Settings\Gülnur\Desktop\8-M98-P29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704" y="1428746"/>
            <a:ext cx="1428750" cy="1428750"/>
          </a:xfrm>
          <a:prstGeom prst="rect">
            <a:avLst/>
          </a:prstGeom>
          <a:noFill/>
        </p:spPr>
      </p:pic>
      <p:pic>
        <p:nvPicPr>
          <p:cNvPr id="4098" name="Picture 2" descr="C:\Documents and Settings\Gülnur\Desktop\7-UA97-P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543" y="3700474"/>
            <a:ext cx="1819275" cy="1371600"/>
          </a:xfrm>
          <a:prstGeom prst="rect">
            <a:avLst/>
          </a:prstGeom>
          <a:noFill/>
        </p:spPr>
      </p:pic>
      <p:pic>
        <p:nvPicPr>
          <p:cNvPr id="4099" name="Picture 3" descr="C:\Documents and Settings\Gülnur\Desktop\25-M98-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094" y="5343548"/>
            <a:ext cx="1816608" cy="1371600"/>
          </a:xfrm>
          <a:prstGeom prst="rect">
            <a:avLst/>
          </a:prstGeom>
          <a:noFill/>
        </p:spPr>
      </p:pic>
      <p:pic>
        <p:nvPicPr>
          <p:cNvPr id="4100" name="Picture 4" descr="C:\Documents and Settings\Gülnur\Desktop\23-Maph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9930" y="3700474"/>
            <a:ext cx="181965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Hiperkalsiüri</a:t>
            </a:r>
            <a:r>
              <a:rPr lang="tr-TR" dirty="0" smtClean="0"/>
              <a:t> (en sık)</a:t>
            </a:r>
          </a:p>
          <a:p>
            <a:pPr lvl="1"/>
            <a:r>
              <a:rPr lang="tr-TR" dirty="0" smtClean="0"/>
              <a:t>Serum </a:t>
            </a:r>
            <a:r>
              <a:rPr lang="tr-TR" dirty="0" err="1" smtClean="0"/>
              <a:t>Ca</a:t>
            </a:r>
            <a:r>
              <a:rPr lang="tr-TR" dirty="0" smtClean="0"/>
              <a:t> normal</a:t>
            </a:r>
          </a:p>
          <a:p>
            <a:pPr lvl="1"/>
            <a:r>
              <a:rPr lang="tr-TR" dirty="0" smtClean="0"/>
              <a:t>Aile öyküsü %70</a:t>
            </a:r>
          </a:p>
          <a:p>
            <a:r>
              <a:rPr lang="tr-TR" dirty="0" err="1" smtClean="0"/>
              <a:t>Hiperokzalüri</a:t>
            </a:r>
            <a:endParaRPr lang="tr-TR" dirty="0" smtClean="0"/>
          </a:p>
          <a:p>
            <a:pPr lvl="1"/>
            <a:r>
              <a:rPr lang="tr-TR" dirty="0" smtClean="0"/>
              <a:t>Genellikle 4 yaş altında</a:t>
            </a:r>
          </a:p>
          <a:p>
            <a:pPr lvl="1"/>
            <a:r>
              <a:rPr lang="tr-TR" dirty="0" smtClean="0"/>
              <a:t>Aile öyküsü olanlarda ve DÜSG de büyük taş ???</a:t>
            </a:r>
          </a:p>
          <a:p>
            <a:r>
              <a:rPr lang="tr-TR" dirty="0" err="1" smtClean="0"/>
              <a:t>Hiperürikozüri</a:t>
            </a:r>
            <a:endParaRPr lang="tr-TR" dirty="0" smtClean="0"/>
          </a:p>
          <a:p>
            <a:r>
              <a:rPr lang="tr-TR" dirty="0" smtClean="0"/>
              <a:t>Gut </a:t>
            </a:r>
            <a:r>
              <a:rPr lang="tr-TR" dirty="0" err="1" smtClean="0"/>
              <a:t>diyatezi</a:t>
            </a:r>
            <a:endParaRPr lang="tr-TR" dirty="0" smtClean="0"/>
          </a:p>
          <a:p>
            <a:r>
              <a:rPr lang="tr-TR" dirty="0" err="1" smtClean="0"/>
              <a:t>Hipositratüri</a:t>
            </a:r>
            <a:endParaRPr lang="tr-TR" dirty="0" smtClean="0"/>
          </a:p>
          <a:p>
            <a:r>
              <a:rPr lang="tr-TR" dirty="0" err="1" smtClean="0"/>
              <a:t>Hipomagnezüri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Kalsiyum taşları </a:t>
            </a:r>
            <a:endParaRPr lang="tr-TR" dirty="0"/>
          </a:p>
        </p:txBody>
      </p:sp>
      <p:pic>
        <p:nvPicPr>
          <p:cNvPr id="3075" name="Picture 3" descr="C:\Documents and Settings\Gülnur\Desktop\kidney-stone-h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98" y="861090"/>
            <a:ext cx="2657478" cy="1924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Ailesel/ </a:t>
            </a:r>
            <a:r>
              <a:rPr lang="tr-TR" dirty="0" err="1" smtClean="0"/>
              <a:t>idiopatik</a:t>
            </a:r>
            <a:endParaRPr lang="tr-TR" dirty="0" smtClean="0"/>
          </a:p>
          <a:p>
            <a:r>
              <a:rPr lang="tr-TR" dirty="0" smtClean="0"/>
              <a:t>Aşırı ürik asit üretimi</a:t>
            </a:r>
          </a:p>
          <a:p>
            <a:r>
              <a:rPr lang="tr-TR" dirty="0" err="1" smtClean="0"/>
              <a:t>Hiperürikozüri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taşları</a:t>
            </a:r>
            <a:endParaRPr lang="tr-TR" dirty="0"/>
          </a:p>
        </p:txBody>
      </p:sp>
      <p:pic>
        <p:nvPicPr>
          <p:cNvPr id="5122" name="Picture 2" descr="C:\Documents and Settings\Gülnur\Desktop\1152093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3614752"/>
            <a:ext cx="3602190" cy="27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Sistinüri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OR , </a:t>
            </a:r>
            <a:r>
              <a:rPr lang="tr-TR" dirty="0" err="1" smtClean="0"/>
              <a:t>dikarboksilik</a:t>
            </a:r>
            <a:r>
              <a:rPr lang="tr-TR" dirty="0" smtClean="0"/>
              <a:t> aminoasitlerin barsak ve böbrek transportunda bozukluk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Tekrarlayan taş !!!!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Sistin taraması bütün taş hastalarına gereklidir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taşları</a:t>
            </a:r>
            <a:endParaRPr lang="tr-TR" dirty="0"/>
          </a:p>
        </p:txBody>
      </p:sp>
      <p:pic>
        <p:nvPicPr>
          <p:cNvPr id="6146" name="Picture 2" descr="C:\Documents and Settings\Gülnur\Desktop\3322-71140-cy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29132"/>
            <a:ext cx="2986089" cy="224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Üreaz</a:t>
            </a:r>
            <a:r>
              <a:rPr lang="tr-TR" dirty="0" smtClean="0"/>
              <a:t> oluşturan mikroorganizmalar</a:t>
            </a:r>
          </a:p>
          <a:p>
            <a:pPr lvl="1"/>
            <a:r>
              <a:rPr lang="tr-TR" dirty="0" err="1" smtClean="0"/>
              <a:t>Proteus</a:t>
            </a:r>
            <a:endParaRPr lang="tr-TR" dirty="0" smtClean="0"/>
          </a:p>
          <a:p>
            <a:pPr lvl="1"/>
            <a:r>
              <a:rPr lang="tr-TR" dirty="0" err="1" smtClean="0"/>
              <a:t>Klebsiella</a:t>
            </a:r>
            <a:endParaRPr lang="tr-TR" dirty="0" smtClean="0"/>
          </a:p>
          <a:p>
            <a:pPr lvl="1"/>
            <a:r>
              <a:rPr lang="tr-TR" dirty="0" err="1" smtClean="0"/>
              <a:t>Enterobakter</a:t>
            </a:r>
            <a:endParaRPr lang="tr-TR" dirty="0" smtClean="0"/>
          </a:p>
          <a:p>
            <a:pPr lvl="1"/>
            <a:r>
              <a:rPr lang="tr-TR" dirty="0" err="1" smtClean="0"/>
              <a:t>Psödomonas</a:t>
            </a:r>
            <a:endParaRPr lang="tr-TR" dirty="0" smtClean="0"/>
          </a:p>
          <a:p>
            <a:pPr lvl="1"/>
            <a:r>
              <a:rPr lang="tr-TR" dirty="0" smtClean="0"/>
              <a:t>Stafilokoklar</a:t>
            </a:r>
          </a:p>
          <a:p>
            <a:pPr lvl="1"/>
            <a:r>
              <a:rPr lang="tr-TR" dirty="0" err="1" smtClean="0"/>
              <a:t>Kandida</a:t>
            </a:r>
            <a:endParaRPr lang="tr-TR" dirty="0" smtClean="0"/>
          </a:p>
          <a:p>
            <a:pPr lvl="1"/>
            <a:r>
              <a:rPr lang="tr-TR" dirty="0" err="1" smtClean="0"/>
              <a:t>Mikoplazma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5 yaştan küçük erkeklerde↑</a:t>
            </a:r>
          </a:p>
          <a:p>
            <a:pPr lvl="1"/>
            <a:r>
              <a:rPr lang="tr-TR" dirty="0" err="1" smtClean="0"/>
              <a:t>Staghorn</a:t>
            </a:r>
            <a:r>
              <a:rPr lang="tr-TR" dirty="0" smtClean="0"/>
              <a:t> !!!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Enfeksiyon taşları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Öykü</a:t>
            </a:r>
          </a:p>
          <a:p>
            <a:r>
              <a:rPr lang="tr-TR" dirty="0" smtClean="0"/>
              <a:t>Fizik inceleme</a:t>
            </a:r>
          </a:p>
          <a:p>
            <a:r>
              <a:rPr lang="tr-TR" dirty="0" smtClean="0"/>
              <a:t>Semptom ve bulgular</a:t>
            </a:r>
          </a:p>
          <a:p>
            <a:pPr lvl="1"/>
            <a:r>
              <a:rPr lang="tr-TR" dirty="0" smtClean="0"/>
              <a:t>Ağrı (%50)			</a:t>
            </a:r>
            <a:r>
              <a:rPr lang="tr-TR" dirty="0" err="1" smtClean="0"/>
              <a:t>Dizüri</a:t>
            </a:r>
            <a:endParaRPr lang="tr-TR" dirty="0" smtClean="0"/>
          </a:p>
          <a:p>
            <a:pPr lvl="1"/>
            <a:r>
              <a:rPr lang="tr-TR" dirty="0" err="1" smtClean="0"/>
              <a:t>Hematüri</a:t>
            </a:r>
            <a:r>
              <a:rPr lang="tr-TR" dirty="0" smtClean="0"/>
              <a:t>			Ani sıkışma</a:t>
            </a:r>
          </a:p>
          <a:p>
            <a:pPr lvl="1"/>
            <a:r>
              <a:rPr lang="tr-TR" dirty="0" smtClean="0"/>
              <a:t>İdrar yolu </a:t>
            </a:r>
            <a:r>
              <a:rPr lang="tr-TR" dirty="0" err="1" smtClean="0"/>
              <a:t>enf</a:t>
            </a:r>
            <a:r>
              <a:rPr lang="tr-TR" dirty="0" smtClean="0"/>
              <a:t>			Sık işeme</a:t>
            </a:r>
          </a:p>
          <a:p>
            <a:pPr lvl="1"/>
            <a:r>
              <a:rPr lang="tr-TR" dirty="0" smtClean="0"/>
              <a:t>Tesadüfen			işeyememe, damla 						damla işeme	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Büyük çocuk 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 ağrı, </a:t>
            </a:r>
            <a:r>
              <a:rPr lang="tr-TR" dirty="0" err="1" smtClean="0">
                <a:solidFill>
                  <a:srgbClr val="FF0000"/>
                </a:solidFill>
                <a:sym typeface="Wingdings" pitchFamily="2" charset="2"/>
              </a:rPr>
              <a:t>hematüri</a:t>
            </a:r>
            <a:endParaRPr lang="tr-T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Süt çocuğu, okul öncesi  İYE, </a:t>
            </a:r>
            <a:r>
              <a:rPr lang="tr-TR" dirty="0" err="1" smtClean="0">
                <a:solidFill>
                  <a:srgbClr val="FF0000"/>
                </a:solidFill>
                <a:sym typeface="Wingdings" pitchFamily="2" charset="2"/>
              </a:rPr>
              <a:t>nonspesifik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 karın ağrısı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- Tanı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İdrar tetkiki </a:t>
            </a:r>
          </a:p>
          <a:p>
            <a:r>
              <a:rPr lang="tr-TR" dirty="0" smtClean="0"/>
              <a:t>İdrar kültürü</a:t>
            </a:r>
          </a:p>
          <a:p>
            <a:r>
              <a:rPr lang="tr-TR" dirty="0" smtClean="0"/>
              <a:t>Serum elektrolit düzeyi</a:t>
            </a:r>
          </a:p>
          <a:p>
            <a:r>
              <a:rPr lang="tr-TR" dirty="0" smtClean="0"/>
              <a:t>Sistin tarama testi</a:t>
            </a:r>
          </a:p>
          <a:p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taşların görünümü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taş analizi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Laboratuvar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170" name="Picture 2" descr="C:\Documents and Settings\Gülnur\Desktop\27_cystine_crys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600" y="3143247"/>
            <a:ext cx="3070956" cy="20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Öyküde özellik yok</a:t>
            </a:r>
          </a:p>
          <a:p>
            <a:r>
              <a:rPr lang="tr-TR" dirty="0" smtClean="0"/>
              <a:t>Fizik incelemede sağ </a:t>
            </a:r>
            <a:r>
              <a:rPr lang="tr-TR" dirty="0" err="1" smtClean="0"/>
              <a:t>skrotumda</a:t>
            </a:r>
            <a:r>
              <a:rPr lang="tr-TR" dirty="0" smtClean="0"/>
              <a:t> kızarıklık ve şişlik mevcut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 descr="testis torsiyonu"/>
          <p:cNvPicPr>
            <a:picLocks noChangeAspect="1" noChangeArrowheads="1"/>
          </p:cNvPicPr>
          <p:nvPr/>
        </p:nvPicPr>
        <p:blipFill>
          <a:blip r:embed="rId2" cstate="print"/>
          <a:srcRect l="16292" r="16292"/>
          <a:stretch>
            <a:fillRect/>
          </a:stretch>
        </p:blipFill>
        <p:spPr bwMode="auto">
          <a:xfrm>
            <a:off x="3178175" y="2965831"/>
            <a:ext cx="2787650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7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Ultrasonografi (ilk seçenek)</a:t>
            </a:r>
          </a:p>
          <a:p>
            <a:r>
              <a:rPr lang="tr-TR" dirty="0" smtClean="0"/>
              <a:t>Direkt </a:t>
            </a:r>
            <a:r>
              <a:rPr lang="tr-TR" dirty="0" err="1" smtClean="0"/>
              <a:t>üriner</a:t>
            </a:r>
            <a:r>
              <a:rPr lang="tr-TR" dirty="0" smtClean="0"/>
              <a:t> sistem </a:t>
            </a:r>
            <a:r>
              <a:rPr lang="tr-TR" dirty="0" err="1" smtClean="0"/>
              <a:t>grafisi</a:t>
            </a:r>
            <a:r>
              <a:rPr lang="tr-TR" dirty="0" smtClean="0"/>
              <a:t>      </a:t>
            </a:r>
            <a:r>
              <a:rPr lang="tr-TR" sz="4800" dirty="0" smtClean="0"/>
              <a:t>%90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İntravenöz</a:t>
            </a:r>
            <a:r>
              <a:rPr lang="tr-TR" dirty="0" smtClean="0"/>
              <a:t> </a:t>
            </a:r>
            <a:r>
              <a:rPr lang="tr-TR" dirty="0" err="1" smtClean="0"/>
              <a:t>ürografi</a:t>
            </a:r>
            <a:r>
              <a:rPr lang="tr-TR" dirty="0" smtClean="0"/>
              <a:t> </a:t>
            </a:r>
          </a:p>
          <a:p>
            <a:r>
              <a:rPr lang="tr-TR" dirty="0" smtClean="0"/>
              <a:t>Bilgisayarlı tomografi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Radyolojik değerlendirme</a:t>
            </a:r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5786446" y="1643050"/>
            <a:ext cx="45719" cy="7858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 descr="C:\Documents and Settings\Gülnur\Desktop\renal_stone2a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" y="4429132"/>
            <a:ext cx="2857489" cy="2025868"/>
          </a:xfrm>
          <a:prstGeom prst="rect">
            <a:avLst/>
          </a:prstGeom>
          <a:noFill/>
        </p:spPr>
      </p:pic>
      <p:pic>
        <p:nvPicPr>
          <p:cNvPr id="8195" name="Picture 3" descr="C:\Documents and Settings\Gülnur\Desktop\renal_stone7a1_label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00570"/>
            <a:ext cx="3189318" cy="2267034"/>
          </a:xfrm>
          <a:prstGeom prst="rect">
            <a:avLst/>
          </a:prstGeom>
          <a:noFill/>
        </p:spPr>
      </p:pic>
      <p:pic>
        <p:nvPicPr>
          <p:cNvPr id="8196" name="Picture 4" descr="C:\Documents and Settings\Gülnur\Desktop\renal_calc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10" y="4477659"/>
            <a:ext cx="2603498" cy="238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Medikal, </a:t>
            </a:r>
            <a:r>
              <a:rPr lang="tr-TR" dirty="0" err="1" smtClean="0"/>
              <a:t>metabolik</a:t>
            </a:r>
            <a:r>
              <a:rPr lang="tr-TR" dirty="0" smtClean="0"/>
              <a:t>, konservatif</a:t>
            </a:r>
          </a:p>
          <a:p>
            <a:endParaRPr lang="tr-TR" dirty="0" smtClean="0"/>
          </a:p>
          <a:p>
            <a:r>
              <a:rPr lang="tr-TR" dirty="0" smtClean="0"/>
              <a:t>Acil tedavi</a:t>
            </a:r>
          </a:p>
          <a:p>
            <a:endParaRPr lang="tr-TR" dirty="0" smtClean="0"/>
          </a:p>
          <a:p>
            <a:r>
              <a:rPr lang="tr-TR" dirty="0" smtClean="0"/>
              <a:t>Girişimsel tedavi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Yeterli </a:t>
            </a:r>
            <a:r>
              <a:rPr lang="tr-TR" dirty="0" err="1" smtClean="0"/>
              <a:t>hidrasyon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Analjezik</a:t>
            </a:r>
          </a:p>
          <a:p>
            <a:endParaRPr lang="tr-TR" dirty="0" smtClean="0"/>
          </a:p>
          <a:p>
            <a:r>
              <a:rPr lang="tr-TR" dirty="0" smtClean="0"/>
              <a:t>Enfeksiyon  tedavisi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Konservatif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Hidrasyon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Diyet</a:t>
            </a:r>
          </a:p>
          <a:p>
            <a:endParaRPr lang="tr-TR" dirty="0" smtClean="0"/>
          </a:p>
          <a:p>
            <a:r>
              <a:rPr lang="tr-TR" dirty="0" smtClean="0"/>
              <a:t>İlaçlar</a:t>
            </a:r>
          </a:p>
          <a:p>
            <a:pPr lvl="1"/>
            <a:r>
              <a:rPr lang="tr-TR" dirty="0" smtClean="0"/>
              <a:t>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pPr lvl="1"/>
            <a:r>
              <a:rPr lang="tr-TR" dirty="0" smtClean="0"/>
              <a:t>Enfeksiyon tedavisi</a:t>
            </a:r>
          </a:p>
          <a:p>
            <a:pPr lvl="1"/>
            <a:r>
              <a:rPr lang="tr-TR" dirty="0" err="1" smtClean="0"/>
              <a:t>Tiyazid</a:t>
            </a:r>
            <a:r>
              <a:rPr lang="tr-TR" dirty="0" smtClean="0"/>
              <a:t> grubu </a:t>
            </a:r>
            <a:r>
              <a:rPr lang="tr-TR" dirty="0" err="1" smtClean="0"/>
              <a:t>diüretikler</a:t>
            </a:r>
            <a:endParaRPr lang="tr-TR" dirty="0" smtClean="0"/>
          </a:p>
          <a:p>
            <a:pPr lvl="1"/>
            <a:r>
              <a:rPr lang="tr-TR" dirty="0" err="1" smtClean="0"/>
              <a:t>Allopurinol</a:t>
            </a:r>
            <a:endParaRPr lang="tr-TR" dirty="0" smtClean="0"/>
          </a:p>
          <a:p>
            <a:pPr lvl="1"/>
            <a:r>
              <a:rPr lang="tr-TR" dirty="0" err="1" smtClean="0"/>
              <a:t>Penisilamin</a:t>
            </a:r>
            <a:r>
              <a:rPr lang="tr-TR" dirty="0" smtClean="0"/>
              <a:t>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Medikal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Hiperkalsiüri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Tiazid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Hiperoksalüri</a:t>
            </a:r>
            <a:endParaRPr lang="tr-TR" dirty="0" smtClean="0"/>
          </a:p>
          <a:p>
            <a:pPr lvl="1"/>
            <a:r>
              <a:rPr lang="tr-TR" dirty="0" smtClean="0"/>
              <a:t>Oksalattan fakir diyet, </a:t>
            </a:r>
            <a:r>
              <a:rPr lang="tr-TR" dirty="0" err="1" smtClean="0"/>
              <a:t>pridoksin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Hiperürikozüri</a:t>
            </a:r>
            <a:endParaRPr lang="tr-TR" dirty="0" smtClean="0"/>
          </a:p>
          <a:p>
            <a:pPr lvl="1"/>
            <a:r>
              <a:rPr lang="tr-TR" dirty="0" smtClean="0"/>
              <a:t>Pürinden fakir diyet, </a:t>
            </a:r>
            <a:r>
              <a:rPr lang="tr-TR" dirty="0" err="1" smtClean="0"/>
              <a:t>allopurinol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Sistinüri</a:t>
            </a:r>
            <a:endParaRPr lang="tr-TR" dirty="0" smtClean="0"/>
          </a:p>
          <a:p>
            <a:pPr lvl="1"/>
            <a:r>
              <a:rPr lang="tr-TR" dirty="0" smtClean="0"/>
              <a:t>D </a:t>
            </a:r>
            <a:r>
              <a:rPr lang="tr-TR" dirty="0" err="1" smtClean="0"/>
              <a:t>penisilamin</a:t>
            </a:r>
            <a:r>
              <a:rPr lang="tr-TR" dirty="0" smtClean="0"/>
              <a:t>, C vitamini,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Enfeksiyon tedavisi</a:t>
            </a:r>
          </a:p>
          <a:p>
            <a:pPr lvl="1"/>
            <a:r>
              <a:rPr lang="tr-TR" dirty="0" smtClean="0"/>
              <a:t>Antibiyotik </a:t>
            </a:r>
            <a:r>
              <a:rPr lang="tr-TR" dirty="0" err="1" smtClean="0"/>
              <a:t>proflaksisi</a:t>
            </a:r>
            <a:r>
              <a:rPr lang="tr-TR" dirty="0" smtClean="0"/>
              <a:t>, amonyum </a:t>
            </a:r>
            <a:r>
              <a:rPr lang="tr-TR" dirty="0" err="1" smtClean="0"/>
              <a:t>klorid</a:t>
            </a:r>
            <a:r>
              <a:rPr lang="tr-TR" dirty="0" smtClean="0"/>
              <a:t> ya da L </a:t>
            </a:r>
            <a:r>
              <a:rPr lang="tr-TR" dirty="0" err="1" smtClean="0"/>
              <a:t>metionin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Ciddi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r>
              <a:rPr lang="tr-TR" dirty="0" smtClean="0"/>
              <a:t> +/- enfeksiyon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Acil cerrahi drenaj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Sıvı alımının arttırılması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Antibiyotik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Analjezikler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 cerrahi yaklaşım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Kırılamayan büyük taşı olan çok küçük çocuklar</a:t>
            </a:r>
          </a:p>
          <a:p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smtClean="0"/>
              <a:t>anomali varlığı</a:t>
            </a:r>
          </a:p>
          <a:p>
            <a:endParaRPr lang="tr-TR" dirty="0" smtClean="0"/>
          </a:p>
          <a:p>
            <a:r>
              <a:rPr lang="tr-TR" dirty="0" smtClean="0"/>
              <a:t>Minimal </a:t>
            </a:r>
            <a:r>
              <a:rPr lang="tr-TR" dirty="0" err="1" smtClean="0"/>
              <a:t>invaziv</a:t>
            </a:r>
            <a:r>
              <a:rPr lang="tr-TR" dirty="0" smtClean="0"/>
              <a:t> girişimlerde başarısızlık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cerrahi yaklaşım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Şok </a:t>
            </a:r>
            <a:r>
              <a:rPr lang="tr-TR" dirty="0" err="1" smtClean="0"/>
              <a:t>wave</a:t>
            </a:r>
            <a:r>
              <a:rPr lang="tr-TR" dirty="0" smtClean="0"/>
              <a:t> </a:t>
            </a:r>
            <a:r>
              <a:rPr lang="tr-TR" dirty="0" err="1" smtClean="0"/>
              <a:t>litotripsi</a:t>
            </a:r>
            <a:r>
              <a:rPr lang="tr-TR" dirty="0" smtClean="0"/>
              <a:t> (SWL)</a:t>
            </a:r>
          </a:p>
          <a:p>
            <a:pPr lvl="1"/>
            <a:r>
              <a:rPr lang="tr-TR" dirty="0" err="1" smtClean="0"/>
              <a:t>Struvit</a:t>
            </a:r>
            <a:r>
              <a:rPr lang="tr-TR" dirty="0" smtClean="0"/>
              <a:t>, kalsiyum apatit, ürik asit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Üreterorenoskopik</a:t>
            </a:r>
            <a:r>
              <a:rPr lang="tr-TR" dirty="0" smtClean="0"/>
              <a:t> </a:t>
            </a:r>
            <a:r>
              <a:rPr lang="tr-TR" dirty="0" err="1" smtClean="0"/>
              <a:t>litotomi</a:t>
            </a:r>
            <a:r>
              <a:rPr lang="tr-TR" dirty="0" smtClean="0"/>
              <a:t> (URS)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Perkütan</a:t>
            </a:r>
            <a:r>
              <a:rPr lang="tr-TR" dirty="0" smtClean="0"/>
              <a:t> </a:t>
            </a:r>
            <a:r>
              <a:rPr lang="tr-TR" dirty="0" err="1" smtClean="0"/>
              <a:t>nefrolitotomi</a:t>
            </a:r>
            <a:r>
              <a:rPr lang="tr-TR" dirty="0" smtClean="0"/>
              <a:t> (PNL)</a:t>
            </a:r>
          </a:p>
          <a:p>
            <a:pPr lvl="1"/>
            <a:r>
              <a:rPr lang="tr-TR" dirty="0" smtClean="0"/>
              <a:t>Kalsiyum oksalat </a:t>
            </a:r>
            <a:r>
              <a:rPr lang="tr-TR" dirty="0" err="1" smtClean="0"/>
              <a:t>monohidrat</a:t>
            </a:r>
            <a:r>
              <a:rPr lang="tr-TR" dirty="0" smtClean="0"/>
              <a:t>, sistin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Laparoskopik</a:t>
            </a:r>
            <a:r>
              <a:rPr lang="tr-TR" dirty="0" smtClean="0"/>
              <a:t>  </a:t>
            </a:r>
            <a:r>
              <a:rPr lang="tr-TR" dirty="0" err="1" smtClean="0"/>
              <a:t>litotomi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Minimal </a:t>
            </a:r>
            <a:r>
              <a:rPr lang="tr-TR" dirty="0" err="1" smtClean="0"/>
              <a:t>invaziv</a:t>
            </a:r>
            <a:r>
              <a:rPr lang="tr-TR" dirty="0" smtClean="0"/>
              <a:t> cerrahi</a:t>
            </a:r>
            <a:endParaRPr lang="tr-TR" dirty="0"/>
          </a:p>
        </p:txBody>
      </p:sp>
      <p:pic>
        <p:nvPicPr>
          <p:cNvPr id="1026" name="Picture 2" descr="C:\Documents and Settings\Gülnur\Desktop\bobrek_kalsiyum_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687714"/>
            <a:ext cx="1928826" cy="1669979"/>
          </a:xfrm>
          <a:prstGeom prst="rect">
            <a:avLst/>
          </a:prstGeom>
          <a:noFill/>
        </p:spPr>
      </p:pic>
      <p:pic>
        <p:nvPicPr>
          <p:cNvPr id="1027" name="Picture 3" descr="C:\Documents and Settings\Gülnur\Desktop\es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714355"/>
            <a:ext cx="1643074" cy="1607815"/>
          </a:xfrm>
          <a:prstGeom prst="rect">
            <a:avLst/>
          </a:prstGeom>
          <a:noFill/>
        </p:spPr>
      </p:pic>
      <p:pic>
        <p:nvPicPr>
          <p:cNvPr id="1028" name="Picture 4" descr="C:\Documents and Settings\Gülnur\Desktop\Percutaneous Nephrolithotomy(PCNL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500297" cy="164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%8 tekrarlama riski</a:t>
            </a:r>
          </a:p>
          <a:p>
            <a:r>
              <a:rPr lang="tr-TR" dirty="0" smtClean="0"/>
              <a:t>Genellikle </a:t>
            </a:r>
            <a:r>
              <a:rPr lang="tr-TR" dirty="0" err="1" smtClean="0"/>
              <a:t>metabolik</a:t>
            </a:r>
            <a:r>
              <a:rPr lang="tr-TR" dirty="0" smtClean="0"/>
              <a:t> patoloji, </a:t>
            </a:r>
            <a:r>
              <a:rPr lang="tr-TR" dirty="0" err="1" smtClean="0"/>
              <a:t>postop</a:t>
            </a:r>
            <a:r>
              <a:rPr lang="tr-TR" dirty="0" smtClean="0"/>
              <a:t>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enf</a:t>
            </a:r>
            <a:r>
              <a:rPr lang="tr-TR" dirty="0" smtClean="0"/>
              <a:t>, artık taş parçalarının kalması </a:t>
            </a:r>
            <a:r>
              <a:rPr lang="tr-TR" dirty="0" smtClean="0">
                <a:sym typeface="Wingdings" pitchFamily="2" charset="2"/>
              </a:rPr>
              <a:t> tekrar!!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</a:p>
          <a:p>
            <a:r>
              <a:rPr lang="tr-TR" dirty="0" smtClean="0"/>
              <a:t>Enfeksiyondan korunma</a:t>
            </a:r>
          </a:p>
          <a:p>
            <a:r>
              <a:rPr lang="tr-TR" dirty="0" err="1" smtClean="0"/>
              <a:t>Obstruksiyonun</a:t>
            </a:r>
            <a:r>
              <a:rPr lang="tr-TR" dirty="0" smtClean="0"/>
              <a:t> giderilmesi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err="1" smtClean="0"/>
              <a:t>Üriner</a:t>
            </a:r>
            <a:r>
              <a:rPr lang="tr-TR" dirty="0" smtClean="0"/>
              <a:t> taş şüphesi ??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DÜSG, USG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err="1" smtClean="0"/>
              <a:t>Osbtruksiyon</a:t>
            </a:r>
            <a:r>
              <a:rPr lang="tr-TR" dirty="0" smtClean="0"/>
              <a:t> varlığını araştır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(+)						(-)</a:t>
            </a:r>
          </a:p>
          <a:p>
            <a:pPr algn="ctr">
              <a:buNone/>
            </a:pPr>
            <a:r>
              <a:rPr lang="tr-TR" dirty="0" smtClean="0"/>
              <a:t>Acil drenaj				SWL, URS, PNL, 						açık cerrahi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Taş analizi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Koruyucu, </a:t>
            </a:r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</a:p>
          <a:p>
            <a:pPr lvl="1"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</a:t>
            </a: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5400000">
            <a:off x="4393405" y="1393017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5400000">
            <a:off x="4394199" y="2249479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rot="5400000">
            <a:off x="4464049" y="5678503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10800000" flipV="1">
            <a:off x="2071670" y="3000371"/>
            <a:ext cx="644530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6430976" y="2928934"/>
            <a:ext cx="712792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10800000" flipV="1">
            <a:off x="5715008" y="4714884"/>
            <a:ext cx="644530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511542" y="4000504"/>
            <a:ext cx="1560524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Skrotum</a:t>
            </a:r>
            <a:r>
              <a:rPr lang="tr-TR" dirty="0" smtClean="0"/>
              <a:t> ağrılı, şiş ve </a:t>
            </a:r>
            <a:r>
              <a:rPr lang="tr-TR" dirty="0" err="1" smtClean="0"/>
              <a:t>hiperemik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İlk akıla gelmesi gereken????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Skrotum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3923928" y="2564904"/>
            <a:ext cx="93610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8" descr="testis torsiyonu"/>
          <p:cNvPicPr>
            <a:picLocks noChangeAspect="1" noChangeArrowheads="1"/>
          </p:cNvPicPr>
          <p:nvPr/>
        </p:nvPicPr>
        <p:blipFill>
          <a:blip r:embed="rId2" cstate="print"/>
          <a:srcRect l="16292" r="16292"/>
          <a:stretch>
            <a:fillRect/>
          </a:stretch>
        </p:blipFill>
        <p:spPr bwMode="auto">
          <a:xfrm>
            <a:off x="5868144" y="2348880"/>
            <a:ext cx="278765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 değil ancak en önemli nedendir</a:t>
            </a:r>
          </a:p>
          <a:p>
            <a:endParaRPr lang="tr-TR" dirty="0" smtClean="0"/>
          </a:p>
          <a:p>
            <a:r>
              <a:rPr lang="tr-TR" dirty="0" smtClean="0"/>
              <a:t>İnmemiş testis</a:t>
            </a:r>
          </a:p>
          <a:p>
            <a:r>
              <a:rPr lang="tr-TR" dirty="0" smtClean="0"/>
              <a:t>Travma </a:t>
            </a:r>
          </a:p>
          <a:p>
            <a:endParaRPr lang="tr-TR" dirty="0" smtClean="0"/>
          </a:p>
          <a:p>
            <a:r>
              <a:rPr lang="tr-TR" dirty="0" smtClean="0"/>
              <a:t>Fizik inceleme</a:t>
            </a:r>
          </a:p>
          <a:p>
            <a:r>
              <a:rPr lang="tr-TR" dirty="0" err="1" smtClean="0"/>
              <a:t>Doppler</a:t>
            </a:r>
            <a:r>
              <a:rPr lang="tr-TR" dirty="0" smtClean="0"/>
              <a:t> ultrasonografi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7800"/>
          </a:xfrm>
        </p:spPr>
        <p:txBody>
          <a:bodyPr>
            <a:normAutofit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testis- </a:t>
            </a:r>
            <a:r>
              <a:rPr lang="tr-TR" dirty="0" err="1" smtClean="0"/>
              <a:t>epididimis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 smtClean="0"/>
          </a:p>
          <a:p>
            <a:r>
              <a:rPr lang="tr-TR" dirty="0" err="1" smtClean="0"/>
              <a:t>Epididimit</a:t>
            </a:r>
            <a:endParaRPr lang="tr-TR" dirty="0" smtClean="0"/>
          </a:p>
          <a:p>
            <a:r>
              <a:rPr lang="tr-TR" dirty="0" err="1" smtClean="0"/>
              <a:t>Epididimoorşit</a:t>
            </a:r>
            <a:endParaRPr lang="tr-TR" dirty="0" smtClean="0"/>
          </a:p>
          <a:p>
            <a:r>
              <a:rPr lang="tr-TR" dirty="0" err="1" smtClean="0"/>
              <a:t>Skrotal</a:t>
            </a:r>
            <a:r>
              <a:rPr lang="tr-TR" dirty="0" smtClean="0"/>
              <a:t> travma</a:t>
            </a:r>
          </a:p>
          <a:p>
            <a:r>
              <a:rPr lang="tr-TR" dirty="0" err="1" smtClean="0"/>
              <a:t>Strangüle</a:t>
            </a:r>
            <a:r>
              <a:rPr lang="tr-TR" dirty="0" smtClean="0"/>
              <a:t> kasık fıtığı</a:t>
            </a:r>
          </a:p>
          <a:p>
            <a:r>
              <a:rPr lang="tr-TR" dirty="0" err="1" smtClean="0"/>
              <a:t>İdiyopatik</a:t>
            </a:r>
            <a:r>
              <a:rPr lang="tr-TR" dirty="0" smtClean="0"/>
              <a:t> </a:t>
            </a:r>
            <a:r>
              <a:rPr lang="tr-TR" dirty="0" err="1" smtClean="0"/>
              <a:t>skrotal</a:t>
            </a:r>
            <a:r>
              <a:rPr lang="tr-TR" dirty="0" smtClean="0"/>
              <a:t> ödem</a:t>
            </a:r>
          </a:p>
          <a:p>
            <a:r>
              <a:rPr lang="tr-TR" dirty="0" smtClean="0"/>
              <a:t>Tümör içine kanama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varikosel</a:t>
            </a:r>
            <a:endParaRPr lang="tr-TR" dirty="0" smtClean="0"/>
          </a:p>
          <a:p>
            <a:r>
              <a:rPr lang="tr-TR" dirty="0" smtClean="0"/>
              <a:t>Lösemi </a:t>
            </a:r>
            <a:r>
              <a:rPr lang="tr-TR" dirty="0" err="1" smtClean="0"/>
              <a:t>infiltrasyonu</a:t>
            </a:r>
            <a:endParaRPr lang="tr-TR" dirty="0" smtClean="0"/>
          </a:p>
          <a:p>
            <a:r>
              <a:rPr lang="tr-TR" dirty="0" err="1" smtClean="0"/>
              <a:t>Skrotal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endParaRPr lang="tr-TR" dirty="0" smtClean="0"/>
          </a:p>
          <a:p>
            <a:r>
              <a:rPr lang="tr-TR" dirty="0" err="1" smtClean="0"/>
              <a:t>Henoch</a:t>
            </a:r>
            <a:r>
              <a:rPr lang="tr-TR" dirty="0" smtClean="0"/>
              <a:t>- </a:t>
            </a:r>
            <a:r>
              <a:rPr lang="tr-TR" dirty="0" err="1" smtClean="0"/>
              <a:t>Schönlein</a:t>
            </a:r>
            <a:r>
              <a:rPr lang="tr-TR" dirty="0" smtClean="0"/>
              <a:t> </a:t>
            </a:r>
            <a:r>
              <a:rPr lang="tr-TR" dirty="0" err="1" smtClean="0"/>
              <a:t>purpurası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r>
              <a:rPr lang="tr-TR" dirty="0" smtClean="0"/>
              <a:t> ayırıcı tanı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Tunika</a:t>
            </a:r>
            <a:r>
              <a:rPr lang="tr-TR" dirty="0" smtClean="0"/>
              <a:t> </a:t>
            </a:r>
            <a:r>
              <a:rPr lang="tr-TR" dirty="0" err="1" smtClean="0"/>
              <a:t>vajinalis</a:t>
            </a:r>
            <a:r>
              <a:rPr lang="tr-TR" dirty="0" smtClean="0"/>
              <a:t> içerisindeki testis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epididim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>
                <a:sym typeface="Wingdings" pitchFamily="2" charset="2"/>
              </a:rPr>
              <a:t>skrotuma</a:t>
            </a:r>
            <a:r>
              <a:rPr lang="tr-TR" dirty="0" smtClean="0">
                <a:sym typeface="Wingdings" pitchFamily="2" charset="2"/>
              </a:rPr>
              <a:t> bağlanır</a:t>
            </a:r>
          </a:p>
          <a:p>
            <a:r>
              <a:rPr lang="tr-TR" dirty="0" err="1" smtClean="0">
                <a:sym typeface="Wingdings" pitchFamily="2" charset="2"/>
              </a:rPr>
              <a:t>Yenidoğan</a:t>
            </a:r>
            <a:r>
              <a:rPr lang="tr-TR" dirty="0" smtClean="0">
                <a:sym typeface="Wingdings" pitchFamily="2" charset="2"/>
              </a:rPr>
              <a:t> ve </a:t>
            </a:r>
            <a:r>
              <a:rPr lang="tr-TR" dirty="0" err="1" smtClean="0">
                <a:sym typeface="Wingdings" pitchFamily="2" charset="2"/>
              </a:rPr>
              <a:t>puberte</a:t>
            </a:r>
            <a:r>
              <a:rPr lang="tr-TR" dirty="0" smtClean="0">
                <a:sym typeface="Wingdings" pitchFamily="2" charset="2"/>
              </a:rPr>
              <a:t> döneminde en sık görülür</a:t>
            </a:r>
          </a:p>
          <a:p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Yenidoğan</a:t>
            </a:r>
            <a:r>
              <a:rPr lang="tr-TR" dirty="0" smtClean="0">
                <a:sym typeface="Wingdings" pitchFamily="2" charset="2"/>
              </a:rPr>
              <a:t> ve inmemiş testislerde </a:t>
            </a:r>
            <a:r>
              <a:rPr lang="tr-TR" dirty="0" err="1" smtClean="0">
                <a:sym typeface="Wingdings" pitchFamily="2" charset="2"/>
              </a:rPr>
              <a:t>ekstravajinal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Puberte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intravajinal</a:t>
            </a:r>
            <a:r>
              <a:rPr lang="tr-TR" dirty="0" smtClean="0">
                <a:sym typeface="Wingdings" pitchFamily="2" charset="2"/>
              </a:rPr>
              <a:t> (</a:t>
            </a:r>
            <a:r>
              <a:rPr lang="tr-TR" dirty="0" err="1" smtClean="0">
                <a:sym typeface="Wingdings" pitchFamily="2" charset="2"/>
              </a:rPr>
              <a:t>bell</a:t>
            </a:r>
            <a:r>
              <a:rPr lang="tr-TR" dirty="0" smtClean="0">
                <a:sym typeface="Wingdings" pitchFamily="2" charset="2"/>
              </a:rPr>
              <a:t>- </a:t>
            </a:r>
            <a:r>
              <a:rPr lang="tr-TR" dirty="0" err="1" smtClean="0">
                <a:sym typeface="Wingdings" pitchFamily="2" charset="2"/>
              </a:rPr>
              <a:t>clapper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deformitesi</a:t>
            </a:r>
            <a:r>
              <a:rPr lang="tr-TR" dirty="0" smtClean="0">
                <a:sym typeface="Wingdings" pitchFamily="2" charset="2"/>
              </a:rPr>
              <a:t>)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cerrahi </a:t>
            </a:r>
            <a:r>
              <a:rPr lang="tr-TR" dirty="0" err="1" smtClean="0"/>
              <a:t>detorsiyon</a:t>
            </a:r>
            <a:r>
              <a:rPr lang="tr-TR" dirty="0" smtClean="0"/>
              <a:t> ve karşı taraf ile beraber </a:t>
            </a:r>
            <a:r>
              <a:rPr lang="tr-TR" dirty="0" err="1" smtClean="0"/>
              <a:t>fiksasyon</a:t>
            </a:r>
            <a:endParaRPr lang="tr-TR" dirty="0" smtClean="0"/>
          </a:p>
          <a:p>
            <a:r>
              <a:rPr lang="tr-TR" dirty="0" smtClean="0"/>
              <a:t>Gecikmiş olgularda </a:t>
            </a:r>
            <a:r>
              <a:rPr lang="tr-TR" dirty="0" err="1" smtClean="0"/>
              <a:t>orşiektomi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  <p:pic>
        <p:nvPicPr>
          <p:cNvPr id="4" name="Picture 4" descr="IMG_3108"/>
          <p:cNvPicPr>
            <a:picLocks noChangeAspect="1" noChangeArrowheads="1"/>
          </p:cNvPicPr>
          <p:nvPr/>
        </p:nvPicPr>
        <p:blipFill>
          <a:blip r:embed="rId2" cstate="print"/>
          <a:srcRect l="33650"/>
          <a:stretch>
            <a:fillRect/>
          </a:stretch>
        </p:blipFill>
        <p:spPr bwMode="auto">
          <a:xfrm>
            <a:off x="2771800" y="2852936"/>
            <a:ext cx="3528392" cy="397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dirty="0" smtClean="0"/>
              <a:t>                   Öykü ve Fizik muayene</a:t>
            </a:r>
          </a:p>
          <a:p>
            <a:pPr marL="109728" indent="0">
              <a:buNone/>
            </a:pPr>
            <a:r>
              <a:rPr lang="tr-TR" dirty="0" smtClean="0"/>
              <a:t>                     ↓                             ↓</a:t>
            </a:r>
            <a:endParaRPr lang="tr-TR" dirty="0"/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Kesin akut </a:t>
            </a:r>
            <a:r>
              <a:rPr lang="tr-TR" dirty="0" err="1" smtClean="0"/>
              <a:t>torsiyon</a:t>
            </a:r>
            <a:r>
              <a:rPr lang="tr-TR" dirty="0" smtClean="0"/>
              <a:t>     </a:t>
            </a:r>
            <a:r>
              <a:rPr lang="tr-TR" dirty="0" err="1" smtClean="0"/>
              <a:t>Muhtamel</a:t>
            </a:r>
            <a:r>
              <a:rPr lang="tr-TR" dirty="0" smtClean="0"/>
              <a:t> </a:t>
            </a:r>
            <a:r>
              <a:rPr lang="tr-TR" dirty="0" err="1" smtClean="0"/>
              <a:t>torsiyon</a:t>
            </a:r>
            <a:endParaRPr lang="tr-TR" dirty="0"/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Kısa süreli semptom</a:t>
            </a:r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       ↓                                       ↓</a:t>
            </a:r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   Cerrahi                   Acil </a:t>
            </a:r>
            <a:r>
              <a:rPr lang="tr-TR" dirty="0" err="1" smtClean="0"/>
              <a:t>Doppler</a:t>
            </a:r>
            <a:r>
              <a:rPr lang="tr-TR" dirty="0" smtClean="0"/>
              <a:t> USG veya</a:t>
            </a:r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izotop görüntüleme</a:t>
            </a:r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↓                              ↓</a:t>
            </a:r>
          </a:p>
          <a:p>
            <a:pPr marL="109728" indent="0" algn="r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Kan akımı yok    Normal veya  artmış kan akımı</a:t>
            </a:r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↓                                 ↓</a:t>
            </a:r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Cerrahi                     Takip</a:t>
            </a:r>
            <a:endParaRPr lang="tr-TR" dirty="0"/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671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1100</TotalTime>
  <Words>958</Words>
  <Application>Microsoft Office PowerPoint</Application>
  <PresentationFormat>Ekran Gösterisi (4:3)</PresentationFormat>
  <Paragraphs>302</Paragraphs>
  <Slides>39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Calibri</vt:lpstr>
      <vt:lpstr>Lucida Sans Unicode</vt:lpstr>
      <vt:lpstr>Verdana</vt:lpstr>
      <vt:lpstr>Wingdings</vt:lpstr>
      <vt:lpstr>Wingdings 2</vt:lpstr>
      <vt:lpstr>Wingdings 3</vt:lpstr>
      <vt:lpstr>Kalabalık</vt:lpstr>
      <vt:lpstr>ÇOCUKLARDAKİ ÜRİNER SİSTEM ACİLLERİ</vt:lpstr>
      <vt:lpstr>PowerPoint Sunusu</vt:lpstr>
      <vt:lpstr>PowerPoint Sunusu</vt:lpstr>
      <vt:lpstr>Akut Skrotum</vt:lpstr>
      <vt:lpstr>Testis torsiyonu</vt:lpstr>
      <vt:lpstr>Testis torsiyonu ayırıcı tanı</vt:lpstr>
      <vt:lpstr>Testis torsiyonu</vt:lpstr>
      <vt:lpstr>Testis torsiyonu</vt:lpstr>
      <vt:lpstr>PowerPoint Sunusu</vt:lpstr>
      <vt:lpstr>Apendiks testis- epididimis torsiyonu</vt:lpstr>
      <vt:lpstr>İnkarsere kasık fıtığı</vt:lpstr>
      <vt:lpstr>Epididimoorşit</vt:lpstr>
      <vt:lpstr>Parafimozis </vt:lpstr>
      <vt:lpstr>ÇOCUKLARDA ÜRİNER SİSTEM TAŞ HASTALIĞI</vt:lpstr>
      <vt:lpstr>PowerPoint Sunusu</vt:lpstr>
      <vt:lpstr>PowerPoint Sunusu</vt:lpstr>
      <vt:lpstr>PowerPoint Sunusu</vt:lpstr>
      <vt:lpstr>Giriş </vt:lpstr>
      <vt:lpstr>En sık</vt:lpstr>
      <vt:lpstr>Etiyopatogenez </vt:lpstr>
      <vt:lpstr>PowerPoint Sunusu</vt:lpstr>
      <vt:lpstr>Sınıflandırma</vt:lpstr>
      <vt:lpstr>Üriner taşların tipi</vt:lpstr>
      <vt:lpstr>Kalsiyum taşları </vt:lpstr>
      <vt:lpstr>Ürik asit taşları</vt:lpstr>
      <vt:lpstr>Sistin taşları</vt:lpstr>
      <vt:lpstr>Enfeksiyon taşları</vt:lpstr>
      <vt:lpstr>Klinik - Tanı</vt:lpstr>
      <vt:lpstr>Laboratuvar </vt:lpstr>
      <vt:lpstr>Radyolojik değerlendirme</vt:lpstr>
      <vt:lpstr>Tedavi </vt:lpstr>
      <vt:lpstr>Konservatif tedavi</vt:lpstr>
      <vt:lpstr>Medikal</vt:lpstr>
      <vt:lpstr>Metabolik tedavi</vt:lpstr>
      <vt:lpstr>Acil cerrahi yaklaşım</vt:lpstr>
      <vt:lpstr>Açık cerrahi yaklaşım</vt:lpstr>
      <vt:lpstr>Minimal invaziv cerrahi</vt:lpstr>
      <vt:lpstr>Takip</vt:lpstr>
      <vt:lpstr>Özet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ÇOCUKLARDAKİ ÜRİNER SİSTEM ACİLLERİ</dc:title>
  <dc:creator>user</dc:creator>
  <cp:lastModifiedBy>ufuk ateş</cp:lastModifiedBy>
  <cp:revision>43</cp:revision>
  <dcterms:created xsi:type="dcterms:W3CDTF">2015-07-12T13:43:01Z</dcterms:created>
  <dcterms:modified xsi:type="dcterms:W3CDTF">2019-11-07T20:01:16Z</dcterms:modified>
</cp:coreProperties>
</file>