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70547" y="3893820"/>
            <a:ext cx="2470150" cy="2659380"/>
          </a:xfrm>
          <a:custGeom>
            <a:avLst/>
            <a:gdLst/>
            <a:ahLst/>
            <a:cxnLst/>
            <a:rect l="l" t="t" r="r" b="b"/>
            <a:pathLst>
              <a:path w="2470150" h="2659379">
                <a:moveTo>
                  <a:pt x="2470150" y="0"/>
                </a:moveTo>
                <a:lnTo>
                  <a:pt x="1714500" y="755649"/>
                </a:lnTo>
              </a:path>
              <a:path w="2470150" h="2659379">
                <a:moveTo>
                  <a:pt x="2470150" y="187451"/>
                </a:moveTo>
                <a:lnTo>
                  <a:pt x="0" y="265918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69707" y="4160520"/>
            <a:ext cx="1571625" cy="1571625"/>
          </a:xfrm>
          <a:custGeom>
            <a:avLst/>
            <a:gdLst/>
            <a:ahLst/>
            <a:cxnLst/>
            <a:rect l="l" t="t" r="r" b="b"/>
            <a:pathLst>
              <a:path w="1571625" h="1571625">
                <a:moveTo>
                  <a:pt x="1571625" y="0"/>
                </a:moveTo>
                <a:lnTo>
                  <a:pt x="0" y="157162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95438" y="4039361"/>
            <a:ext cx="1441450" cy="1441450"/>
          </a:xfrm>
          <a:custGeom>
            <a:avLst/>
            <a:gdLst/>
            <a:ahLst/>
            <a:cxnLst/>
            <a:rect l="l" t="t" r="r" b="b"/>
            <a:pathLst>
              <a:path w="1441450" h="1441450">
                <a:moveTo>
                  <a:pt x="1441450" y="0"/>
                </a:moveTo>
                <a:lnTo>
                  <a:pt x="0" y="14414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88630" y="4496561"/>
            <a:ext cx="1047750" cy="1047750"/>
          </a:xfrm>
          <a:custGeom>
            <a:avLst/>
            <a:gdLst/>
            <a:ahLst/>
            <a:cxnLst/>
            <a:rect l="l" t="t" r="r" b="b"/>
            <a:pathLst>
              <a:path w="1047750" h="1047750">
                <a:moveTo>
                  <a:pt x="1047750" y="0"/>
                </a:moveTo>
                <a:lnTo>
                  <a:pt x="0" y="10477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244856"/>
            <a:ext cx="8627465" cy="903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40534" y="3366338"/>
            <a:ext cx="5662930" cy="2443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283" y="823036"/>
            <a:ext cx="561022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A40D82"/>
                </a:solidFill>
                <a:latin typeface="TeXGyreAdventor"/>
                <a:cs typeface="TeXGyreAdventor"/>
              </a:rPr>
              <a:t>METEOROLOJİ</a:t>
            </a:r>
            <a:endParaRPr sz="6000" dirty="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8158" y="2846070"/>
            <a:ext cx="173304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6.</a:t>
            </a:r>
            <a:r>
              <a:rPr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HAFTA</a:t>
            </a: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6800" y="4770247"/>
            <a:ext cx="62403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A40D82"/>
                </a:solidFill>
                <a:latin typeface="TeXGyreAdventor"/>
                <a:cs typeface="TeXGyreAdventor"/>
              </a:rPr>
              <a:t>Doç. Dr. </a:t>
            </a:r>
            <a:r>
              <a:rPr lang="tr-TR" sz="3400" spc="-5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Havva Eylem POLAT</a:t>
            </a:r>
            <a:endParaRPr sz="3400" dirty="0">
              <a:latin typeface="TeXGyreAdventor"/>
              <a:cs typeface="TeXGyreAdventor"/>
            </a:endParaRPr>
          </a:p>
        </p:txBody>
      </p:sp>
    </p:spTree>
    <p:extLst>
      <p:ext uri="{BB962C8B-B14F-4D97-AF65-F5344CB8AC3E}">
        <p14:creationId xmlns:p14="http://schemas.microsoft.com/office/powerpoint/2010/main" val="226489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282955"/>
            <a:ext cx="850519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Havanın sıcaklığına bağlı olarak taşıyabileceği maksimum  </a:t>
            </a:r>
            <a:r>
              <a:rPr sz="2400" dirty="0">
                <a:latin typeface="Times New Roman"/>
                <a:cs typeface="Times New Roman"/>
              </a:rPr>
              <a:t>nem </a:t>
            </a:r>
            <a:r>
              <a:rPr sz="2400" spc="-5" dirty="0">
                <a:latin typeface="Times New Roman"/>
                <a:cs typeface="Times New Roman"/>
              </a:rPr>
              <a:t>miktarına </a:t>
            </a:r>
            <a:r>
              <a:rPr sz="2400" b="1" dirty="0">
                <a:latin typeface="Times New Roman"/>
                <a:cs typeface="Times New Roman"/>
              </a:rPr>
              <a:t>Doyma </a:t>
            </a:r>
            <a:r>
              <a:rPr sz="2400" b="1" spc="-5" dirty="0">
                <a:latin typeface="Times New Roman"/>
                <a:cs typeface="Times New Roman"/>
              </a:rPr>
              <a:t>Noktası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denir.</a:t>
            </a:r>
            <a:endParaRPr sz="240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Bir hava </a:t>
            </a:r>
            <a:r>
              <a:rPr sz="2400" spc="-5" dirty="0">
                <a:latin typeface="Times New Roman"/>
                <a:cs typeface="Times New Roman"/>
              </a:rPr>
              <a:t>kütlesi </a:t>
            </a:r>
            <a:r>
              <a:rPr sz="2400" spc="-10" dirty="0">
                <a:latin typeface="Times New Roman"/>
                <a:cs typeface="Times New Roman"/>
              </a:rPr>
              <a:t>ya </a:t>
            </a:r>
            <a:r>
              <a:rPr sz="2400" spc="-5" dirty="0">
                <a:latin typeface="Times New Roman"/>
                <a:cs typeface="Times New Roman"/>
              </a:rPr>
              <a:t>sıcaklık sabitken su </a:t>
            </a:r>
            <a:r>
              <a:rPr sz="2400" dirty="0">
                <a:latin typeface="Times New Roman"/>
                <a:cs typeface="Times New Roman"/>
              </a:rPr>
              <a:t>buharı </a:t>
            </a:r>
            <a:r>
              <a:rPr sz="2400" spc="-5" dirty="0">
                <a:latin typeface="Times New Roman"/>
                <a:cs typeface="Times New Roman"/>
              </a:rPr>
              <a:t>verilerek </a:t>
            </a:r>
            <a:r>
              <a:rPr sz="2400" spc="-10" dirty="0">
                <a:latin typeface="Times New Roman"/>
                <a:cs typeface="Times New Roman"/>
              </a:rPr>
              <a:t>ya </a:t>
            </a:r>
            <a:r>
              <a:rPr sz="2400" spc="-15" dirty="0">
                <a:latin typeface="Times New Roman"/>
                <a:cs typeface="Times New Roman"/>
              </a:rPr>
              <a:t>da  </a:t>
            </a:r>
            <a:r>
              <a:rPr sz="2400" spc="-5" dirty="0">
                <a:latin typeface="Times New Roman"/>
                <a:cs typeface="Times New Roman"/>
              </a:rPr>
              <a:t>su </a:t>
            </a:r>
            <a:r>
              <a:rPr sz="2400" dirty="0">
                <a:latin typeface="Times New Roman"/>
                <a:cs typeface="Times New Roman"/>
              </a:rPr>
              <a:t>buharı içeriği sabitken </a:t>
            </a:r>
            <a:r>
              <a:rPr sz="2400" spc="-5" dirty="0">
                <a:latin typeface="Times New Roman"/>
                <a:cs typeface="Times New Roman"/>
              </a:rPr>
              <a:t>soğutularak doyma </a:t>
            </a:r>
            <a:r>
              <a:rPr sz="2400" dirty="0">
                <a:latin typeface="Times New Roman"/>
                <a:cs typeface="Times New Roman"/>
              </a:rPr>
              <a:t>noktasına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getirilir.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Su </a:t>
            </a:r>
            <a:r>
              <a:rPr sz="2400" dirty="0">
                <a:latin typeface="Times New Roman"/>
                <a:cs typeface="Times New Roman"/>
              </a:rPr>
              <a:t>buharı </a:t>
            </a:r>
            <a:r>
              <a:rPr sz="2400" spc="-10" dirty="0">
                <a:latin typeface="Times New Roman"/>
                <a:cs typeface="Times New Roman"/>
              </a:rPr>
              <a:t>ile </a:t>
            </a:r>
            <a:r>
              <a:rPr sz="2400" dirty="0">
                <a:latin typeface="Times New Roman"/>
                <a:cs typeface="Times New Roman"/>
              </a:rPr>
              <a:t>doygun </a:t>
            </a:r>
            <a:r>
              <a:rPr sz="2400" spc="-5" dirty="0">
                <a:latin typeface="Times New Roman"/>
                <a:cs typeface="Times New Roman"/>
              </a:rPr>
              <a:t>olan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daha fazla su </a:t>
            </a:r>
            <a:r>
              <a:rPr sz="2400" dirty="0">
                <a:latin typeface="Times New Roman"/>
                <a:cs typeface="Times New Roman"/>
              </a:rPr>
              <a:t>buharı </a:t>
            </a:r>
            <a:r>
              <a:rPr sz="2400" spc="-5" dirty="0">
                <a:latin typeface="Times New Roman"/>
                <a:cs typeface="Times New Roman"/>
              </a:rPr>
              <a:t>alamaz,  su </a:t>
            </a:r>
            <a:r>
              <a:rPr sz="2400" dirty="0">
                <a:latin typeface="Times New Roman"/>
                <a:cs typeface="Times New Roman"/>
              </a:rPr>
              <a:t>buharı </a:t>
            </a:r>
            <a:r>
              <a:rPr sz="2400" spc="-5" dirty="0">
                <a:latin typeface="Times New Roman"/>
                <a:cs typeface="Times New Roman"/>
              </a:rPr>
              <a:t>verildiği takdirde yoğunlaşma </a:t>
            </a:r>
            <a:r>
              <a:rPr sz="2400" dirty="0">
                <a:latin typeface="Times New Roman"/>
                <a:cs typeface="Times New Roman"/>
              </a:rPr>
              <a:t>başlar ve </a:t>
            </a:r>
            <a:r>
              <a:rPr sz="2400" spc="-5" dirty="0">
                <a:latin typeface="Times New Roman"/>
                <a:cs typeface="Times New Roman"/>
              </a:rPr>
              <a:t>su zerrecikleri  havanın berraklığını kaybettirerek gözle görülür </a:t>
            </a:r>
            <a:r>
              <a:rPr sz="2400" dirty="0">
                <a:latin typeface="Times New Roman"/>
                <a:cs typeface="Times New Roman"/>
              </a:rPr>
              <a:t>bir </a:t>
            </a:r>
            <a:r>
              <a:rPr sz="2400" spc="-5" dirty="0">
                <a:latin typeface="Times New Roman"/>
                <a:cs typeface="Times New Roman"/>
              </a:rPr>
              <a:t>durum almaya  </a:t>
            </a:r>
            <a:r>
              <a:rPr sz="2400" spc="-20" dirty="0">
                <a:latin typeface="Times New Roman"/>
                <a:cs typeface="Times New Roman"/>
              </a:rPr>
              <a:t>başlar.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4316095"/>
            <a:ext cx="390525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Belli bir havanın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yoğunlaşmaya  </a:t>
            </a:r>
            <a:r>
              <a:rPr sz="2400" dirty="0">
                <a:latin typeface="Times New Roman"/>
                <a:cs typeface="Times New Roman"/>
              </a:rPr>
              <a:t>başladığı andaki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sıcaklığına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çiğlenme sıcaklığı </a:t>
            </a:r>
            <a:r>
              <a:rPr sz="2400" dirty="0">
                <a:latin typeface="Times New Roman"/>
                <a:cs typeface="Times New Roman"/>
              </a:rPr>
              <a:t>ya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çiğlenme </a:t>
            </a:r>
            <a:r>
              <a:rPr sz="2400" b="1" spc="-5" dirty="0">
                <a:latin typeface="Times New Roman"/>
                <a:cs typeface="Times New Roman"/>
              </a:rPr>
              <a:t>noktası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denir.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3645408"/>
            <a:ext cx="4038600" cy="2761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339" y="3573779"/>
            <a:ext cx="3240024" cy="3131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2742" y="930656"/>
            <a:ext cx="8486140" cy="29984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Su </a:t>
            </a:r>
            <a:r>
              <a:rPr sz="2400" dirty="0">
                <a:latin typeface="Times New Roman"/>
                <a:cs typeface="Times New Roman"/>
              </a:rPr>
              <a:t>her </a:t>
            </a:r>
            <a:r>
              <a:rPr sz="2400" spc="-5" dirty="0">
                <a:latin typeface="Times New Roman"/>
                <a:cs typeface="Times New Roman"/>
              </a:rPr>
              <a:t>sıcaklıkta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buharlaşır.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Bu </a:t>
            </a:r>
            <a:r>
              <a:rPr sz="2400" dirty="0">
                <a:latin typeface="Times New Roman"/>
                <a:cs typeface="Times New Roman"/>
              </a:rPr>
              <a:t>sebeple </a:t>
            </a:r>
            <a:r>
              <a:rPr sz="2400" spc="-5" dirty="0">
                <a:latin typeface="Times New Roman"/>
                <a:cs typeface="Times New Roman"/>
              </a:rPr>
              <a:t>atmosferde </a:t>
            </a:r>
            <a:r>
              <a:rPr sz="2400" dirty="0">
                <a:latin typeface="Times New Roman"/>
                <a:cs typeface="Times New Roman"/>
              </a:rPr>
              <a:t>sürekli olarak bir </a:t>
            </a:r>
            <a:r>
              <a:rPr sz="2400" spc="-5" dirty="0">
                <a:latin typeface="Times New Roman"/>
                <a:cs typeface="Times New Roman"/>
              </a:rPr>
              <a:t>miktar </a:t>
            </a:r>
            <a:r>
              <a:rPr sz="2400" dirty="0">
                <a:latin typeface="Times New Roman"/>
                <a:cs typeface="Times New Roman"/>
              </a:rPr>
              <a:t>nem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vardır.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Buna </a:t>
            </a:r>
            <a:r>
              <a:rPr sz="2400" b="1" dirty="0">
                <a:latin typeface="Times New Roman"/>
                <a:cs typeface="Times New Roman"/>
              </a:rPr>
              <a:t>atmosfer </a:t>
            </a:r>
            <a:r>
              <a:rPr sz="2400" b="1" spc="-5" dirty="0">
                <a:latin typeface="Times New Roman"/>
                <a:cs typeface="Times New Roman"/>
              </a:rPr>
              <a:t>nemliliği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denir.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  <a:tab pos="1673860" algn="l"/>
                <a:tab pos="2482850" algn="l"/>
                <a:tab pos="3344545" algn="l"/>
                <a:tab pos="4019550" algn="l"/>
                <a:tab pos="4344035" algn="l"/>
                <a:tab pos="5089525" algn="l"/>
                <a:tab pos="5865495" algn="l"/>
                <a:tab pos="6590665" algn="l"/>
                <a:tab pos="7030084" algn="l"/>
              </a:tabLst>
            </a:pPr>
            <a:r>
              <a:rPr sz="2400" spc="-5" dirty="0">
                <a:latin typeface="Times New Roman"/>
                <a:cs typeface="Times New Roman"/>
              </a:rPr>
              <a:t>Nemliliği	ölçen	(bağıl	</a:t>
            </a:r>
            <a:r>
              <a:rPr sz="2400" dirty="0">
                <a:latin typeface="Times New Roman"/>
                <a:cs typeface="Times New Roman"/>
              </a:rPr>
              <a:t>nem	=	nispi	</a:t>
            </a:r>
            <a:r>
              <a:rPr sz="2400" spc="-10" dirty="0">
                <a:latin typeface="Times New Roman"/>
                <a:cs typeface="Times New Roman"/>
              </a:rPr>
              <a:t>nem)	</a:t>
            </a:r>
            <a:r>
              <a:rPr sz="2400" spc="-5" dirty="0">
                <a:latin typeface="Times New Roman"/>
                <a:cs typeface="Times New Roman"/>
              </a:rPr>
              <a:t>alete	</a:t>
            </a:r>
            <a:r>
              <a:rPr sz="2400" dirty="0">
                <a:latin typeface="Times New Roman"/>
                <a:cs typeface="Times New Roman"/>
              </a:rPr>
              <a:t>de	</a:t>
            </a:r>
            <a:r>
              <a:rPr sz="2400" b="1" spc="-15" dirty="0">
                <a:latin typeface="Times New Roman"/>
                <a:cs typeface="Times New Roman"/>
              </a:rPr>
              <a:t>higrometre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735"/>
              </a:lnSpc>
            </a:pPr>
            <a:r>
              <a:rPr sz="2400" spc="-20" dirty="0">
                <a:latin typeface="Times New Roman"/>
                <a:cs typeface="Times New Roman"/>
              </a:rPr>
              <a:t>denir.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Times New Roman"/>
              <a:cs typeface="Times New Roman"/>
            </a:endParaRPr>
          </a:p>
          <a:p>
            <a:pPr marR="53340" algn="ctr">
              <a:lnSpc>
                <a:spcPct val="100000"/>
              </a:lnSpc>
            </a:pPr>
            <a:r>
              <a:rPr sz="2000" b="1" spc="-25" dirty="0">
                <a:solidFill>
                  <a:srgbClr val="FF3300"/>
                </a:solidFill>
                <a:latin typeface="Times New Roman"/>
                <a:cs typeface="Times New Roman"/>
              </a:rPr>
              <a:t>Termometre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5303" y="6046723"/>
            <a:ext cx="12877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Higrometre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508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Doyma Açığı: </a:t>
            </a:r>
            <a:r>
              <a:rPr dirty="0"/>
              <a:t>Bir hava kütlesinin doygun </a:t>
            </a:r>
            <a:r>
              <a:rPr spc="-5" dirty="0"/>
              <a:t>durumdaki </a:t>
            </a:r>
            <a:r>
              <a:rPr dirty="0"/>
              <a:t>nem içeriği</a:t>
            </a:r>
            <a:r>
              <a:rPr spc="-260" dirty="0"/>
              <a:t> </a:t>
            </a:r>
            <a:r>
              <a:rPr dirty="0"/>
              <a:t>ile  </a:t>
            </a:r>
            <a:r>
              <a:rPr spc="-5" dirty="0"/>
              <a:t>mevcut durumdaki </a:t>
            </a:r>
            <a:r>
              <a:rPr dirty="0"/>
              <a:t>nem içeriği arasındaki</a:t>
            </a:r>
            <a:r>
              <a:rPr spc="-80" dirty="0"/>
              <a:t> </a:t>
            </a:r>
            <a:r>
              <a:rPr spc="-20" dirty="0"/>
              <a:t>farktır.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7099"/>
            <a:ext cx="3829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Hava Neminin </a:t>
            </a:r>
            <a:r>
              <a:rPr b="1" spc="-5" dirty="0">
                <a:latin typeface="Times New Roman"/>
                <a:cs typeface="Times New Roman"/>
              </a:rPr>
              <a:t>İfade</a:t>
            </a:r>
            <a:r>
              <a:rPr b="1" spc="-10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Şekilleri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039" y="495655"/>
            <a:ext cx="9014460" cy="58458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46710" indent="-321945" algn="just">
              <a:lnSpc>
                <a:spcPct val="100000"/>
              </a:lnSpc>
              <a:spcBef>
                <a:spcPts val="650"/>
              </a:spcBef>
              <a:buAutoNum type="alphaLcParenR"/>
              <a:tabLst>
                <a:tab pos="347345" algn="l"/>
              </a:tabLst>
            </a:pPr>
            <a:r>
              <a:rPr sz="2300" b="1" spc="-5" dirty="0">
                <a:latin typeface="Times New Roman"/>
                <a:cs typeface="Times New Roman"/>
              </a:rPr>
              <a:t>Mutlak Nem: </a:t>
            </a:r>
            <a:r>
              <a:rPr sz="2300" spc="-5" dirty="0">
                <a:latin typeface="Times New Roman"/>
                <a:cs typeface="Times New Roman"/>
              </a:rPr>
              <a:t>Birim </a:t>
            </a:r>
            <a:r>
              <a:rPr sz="2300" dirty="0">
                <a:latin typeface="Times New Roman"/>
                <a:cs typeface="Times New Roman"/>
              </a:rPr>
              <a:t>hacim havada bulunan su </a:t>
            </a:r>
            <a:r>
              <a:rPr sz="2300" spc="-5" dirty="0">
                <a:latin typeface="Times New Roman"/>
                <a:cs typeface="Times New Roman"/>
              </a:rPr>
              <a:t>buharı ağırlığıdır </a:t>
            </a:r>
            <a:r>
              <a:rPr sz="2300" dirty="0">
                <a:latin typeface="Times New Roman"/>
                <a:cs typeface="Times New Roman"/>
              </a:rPr>
              <a:t>ve</a:t>
            </a:r>
            <a:r>
              <a:rPr sz="2300" spc="425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g/m</a:t>
            </a:r>
            <a:r>
              <a:rPr sz="2250" b="1" baseline="25925" dirty="0">
                <a:latin typeface="Times New Roman"/>
                <a:cs typeface="Times New Roman"/>
              </a:rPr>
              <a:t>3</a:t>
            </a:r>
            <a:endParaRPr sz="2250" baseline="25925">
              <a:latin typeface="Times New Roman"/>
              <a:cs typeface="Times New Roman"/>
            </a:endParaRPr>
          </a:p>
          <a:p>
            <a:pPr marL="25400" algn="just">
              <a:lnSpc>
                <a:spcPct val="100000"/>
              </a:lnSpc>
              <a:spcBef>
                <a:spcPts val="550"/>
              </a:spcBef>
            </a:pPr>
            <a:r>
              <a:rPr sz="2300" dirty="0">
                <a:latin typeface="Times New Roman"/>
                <a:cs typeface="Times New Roman"/>
              </a:rPr>
              <a:t>olarak ifade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edilir.</a:t>
            </a:r>
            <a:endParaRPr sz="2300">
              <a:latin typeface="Times New Roman"/>
              <a:cs typeface="Times New Roman"/>
            </a:endParaRPr>
          </a:p>
          <a:p>
            <a:pPr marL="447040" indent="-422275" algn="just">
              <a:lnSpc>
                <a:spcPct val="100000"/>
              </a:lnSpc>
              <a:spcBef>
                <a:spcPts val="1105"/>
              </a:spcBef>
              <a:buAutoNum type="alphaLcParenR" startAt="2"/>
              <a:tabLst>
                <a:tab pos="447675" algn="l"/>
              </a:tabLst>
            </a:pPr>
            <a:r>
              <a:rPr sz="2300" b="1" spc="-5" dirty="0">
                <a:latin typeface="Times New Roman"/>
                <a:cs typeface="Times New Roman"/>
              </a:rPr>
              <a:t>Bağıl</a:t>
            </a:r>
            <a:r>
              <a:rPr sz="2300" b="1" spc="125" dirty="0">
                <a:latin typeface="Times New Roman"/>
                <a:cs typeface="Times New Roman"/>
              </a:rPr>
              <a:t> </a:t>
            </a:r>
            <a:r>
              <a:rPr sz="2300" b="1" spc="-5" dirty="0">
                <a:latin typeface="Times New Roman"/>
                <a:cs typeface="Times New Roman"/>
              </a:rPr>
              <a:t>Nem:</a:t>
            </a:r>
            <a:r>
              <a:rPr sz="2300" b="1" spc="1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Havadaki</a:t>
            </a:r>
            <a:r>
              <a:rPr sz="2300" spc="1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nemin,</a:t>
            </a:r>
            <a:r>
              <a:rPr sz="2300" spc="13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aynı</a:t>
            </a:r>
            <a:r>
              <a:rPr sz="2300" spc="114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sıcaklıkta</a:t>
            </a:r>
            <a:r>
              <a:rPr sz="2300" spc="1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havanın</a:t>
            </a:r>
            <a:r>
              <a:rPr sz="2300" spc="114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taşıyabileceği</a:t>
            </a:r>
            <a:endParaRPr sz="2300">
              <a:latin typeface="Times New Roman"/>
              <a:cs typeface="Times New Roman"/>
            </a:endParaRPr>
          </a:p>
          <a:p>
            <a:pPr marL="25400" algn="just">
              <a:lnSpc>
                <a:spcPct val="100000"/>
              </a:lnSpc>
              <a:spcBef>
                <a:spcPts val="555"/>
              </a:spcBef>
            </a:pPr>
            <a:r>
              <a:rPr sz="2300" spc="-5" dirty="0">
                <a:latin typeface="Times New Roman"/>
                <a:cs typeface="Times New Roman"/>
              </a:rPr>
              <a:t>maksimum neme oranıdır </a:t>
            </a:r>
            <a:r>
              <a:rPr sz="2300" dirty="0">
                <a:latin typeface="Times New Roman"/>
                <a:cs typeface="Times New Roman"/>
              </a:rPr>
              <a:t>ve </a:t>
            </a:r>
            <a:r>
              <a:rPr sz="2300" b="1" dirty="0">
                <a:latin typeface="Times New Roman"/>
                <a:cs typeface="Times New Roman"/>
              </a:rPr>
              <a:t>% </a:t>
            </a:r>
            <a:r>
              <a:rPr sz="2300" dirty="0">
                <a:latin typeface="Times New Roman"/>
                <a:cs typeface="Times New Roman"/>
              </a:rPr>
              <a:t>olarak ifade</a:t>
            </a:r>
            <a:r>
              <a:rPr sz="2300" spc="25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edilir.</a:t>
            </a:r>
            <a:endParaRPr sz="2300">
              <a:latin typeface="Times New Roman"/>
              <a:cs typeface="Times New Roman"/>
            </a:endParaRPr>
          </a:p>
          <a:p>
            <a:pPr marL="25400" marR="17780" algn="just">
              <a:lnSpc>
                <a:spcPct val="120000"/>
              </a:lnSpc>
              <a:spcBef>
                <a:spcPts val="555"/>
              </a:spcBef>
              <a:buAutoNum type="alphaLcParenR" startAt="3"/>
              <a:tabLst>
                <a:tab pos="353060" algn="l"/>
              </a:tabLst>
            </a:pPr>
            <a:r>
              <a:rPr sz="2300" b="1" spc="-5" dirty="0">
                <a:latin typeface="Times New Roman"/>
                <a:cs typeface="Times New Roman"/>
              </a:rPr>
              <a:t>Özgül </a:t>
            </a:r>
            <a:r>
              <a:rPr sz="2300" b="1" dirty="0">
                <a:latin typeface="Times New Roman"/>
                <a:cs typeface="Times New Roman"/>
              </a:rPr>
              <a:t>Nem: </a:t>
            </a:r>
            <a:r>
              <a:rPr sz="2300" spc="-5" dirty="0">
                <a:latin typeface="Times New Roman"/>
                <a:cs typeface="Times New Roman"/>
              </a:rPr>
              <a:t>Birim ağırlık </a:t>
            </a:r>
            <a:r>
              <a:rPr sz="2300" dirty="0">
                <a:latin typeface="Times New Roman"/>
                <a:cs typeface="Times New Roman"/>
              </a:rPr>
              <a:t>havada bulunan su buharı </a:t>
            </a:r>
            <a:r>
              <a:rPr sz="2300" spc="-5" dirty="0">
                <a:latin typeface="Times New Roman"/>
                <a:cs typeface="Times New Roman"/>
              </a:rPr>
              <a:t>ağırlığıdır </a:t>
            </a:r>
            <a:r>
              <a:rPr sz="2300" dirty="0">
                <a:latin typeface="Times New Roman"/>
                <a:cs typeface="Times New Roman"/>
              </a:rPr>
              <a:t>ve </a:t>
            </a:r>
            <a:r>
              <a:rPr sz="2300" b="1" spc="-5" dirty="0">
                <a:latin typeface="Times New Roman"/>
                <a:cs typeface="Times New Roman"/>
              </a:rPr>
              <a:t>g/kg  </a:t>
            </a:r>
            <a:r>
              <a:rPr sz="2300" dirty="0">
                <a:latin typeface="Times New Roman"/>
                <a:cs typeface="Times New Roman"/>
              </a:rPr>
              <a:t>olarak ifade </a:t>
            </a:r>
            <a:r>
              <a:rPr sz="2300" spc="-25" dirty="0">
                <a:latin typeface="Times New Roman"/>
                <a:cs typeface="Times New Roman"/>
              </a:rPr>
              <a:t>edilir. </a:t>
            </a:r>
            <a:r>
              <a:rPr sz="2300" dirty="0">
                <a:latin typeface="Times New Roman"/>
                <a:cs typeface="Times New Roman"/>
              </a:rPr>
              <a:t>Bir başka </a:t>
            </a:r>
            <a:r>
              <a:rPr sz="2300" spc="-5" dirty="0">
                <a:latin typeface="Times New Roman"/>
                <a:cs typeface="Times New Roman"/>
              </a:rPr>
              <a:t>değişle </a:t>
            </a:r>
            <a:r>
              <a:rPr sz="2300" dirty="0">
                <a:latin typeface="Times New Roman"/>
                <a:cs typeface="Times New Roman"/>
              </a:rPr>
              <a:t>1 kg </a:t>
            </a:r>
            <a:r>
              <a:rPr sz="2300" spc="-5" dirty="0">
                <a:latin typeface="Times New Roman"/>
                <a:cs typeface="Times New Roman"/>
              </a:rPr>
              <a:t>havadaki </a:t>
            </a:r>
            <a:r>
              <a:rPr sz="2300" dirty="0">
                <a:latin typeface="Times New Roman"/>
                <a:cs typeface="Times New Roman"/>
              </a:rPr>
              <a:t>su </a:t>
            </a:r>
            <a:r>
              <a:rPr sz="2300" spc="-5" dirty="0">
                <a:latin typeface="Times New Roman"/>
                <a:cs typeface="Times New Roman"/>
              </a:rPr>
              <a:t>buharının </a:t>
            </a:r>
            <a:r>
              <a:rPr sz="2300" spc="-15" dirty="0">
                <a:latin typeface="Times New Roman"/>
                <a:cs typeface="Times New Roman"/>
              </a:rPr>
              <a:t>gr  </a:t>
            </a:r>
            <a:r>
              <a:rPr sz="2300" dirty="0">
                <a:latin typeface="Times New Roman"/>
                <a:cs typeface="Times New Roman"/>
              </a:rPr>
              <a:t>cinsinden </a:t>
            </a:r>
            <a:r>
              <a:rPr sz="2300" spc="-5" dirty="0">
                <a:latin typeface="Times New Roman"/>
                <a:cs typeface="Times New Roman"/>
              </a:rPr>
              <a:t>miktarına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denir.</a:t>
            </a:r>
            <a:endParaRPr sz="2300">
              <a:latin typeface="Times New Roman"/>
              <a:cs typeface="Times New Roman"/>
            </a:endParaRPr>
          </a:p>
          <a:p>
            <a:pPr marL="25400" marR="17780" algn="just">
              <a:lnSpc>
                <a:spcPct val="120000"/>
              </a:lnSpc>
              <a:spcBef>
                <a:spcPts val="550"/>
              </a:spcBef>
              <a:buAutoNum type="alphaLcParenR" startAt="3"/>
              <a:tabLst>
                <a:tab pos="406400" algn="l"/>
              </a:tabLst>
            </a:pPr>
            <a:r>
              <a:rPr sz="2300" b="1" spc="-5" dirty="0">
                <a:latin typeface="Times New Roman"/>
                <a:cs typeface="Times New Roman"/>
              </a:rPr>
              <a:t>Buhar basıncı: </a:t>
            </a:r>
            <a:r>
              <a:rPr sz="2300" spc="-5" dirty="0">
                <a:latin typeface="Times New Roman"/>
                <a:cs typeface="Times New Roman"/>
              </a:rPr>
              <a:t>Sıvı </a:t>
            </a:r>
            <a:r>
              <a:rPr sz="2300" dirty="0">
                <a:latin typeface="Times New Roman"/>
                <a:cs typeface="Times New Roman"/>
              </a:rPr>
              <a:t>içinde gaz halde bulunan </a:t>
            </a:r>
            <a:r>
              <a:rPr sz="2300" spc="-5" dirty="0">
                <a:latin typeface="Times New Roman"/>
                <a:cs typeface="Times New Roman"/>
              </a:rPr>
              <a:t>sıvı moleküllerinin sıvı  </a:t>
            </a:r>
            <a:r>
              <a:rPr sz="2300" dirty="0">
                <a:latin typeface="Times New Roman"/>
                <a:cs typeface="Times New Roman"/>
              </a:rPr>
              <a:t>yüzeyine </a:t>
            </a:r>
            <a:r>
              <a:rPr sz="2300" spc="-5" dirty="0">
                <a:latin typeface="Times New Roman"/>
                <a:cs typeface="Times New Roman"/>
              </a:rPr>
              <a:t>uyguladıkları </a:t>
            </a:r>
            <a:r>
              <a:rPr sz="2300" dirty="0">
                <a:latin typeface="Times New Roman"/>
                <a:cs typeface="Times New Roman"/>
              </a:rPr>
              <a:t>basınca </a:t>
            </a:r>
            <a:r>
              <a:rPr sz="2300" b="1" spc="-5" dirty="0">
                <a:latin typeface="Times New Roman"/>
                <a:cs typeface="Times New Roman"/>
              </a:rPr>
              <a:t>buhar basıncı </a:t>
            </a:r>
            <a:r>
              <a:rPr sz="2300" spc="-25" dirty="0">
                <a:latin typeface="Times New Roman"/>
                <a:cs typeface="Times New Roman"/>
              </a:rPr>
              <a:t>denir. </a:t>
            </a:r>
            <a:r>
              <a:rPr sz="2300" dirty="0">
                <a:latin typeface="Times New Roman"/>
                <a:cs typeface="Times New Roman"/>
              </a:rPr>
              <a:t>Buhar basıncı,  </a:t>
            </a:r>
            <a:r>
              <a:rPr sz="2300" spc="-5" dirty="0">
                <a:latin typeface="Times New Roman"/>
                <a:cs typeface="Times New Roman"/>
              </a:rPr>
              <a:t>maddenin </a:t>
            </a:r>
            <a:r>
              <a:rPr sz="2300" dirty="0">
                <a:latin typeface="Times New Roman"/>
                <a:cs typeface="Times New Roman"/>
              </a:rPr>
              <a:t>gaz </a:t>
            </a:r>
            <a:r>
              <a:rPr sz="2300" spc="5" dirty="0">
                <a:latin typeface="Times New Roman"/>
                <a:cs typeface="Times New Roman"/>
              </a:rPr>
              <a:t>ya </a:t>
            </a:r>
            <a:r>
              <a:rPr sz="2300" dirty="0">
                <a:latin typeface="Times New Roman"/>
                <a:cs typeface="Times New Roman"/>
              </a:rPr>
              <a:t>da </a:t>
            </a:r>
            <a:r>
              <a:rPr sz="2300" spc="-5" dirty="0">
                <a:latin typeface="Times New Roman"/>
                <a:cs typeface="Times New Roman"/>
              </a:rPr>
              <a:t>buhar </a:t>
            </a:r>
            <a:r>
              <a:rPr sz="2300" dirty="0">
                <a:latin typeface="Times New Roman"/>
                <a:cs typeface="Times New Roman"/>
              </a:rPr>
              <a:t>haline </a:t>
            </a:r>
            <a:r>
              <a:rPr sz="2300" spc="-5" dirty="0">
                <a:latin typeface="Times New Roman"/>
                <a:cs typeface="Times New Roman"/>
              </a:rPr>
              <a:t>dönüşme eğiliminin </a:t>
            </a:r>
            <a:r>
              <a:rPr sz="2300" dirty="0">
                <a:latin typeface="Times New Roman"/>
                <a:cs typeface="Times New Roman"/>
              </a:rPr>
              <a:t>ölçüsüdür ve </a:t>
            </a:r>
            <a:r>
              <a:rPr sz="2300" spc="-5" dirty="0">
                <a:latin typeface="Times New Roman"/>
                <a:cs typeface="Times New Roman"/>
              </a:rPr>
              <a:t>sıcaklığa  bağlı </a:t>
            </a:r>
            <a:r>
              <a:rPr sz="2300" dirty="0">
                <a:latin typeface="Times New Roman"/>
                <a:cs typeface="Times New Roman"/>
              </a:rPr>
              <a:t>olarak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artar.</a:t>
            </a:r>
            <a:endParaRPr sz="2300">
              <a:latin typeface="Times New Roman"/>
              <a:cs typeface="Times New Roman"/>
            </a:endParaRPr>
          </a:p>
          <a:p>
            <a:pPr marL="25400" algn="just">
              <a:lnSpc>
                <a:spcPct val="100000"/>
              </a:lnSpc>
              <a:spcBef>
                <a:spcPts val="1105"/>
              </a:spcBef>
            </a:pPr>
            <a:r>
              <a:rPr sz="2300" dirty="0">
                <a:latin typeface="Times New Roman"/>
                <a:cs typeface="Times New Roman"/>
              </a:rPr>
              <a:t>Hava basıncı = Su buharı basıncı + </a:t>
            </a:r>
            <a:r>
              <a:rPr sz="2300" spc="-5" dirty="0">
                <a:latin typeface="Times New Roman"/>
                <a:cs typeface="Times New Roman"/>
              </a:rPr>
              <a:t>diğer gazların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basıncı</a:t>
            </a:r>
            <a:endParaRPr sz="2300">
              <a:latin typeface="Times New Roman"/>
              <a:cs typeface="Times New Roman"/>
            </a:endParaRPr>
          </a:p>
          <a:p>
            <a:pPr marL="2216785" algn="just">
              <a:lnSpc>
                <a:spcPct val="100000"/>
              </a:lnSpc>
              <a:spcBef>
                <a:spcPts val="1105"/>
              </a:spcBef>
            </a:pPr>
            <a:r>
              <a:rPr sz="2300" dirty="0">
                <a:latin typeface="Times New Roman"/>
                <a:cs typeface="Times New Roman"/>
              </a:rPr>
              <a:t>buhar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basıncı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9676" y="5878067"/>
            <a:ext cx="1945005" cy="935990"/>
          </a:xfrm>
          <a:custGeom>
            <a:avLst/>
            <a:gdLst/>
            <a:ahLst/>
            <a:cxnLst/>
            <a:rect l="l" t="t" r="r" b="b"/>
            <a:pathLst>
              <a:path w="1945004" h="935990">
                <a:moveTo>
                  <a:pt x="1944624" y="0"/>
                </a:moveTo>
                <a:lnTo>
                  <a:pt x="1942864" y="69137"/>
                </a:lnTo>
                <a:lnTo>
                  <a:pt x="1937754" y="135125"/>
                </a:lnTo>
                <a:lnTo>
                  <a:pt x="1929545" y="197240"/>
                </a:lnTo>
                <a:lnTo>
                  <a:pt x="1918487" y="254758"/>
                </a:lnTo>
                <a:lnTo>
                  <a:pt x="1904832" y="306954"/>
                </a:lnTo>
                <a:lnTo>
                  <a:pt x="1888832" y="353107"/>
                </a:lnTo>
                <a:lnTo>
                  <a:pt x="1870738" y="392491"/>
                </a:lnTo>
                <a:lnTo>
                  <a:pt x="1829272" y="448058"/>
                </a:lnTo>
                <a:lnTo>
                  <a:pt x="1782445" y="467867"/>
                </a:lnTo>
                <a:lnTo>
                  <a:pt x="1134491" y="467867"/>
                </a:lnTo>
                <a:lnTo>
                  <a:pt x="1110533" y="472940"/>
                </a:lnTo>
                <a:lnTo>
                  <a:pt x="1066135" y="511353"/>
                </a:lnTo>
                <a:lnTo>
                  <a:pt x="1028103" y="582628"/>
                </a:lnTo>
                <a:lnTo>
                  <a:pt x="1012103" y="628781"/>
                </a:lnTo>
                <a:lnTo>
                  <a:pt x="998448" y="680977"/>
                </a:lnTo>
                <a:lnTo>
                  <a:pt x="987390" y="738495"/>
                </a:lnTo>
                <a:lnTo>
                  <a:pt x="979181" y="800610"/>
                </a:lnTo>
                <a:lnTo>
                  <a:pt x="974071" y="866598"/>
                </a:lnTo>
                <a:lnTo>
                  <a:pt x="972312" y="935735"/>
                </a:lnTo>
                <a:lnTo>
                  <a:pt x="970552" y="866598"/>
                </a:lnTo>
                <a:lnTo>
                  <a:pt x="965442" y="800610"/>
                </a:lnTo>
                <a:lnTo>
                  <a:pt x="957233" y="738495"/>
                </a:lnTo>
                <a:lnTo>
                  <a:pt x="946175" y="680977"/>
                </a:lnTo>
                <a:lnTo>
                  <a:pt x="932520" y="628781"/>
                </a:lnTo>
                <a:lnTo>
                  <a:pt x="916520" y="582628"/>
                </a:lnTo>
                <a:lnTo>
                  <a:pt x="898426" y="543244"/>
                </a:lnTo>
                <a:lnTo>
                  <a:pt x="856960" y="487677"/>
                </a:lnTo>
                <a:lnTo>
                  <a:pt x="810132" y="467867"/>
                </a:lnTo>
                <a:lnTo>
                  <a:pt x="162179" y="467867"/>
                </a:lnTo>
                <a:lnTo>
                  <a:pt x="138221" y="462795"/>
                </a:lnTo>
                <a:lnTo>
                  <a:pt x="93823" y="424382"/>
                </a:lnTo>
                <a:lnTo>
                  <a:pt x="55791" y="353107"/>
                </a:lnTo>
                <a:lnTo>
                  <a:pt x="39791" y="306954"/>
                </a:lnTo>
                <a:lnTo>
                  <a:pt x="26136" y="254758"/>
                </a:lnTo>
                <a:lnTo>
                  <a:pt x="15078" y="197240"/>
                </a:lnTo>
                <a:lnTo>
                  <a:pt x="6869" y="135125"/>
                </a:lnTo>
                <a:lnTo>
                  <a:pt x="1759" y="69137"/>
                </a:ln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6083" y="1828798"/>
            <a:ext cx="4559808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67" y="172973"/>
            <a:ext cx="8627745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20000"/>
              </a:lnSpc>
              <a:spcBef>
                <a:spcPts val="100"/>
              </a:spcBef>
            </a:pPr>
            <a:r>
              <a:rPr spc="-5" dirty="0"/>
              <a:t>Doygun durumda bulunan havadaki su buharının yaptığı  basınca </a:t>
            </a:r>
            <a:r>
              <a:rPr b="1" spc="-5" dirty="0">
                <a:latin typeface="Times New Roman"/>
                <a:cs typeface="Times New Roman"/>
              </a:rPr>
              <a:t>Doygun Buhar Basıncı </a:t>
            </a:r>
            <a:r>
              <a:rPr spc="-25" dirty="0"/>
              <a:t>denir. </a:t>
            </a:r>
            <a:r>
              <a:rPr dirty="0"/>
              <a:t>Doygun buhar </a:t>
            </a:r>
            <a:r>
              <a:rPr spc="-5" dirty="0"/>
              <a:t>basıncı hava  </a:t>
            </a:r>
            <a:r>
              <a:rPr dirty="0"/>
              <a:t>kütlesinin sıcaklığı ile doğrudan</a:t>
            </a:r>
            <a:r>
              <a:rPr spc="-100" dirty="0"/>
              <a:t> </a:t>
            </a:r>
            <a:r>
              <a:rPr spc="-15" dirty="0"/>
              <a:t>ilgilidir.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1988819"/>
            <a:ext cx="7776971" cy="4104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Bağıl </a:t>
            </a:r>
            <a:r>
              <a:rPr b="1" spc="-5" dirty="0">
                <a:latin typeface="Times New Roman"/>
                <a:cs typeface="Times New Roman"/>
              </a:rPr>
              <a:t>Nem: </a:t>
            </a:r>
            <a:r>
              <a:rPr spc="-5" dirty="0"/>
              <a:t>Havadaki nemin, </a:t>
            </a:r>
            <a:r>
              <a:rPr dirty="0"/>
              <a:t>aynı </a:t>
            </a:r>
            <a:r>
              <a:rPr spc="-5" dirty="0"/>
              <a:t>sıcaklıkta </a:t>
            </a:r>
            <a:r>
              <a:rPr dirty="0"/>
              <a:t>havanın </a:t>
            </a:r>
            <a:r>
              <a:rPr spc="-5" dirty="0"/>
              <a:t>taşıyabileceği  maksimum neme </a:t>
            </a:r>
            <a:r>
              <a:rPr dirty="0"/>
              <a:t>oranıdır ve % olarak ifade</a:t>
            </a:r>
            <a:r>
              <a:rPr spc="-75" dirty="0"/>
              <a:t> </a:t>
            </a:r>
            <a:r>
              <a:rPr spc="-20" dirty="0"/>
              <a:t>edilir.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042" y="524637"/>
            <a:ext cx="8270240" cy="1452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17780" algn="just">
              <a:lnSpc>
                <a:spcPct val="130100"/>
              </a:lnSpc>
              <a:spcBef>
                <a:spcPts val="95"/>
              </a:spcBef>
            </a:pPr>
            <a:r>
              <a:rPr b="1" dirty="0">
                <a:latin typeface="Times New Roman"/>
                <a:cs typeface="Times New Roman"/>
              </a:rPr>
              <a:t>Örnek: </a:t>
            </a:r>
            <a:r>
              <a:rPr dirty="0"/>
              <a:t>20 </a:t>
            </a:r>
            <a:r>
              <a:rPr sz="2400" baseline="24305" dirty="0"/>
              <a:t>o</a:t>
            </a:r>
            <a:r>
              <a:rPr sz="2400" dirty="0"/>
              <a:t>C’de 2 </a:t>
            </a:r>
            <a:r>
              <a:rPr sz="2400" spc="-15" dirty="0"/>
              <a:t>m</a:t>
            </a:r>
            <a:r>
              <a:rPr sz="2400" spc="-22" baseline="24305" dirty="0"/>
              <a:t>3 </a:t>
            </a:r>
            <a:r>
              <a:rPr sz="2400" dirty="0"/>
              <a:t>hava tartılıyor ve 20 g </a:t>
            </a:r>
            <a:r>
              <a:rPr sz="2400" spc="-15" dirty="0"/>
              <a:t>geliyor. </a:t>
            </a:r>
            <a:r>
              <a:rPr sz="2400" dirty="0"/>
              <a:t>Bu havada </a:t>
            </a:r>
            <a:r>
              <a:rPr sz="2400" spc="-5" dirty="0"/>
              <a:t>su  </a:t>
            </a:r>
            <a:r>
              <a:rPr sz="2400" dirty="0"/>
              <a:t>buharı dışındaki gazların ağırlığı </a:t>
            </a:r>
            <a:r>
              <a:rPr sz="2400" spc="-5" dirty="0"/>
              <a:t>ihmal </a:t>
            </a:r>
            <a:r>
              <a:rPr sz="2400" dirty="0"/>
              <a:t>edilirse </a:t>
            </a:r>
            <a:r>
              <a:rPr sz="2400" spc="-5" dirty="0"/>
              <a:t>mutlak nem,</a:t>
            </a:r>
            <a:r>
              <a:rPr sz="2400" spc="-190" dirty="0"/>
              <a:t> </a:t>
            </a:r>
            <a:r>
              <a:rPr sz="2400" spc="-5" dirty="0"/>
              <a:t>doyma  </a:t>
            </a:r>
            <a:r>
              <a:rPr sz="2400" dirty="0"/>
              <a:t>açığı ve bağıl </a:t>
            </a:r>
            <a:r>
              <a:rPr sz="2400" spc="-5" dirty="0"/>
              <a:t>nemi</a:t>
            </a:r>
            <a:r>
              <a:rPr sz="2400" spc="-65" dirty="0"/>
              <a:t> </a:t>
            </a:r>
            <a:r>
              <a:rPr sz="2400" dirty="0"/>
              <a:t>bulunuz?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042" y="2134361"/>
            <a:ext cx="72205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Not: </a:t>
            </a:r>
            <a:r>
              <a:rPr sz="2400" dirty="0">
                <a:latin typeface="Times New Roman"/>
                <a:cs typeface="Times New Roman"/>
              </a:rPr>
              <a:t>20</a:t>
            </a:r>
            <a:r>
              <a:rPr sz="2400" baseline="2430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C’de taşınabilen </a:t>
            </a:r>
            <a:r>
              <a:rPr sz="2400" spc="-5" dirty="0">
                <a:latin typeface="Times New Roman"/>
                <a:cs typeface="Times New Roman"/>
              </a:rPr>
              <a:t>maksimum su </a:t>
            </a:r>
            <a:r>
              <a:rPr sz="2400" dirty="0">
                <a:latin typeface="Times New Roman"/>
                <a:cs typeface="Times New Roman"/>
              </a:rPr>
              <a:t>buharı = </a:t>
            </a:r>
            <a:r>
              <a:rPr sz="2400" b="1" dirty="0">
                <a:latin typeface="Times New Roman"/>
                <a:cs typeface="Times New Roman"/>
              </a:rPr>
              <a:t>16.8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g/m</a:t>
            </a:r>
            <a:r>
              <a:rPr sz="2400" b="1" baseline="24305" dirty="0">
                <a:latin typeface="Times New Roman"/>
                <a:cs typeface="Times New Roman"/>
              </a:rPr>
              <a:t>3</a:t>
            </a:r>
            <a:endParaRPr sz="2400" baseline="24305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592" y="3391027"/>
            <a:ext cx="471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693160" algn="l"/>
              </a:tabLst>
            </a:pPr>
            <a:r>
              <a:rPr sz="2400" b="1" dirty="0">
                <a:latin typeface="Times New Roman"/>
                <a:cs typeface="Times New Roman"/>
              </a:rPr>
              <a:t>Mutlak </a:t>
            </a:r>
            <a:r>
              <a:rPr sz="2400" b="1" spc="-5" dirty="0">
                <a:latin typeface="Times New Roman"/>
                <a:cs typeface="Times New Roman"/>
              </a:rPr>
              <a:t>nem </a:t>
            </a:r>
            <a:r>
              <a:rPr sz="2400" spc="-5" dirty="0">
                <a:latin typeface="Times New Roman"/>
                <a:cs typeface="Times New Roman"/>
              </a:rPr>
              <a:t>= 20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g/2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spc="-22" baseline="24305" dirty="0">
                <a:latin typeface="Times New Roman"/>
                <a:cs typeface="Times New Roman"/>
              </a:rPr>
              <a:t>3	</a:t>
            </a:r>
            <a:r>
              <a:rPr sz="2400" b="1" dirty="0">
                <a:latin typeface="Times New Roman"/>
                <a:cs typeface="Times New Roman"/>
              </a:rPr>
              <a:t>10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g/m</a:t>
            </a:r>
            <a:r>
              <a:rPr sz="2400" b="1" baseline="24305" dirty="0">
                <a:latin typeface="Times New Roman"/>
                <a:cs typeface="Times New Roman"/>
              </a:rPr>
              <a:t>3</a:t>
            </a:r>
            <a:endParaRPr sz="2400" baseline="24305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892" y="3757274"/>
            <a:ext cx="5657215" cy="112268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535"/>
              </a:spcBef>
            </a:pPr>
            <a:r>
              <a:rPr sz="2400" b="1" spc="-5" dirty="0">
                <a:latin typeface="Times New Roman"/>
                <a:cs typeface="Times New Roman"/>
              </a:rPr>
              <a:t>Doyma Açığı </a:t>
            </a:r>
            <a:r>
              <a:rPr sz="2400" dirty="0">
                <a:latin typeface="Times New Roman"/>
                <a:cs typeface="Times New Roman"/>
              </a:rPr>
              <a:t>= 16.8 - 10 = </a:t>
            </a:r>
            <a:r>
              <a:rPr sz="2400" b="1" dirty="0">
                <a:latin typeface="Times New Roman"/>
                <a:cs typeface="Times New Roman"/>
              </a:rPr>
              <a:t>6.8</a:t>
            </a:r>
            <a:r>
              <a:rPr sz="2400" b="1" spc="-1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g/m</a:t>
            </a:r>
            <a:r>
              <a:rPr sz="2400" b="1" spc="-7" baseline="24305" dirty="0">
                <a:latin typeface="Times New Roman"/>
                <a:cs typeface="Times New Roman"/>
              </a:rPr>
              <a:t>3</a:t>
            </a:r>
            <a:endParaRPr sz="2400" baseline="24305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440"/>
              </a:spcBef>
              <a:tabLst>
                <a:tab pos="1774825" algn="l"/>
                <a:tab pos="2882900" algn="l"/>
                <a:tab pos="3119120" algn="l"/>
                <a:tab pos="467868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Bağıl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nem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	10 </a:t>
            </a:r>
            <a:r>
              <a:rPr sz="2400" spc="-5" dirty="0">
                <a:latin typeface="Times New Roman"/>
                <a:cs typeface="Times New Roman"/>
              </a:rPr>
              <a:t>g/m</a:t>
            </a:r>
            <a:r>
              <a:rPr sz="2400" spc="-7" baseline="24305" dirty="0">
                <a:latin typeface="Times New Roman"/>
                <a:cs typeface="Times New Roman"/>
              </a:rPr>
              <a:t>3	</a:t>
            </a:r>
            <a:r>
              <a:rPr sz="2400" dirty="0">
                <a:latin typeface="Times New Roman"/>
                <a:cs typeface="Times New Roman"/>
              </a:rPr>
              <a:t>/	16.8 </a:t>
            </a:r>
            <a:r>
              <a:rPr sz="2400" spc="-5" dirty="0">
                <a:latin typeface="Times New Roman"/>
                <a:cs typeface="Times New Roman"/>
              </a:rPr>
              <a:t>g/m</a:t>
            </a:r>
            <a:r>
              <a:rPr sz="2400" spc="-7" baseline="24305" dirty="0">
                <a:latin typeface="Times New Roman"/>
                <a:cs typeface="Times New Roman"/>
              </a:rPr>
              <a:t>3</a:t>
            </a:r>
            <a:r>
              <a:rPr sz="2400" spc="22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	</a:t>
            </a:r>
            <a:r>
              <a:rPr sz="2400" b="1" dirty="0">
                <a:latin typeface="Times New Roman"/>
                <a:cs typeface="Times New Roman"/>
              </a:rPr>
              <a:t>%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59.5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0252" y="3522721"/>
            <a:ext cx="181610" cy="2108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200" spc="45" dirty="0">
                <a:latin typeface="Symbol"/>
                <a:cs typeface="Symbol"/>
              </a:rPr>
              <a:t></a:t>
            </a:r>
            <a:endParaRPr sz="12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683" y="3689603"/>
            <a:ext cx="2887979" cy="3168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35602" y="5468823"/>
            <a:ext cx="1624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Psikrometre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166" y="503935"/>
            <a:ext cx="8702040" cy="286512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696595" algn="just">
              <a:lnSpc>
                <a:spcPct val="100000"/>
              </a:lnSpc>
              <a:spcBef>
                <a:spcPts val="1195"/>
              </a:spcBef>
            </a:pPr>
            <a:r>
              <a:rPr sz="2400" b="1" dirty="0">
                <a:latin typeface="Times New Roman"/>
                <a:cs typeface="Times New Roman"/>
              </a:rPr>
              <a:t>1. Mutlak </a:t>
            </a:r>
            <a:r>
              <a:rPr sz="2400" b="1" spc="-5" dirty="0">
                <a:latin typeface="Times New Roman"/>
                <a:cs typeface="Times New Roman"/>
              </a:rPr>
              <a:t>Nemin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Ölçülmesi</a:t>
            </a:r>
            <a:endParaRPr sz="2400">
              <a:latin typeface="Times New Roman"/>
              <a:cs typeface="Times New Roman"/>
            </a:endParaRPr>
          </a:p>
          <a:p>
            <a:pPr marL="12700" marR="5080" indent="913765" algn="just">
              <a:lnSpc>
                <a:spcPct val="100000"/>
              </a:lnSpc>
              <a:spcBef>
                <a:spcPts val="1100"/>
              </a:spcBef>
            </a:pPr>
            <a:r>
              <a:rPr sz="2400" dirty="0">
                <a:latin typeface="Times New Roman"/>
                <a:cs typeface="Times New Roman"/>
              </a:rPr>
              <a:t>Mutlak </a:t>
            </a:r>
            <a:r>
              <a:rPr sz="2400" spc="-10" dirty="0">
                <a:latin typeface="Times New Roman"/>
                <a:cs typeface="Times New Roman"/>
              </a:rPr>
              <a:t>nemin </a:t>
            </a:r>
            <a:r>
              <a:rPr sz="2400" spc="-5" dirty="0">
                <a:latin typeface="Times New Roman"/>
                <a:cs typeface="Times New Roman"/>
              </a:rPr>
              <a:t>belirlenebilmesi </a:t>
            </a:r>
            <a:r>
              <a:rPr sz="2400" dirty="0">
                <a:latin typeface="Times New Roman"/>
                <a:cs typeface="Times New Roman"/>
              </a:rPr>
              <a:t>için, </a:t>
            </a:r>
            <a:r>
              <a:rPr sz="2400" spc="-5" dirty="0">
                <a:latin typeface="Times New Roman"/>
                <a:cs typeface="Times New Roman"/>
              </a:rPr>
              <a:t>havanın içinde bulunan su  </a:t>
            </a:r>
            <a:r>
              <a:rPr sz="2400" dirty="0">
                <a:latin typeface="Times New Roman"/>
                <a:cs typeface="Times New Roman"/>
              </a:rPr>
              <a:t>buharı </a:t>
            </a:r>
            <a:r>
              <a:rPr sz="2400" spc="-5" dirty="0">
                <a:latin typeface="Times New Roman"/>
                <a:cs typeface="Times New Roman"/>
              </a:rPr>
              <a:t>basıncının </a:t>
            </a:r>
            <a:r>
              <a:rPr sz="2400" spc="-10" dirty="0">
                <a:latin typeface="Times New Roman"/>
                <a:cs typeface="Times New Roman"/>
              </a:rPr>
              <a:t>ölçülmesi </a:t>
            </a:r>
            <a:r>
              <a:rPr sz="2400" spc="-20" dirty="0">
                <a:latin typeface="Times New Roman"/>
                <a:cs typeface="Times New Roman"/>
              </a:rPr>
              <a:t>gerekir. </a:t>
            </a:r>
            <a:r>
              <a:rPr sz="2400" spc="-5" dirty="0">
                <a:latin typeface="Times New Roman"/>
                <a:cs typeface="Times New Roman"/>
              </a:rPr>
              <a:t>Bu amaçla </a:t>
            </a:r>
            <a:r>
              <a:rPr sz="2400" b="1" spc="-10" dirty="0">
                <a:latin typeface="Times New Roman"/>
                <a:cs typeface="Times New Roman"/>
              </a:rPr>
              <a:t>psikrometre </a:t>
            </a:r>
            <a:r>
              <a:rPr sz="2400" spc="-5" dirty="0">
                <a:latin typeface="Times New Roman"/>
                <a:cs typeface="Times New Roman"/>
              </a:rPr>
              <a:t>aleti  </a:t>
            </a:r>
            <a:r>
              <a:rPr sz="2400" spc="-15" dirty="0">
                <a:latin typeface="Times New Roman"/>
                <a:cs typeface="Times New Roman"/>
              </a:rPr>
              <a:t>kullanılır. </a:t>
            </a:r>
            <a:r>
              <a:rPr sz="2400" spc="-5" dirty="0">
                <a:latin typeface="Times New Roman"/>
                <a:cs typeface="Times New Roman"/>
              </a:rPr>
              <a:t>Psikrometre </a:t>
            </a:r>
            <a:r>
              <a:rPr sz="2400" dirty="0">
                <a:latin typeface="Times New Roman"/>
                <a:cs typeface="Times New Roman"/>
              </a:rPr>
              <a:t>biri kuru, </a:t>
            </a:r>
            <a:r>
              <a:rPr sz="2400" spc="-5" dirty="0">
                <a:latin typeface="Times New Roman"/>
                <a:cs typeface="Times New Roman"/>
              </a:rPr>
              <a:t>diğeri haznesi </a:t>
            </a:r>
            <a:r>
              <a:rPr sz="2400" dirty="0">
                <a:latin typeface="Times New Roman"/>
                <a:cs typeface="Times New Roman"/>
              </a:rPr>
              <a:t>saf su ile </a:t>
            </a:r>
            <a:r>
              <a:rPr sz="2400" spc="-5" dirty="0">
                <a:latin typeface="Times New Roman"/>
                <a:cs typeface="Times New Roman"/>
              </a:rPr>
              <a:t>ıslatılan </a:t>
            </a:r>
            <a:r>
              <a:rPr sz="2400" dirty="0">
                <a:latin typeface="Times New Roman"/>
                <a:cs typeface="Times New Roman"/>
              </a:rPr>
              <a:t>bir  </a:t>
            </a:r>
            <a:r>
              <a:rPr sz="2400" spc="-5" dirty="0">
                <a:latin typeface="Times New Roman"/>
                <a:cs typeface="Times New Roman"/>
              </a:rPr>
              <a:t>fitille sarılı iki termometreden </a:t>
            </a:r>
            <a:r>
              <a:rPr sz="2400" spc="-20" dirty="0">
                <a:latin typeface="Times New Roman"/>
                <a:cs typeface="Times New Roman"/>
              </a:rPr>
              <a:t>oluşur. </a:t>
            </a:r>
            <a:r>
              <a:rPr sz="2400" dirty="0">
                <a:latin typeface="Times New Roman"/>
                <a:cs typeface="Times New Roman"/>
              </a:rPr>
              <a:t>Kuru </a:t>
            </a:r>
            <a:r>
              <a:rPr sz="2400" spc="-5" dirty="0">
                <a:latin typeface="Times New Roman"/>
                <a:cs typeface="Times New Roman"/>
              </a:rPr>
              <a:t>termometre hava  sıcaklığını </a:t>
            </a:r>
            <a:r>
              <a:rPr sz="2400" spc="-20" dirty="0">
                <a:latin typeface="Times New Roman"/>
                <a:cs typeface="Times New Roman"/>
              </a:rPr>
              <a:t>gösterir. </a:t>
            </a:r>
            <a:r>
              <a:rPr sz="2400" dirty="0">
                <a:latin typeface="Times New Roman"/>
                <a:cs typeface="Times New Roman"/>
              </a:rPr>
              <a:t>Islak </a:t>
            </a:r>
            <a:r>
              <a:rPr sz="2400" spc="-5" dirty="0">
                <a:latin typeface="Times New Roman"/>
                <a:cs typeface="Times New Roman"/>
              </a:rPr>
              <a:t>termometrenin çevresinde aspiratör yardımı 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yaklaşık </a:t>
            </a:r>
            <a:r>
              <a:rPr sz="2400" dirty="0">
                <a:latin typeface="Times New Roman"/>
                <a:cs typeface="Times New Roman"/>
              </a:rPr>
              <a:t>2 </a:t>
            </a:r>
            <a:r>
              <a:rPr sz="2400" spc="-5" dirty="0">
                <a:latin typeface="Times New Roman"/>
                <a:cs typeface="Times New Roman"/>
              </a:rPr>
              <a:t>m/s’lik </a:t>
            </a:r>
            <a:r>
              <a:rPr sz="2400" dirty="0">
                <a:latin typeface="Times New Roman"/>
                <a:cs typeface="Times New Roman"/>
              </a:rPr>
              <a:t>hızla hava </a:t>
            </a:r>
            <a:r>
              <a:rPr sz="2400" spc="-5" dirty="0">
                <a:latin typeface="Times New Roman"/>
                <a:cs typeface="Times New Roman"/>
              </a:rPr>
              <a:t>akımı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oluşturulmaktadır.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00215" y="3834383"/>
            <a:ext cx="1304543" cy="3023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0442" y="20523"/>
            <a:ext cx="3835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Hava Neminin</a:t>
            </a:r>
            <a:r>
              <a:rPr sz="2800" b="1" spc="-10" dirty="0">
                <a:latin typeface="Times New Roman"/>
                <a:cs typeface="Times New Roman"/>
              </a:rPr>
              <a:t> Ölçülmesi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3409315"/>
            <a:ext cx="71920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83665" algn="l"/>
                <a:tab pos="1499870" algn="l"/>
                <a:tab pos="1856739" algn="l"/>
                <a:tab pos="2295525" algn="l"/>
                <a:tab pos="2784475" algn="l"/>
                <a:tab pos="2836545" algn="l"/>
                <a:tab pos="3815079" algn="l"/>
                <a:tab pos="4305935" algn="l"/>
                <a:tab pos="5099685" algn="l"/>
                <a:tab pos="5217795" algn="l"/>
                <a:tab pos="6113780" algn="l"/>
              </a:tabLst>
            </a:pPr>
            <a:r>
              <a:rPr sz="2400" dirty="0">
                <a:latin typeface="Times New Roman"/>
                <a:cs typeface="Times New Roman"/>
              </a:rPr>
              <a:t>Havadaki	</a:t>
            </a:r>
            <a:r>
              <a:rPr sz="2400" spc="-10" dirty="0">
                <a:latin typeface="Times New Roman"/>
                <a:cs typeface="Times New Roman"/>
              </a:rPr>
              <a:t>su	</a:t>
            </a:r>
            <a:r>
              <a:rPr sz="2400" dirty="0">
                <a:latin typeface="Times New Roman"/>
                <a:cs typeface="Times New Roman"/>
              </a:rPr>
              <a:t>buharı		</a:t>
            </a:r>
            <a:r>
              <a:rPr sz="2400" spc="-5" dirty="0">
                <a:latin typeface="Times New Roman"/>
                <a:cs typeface="Times New Roman"/>
              </a:rPr>
              <a:t>miktarının	fazla	olması	halinde 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ikt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ı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ın		daha	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z	o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ası	nede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le		te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lerin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57313" y="3409315"/>
            <a:ext cx="14300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uharlaş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  göste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ğ</a:t>
            </a:r>
            <a:r>
              <a:rPr sz="240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4141089"/>
            <a:ext cx="86264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değerler arasındaki </a:t>
            </a:r>
            <a:r>
              <a:rPr sz="2400" dirty="0">
                <a:latin typeface="Times New Roman"/>
                <a:cs typeface="Times New Roman"/>
              </a:rPr>
              <a:t>fark da az </a:t>
            </a:r>
            <a:r>
              <a:rPr sz="2400" spc="-15" dirty="0">
                <a:latin typeface="Times New Roman"/>
                <a:cs typeface="Times New Roman"/>
              </a:rPr>
              <a:t>olacaktır. </a:t>
            </a:r>
            <a:r>
              <a:rPr sz="2400" dirty="0">
                <a:latin typeface="Times New Roman"/>
                <a:cs typeface="Times New Roman"/>
              </a:rPr>
              <a:t>Hava, </a:t>
            </a:r>
            <a:r>
              <a:rPr sz="2400" spc="-5" dirty="0">
                <a:latin typeface="Times New Roman"/>
                <a:cs typeface="Times New Roman"/>
              </a:rPr>
              <a:t>su </a:t>
            </a:r>
            <a:r>
              <a:rPr sz="2400" dirty="0">
                <a:latin typeface="Times New Roman"/>
                <a:cs typeface="Times New Roman"/>
              </a:rPr>
              <a:t>buharı </a:t>
            </a:r>
            <a:r>
              <a:rPr sz="2400" spc="-10" dirty="0">
                <a:latin typeface="Times New Roman"/>
                <a:cs typeface="Times New Roman"/>
              </a:rPr>
              <a:t>ile </a:t>
            </a:r>
            <a:r>
              <a:rPr sz="2400" dirty="0">
                <a:latin typeface="Times New Roman"/>
                <a:cs typeface="Times New Roman"/>
              </a:rPr>
              <a:t>doygun  olduğu </a:t>
            </a:r>
            <a:r>
              <a:rPr sz="2400" spc="-5" dirty="0">
                <a:latin typeface="Times New Roman"/>
                <a:cs typeface="Times New Roman"/>
              </a:rPr>
              <a:t>zaman </a:t>
            </a:r>
            <a:r>
              <a:rPr sz="2400" dirty="0">
                <a:latin typeface="Times New Roman"/>
                <a:cs typeface="Times New Roman"/>
              </a:rPr>
              <a:t>her iki </a:t>
            </a:r>
            <a:r>
              <a:rPr sz="2400" spc="-5" dirty="0">
                <a:latin typeface="Times New Roman"/>
                <a:cs typeface="Times New Roman"/>
              </a:rPr>
              <a:t>termometre </a:t>
            </a:r>
            <a:r>
              <a:rPr sz="2400" dirty="0">
                <a:latin typeface="Times New Roman"/>
                <a:cs typeface="Times New Roman"/>
              </a:rPr>
              <a:t>değerleri birbirine eşit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olacaktır.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498728"/>
            <a:ext cx="8629650" cy="293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7955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Böylece ıslak termometrenin haznesindeki suyun buharlaşması  sağlanmakta ve buharlaşma </a:t>
            </a:r>
            <a:r>
              <a:rPr sz="2400" dirty="0">
                <a:latin typeface="Times New Roman"/>
                <a:cs typeface="Times New Roman"/>
              </a:rPr>
              <a:t>sonunda </a:t>
            </a:r>
            <a:r>
              <a:rPr sz="2400" spc="-5" dirty="0">
                <a:latin typeface="Times New Roman"/>
                <a:cs typeface="Times New Roman"/>
              </a:rPr>
              <a:t>sıcaklık düşmesi</a:t>
            </a:r>
            <a:r>
              <a:rPr sz="2400" spc="-15" dirty="0">
                <a:latin typeface="Times New Roman"/>
                <a:cs typeface="Times New Roman"/>
              </a:rPr>
              <a:t> olmaktadır.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Bu durumda </a:t>
            </a:r>
            <a:r>
              <a:rPr sz="2400" dirty="0">
                <a:latin typeface="Times New Roman"/>
                <a:cs typeface="Times New Roman"/>
              </a:rPr>
              <a:t>kuru </a:t>
            </a:r>
            <a:r>
              <a:rPr sz="2400" spc="-5" dirty="0">
                <a:latin typeface="Times New Roman"/>
                <a:cs typeface="Times New Roman"/>
              </a:rPr>
              <a:t>termometrenin gösterdiği değer </a:t>
            </a:r>
            <a:r>
              <a:rPr sz="2400" dirty="0">
                <a:latin typeface="Times New Roman"/>
                <a:cs typeface="Times New Roman"/>
              </a:rPr>
              <a:t>ıslak </a:t>
            </a:r>
            <a:r>
              <a:rPr sz="2400" spc="-5" dirty="0">
                <a:latin typeface="Times New Roman"/>
                <a:cs typeface="Times New Roman"/>
              </a:rPr>
              <a:t>termometrenin  gösterdiğinden </a:t>
            </a:r>
            <a:r>
              <a:rPr sz="2400" dirty="0">
                <a:latin typeface="Times New Roman"/>
                <a:cs typeface="Times New Roman"/>
              </a:rPr>
              <a:t>daha yüksek </a:t>
            </a:r>
            <a:r>
              <a:rPr sz="2400" spc="-15" dirty="0">
                <a:latin typeface="Times New Roman"/>
                <a:cs typeface="Times New Roman"/>
              </a:rPr>
              <a:t>olmaktadır. </a:t>
            </a:r>
            <a:r>
              <a:rPr sz="2400" spc="-5" dirty="0">
                <a:latin typeface="Times New Roman"/>
                <a:cs typeface="Times New Roman"/>
              </a:rPr>
              <a:t>Islak termometrenin  çevresinde </a:t>
            </a:r>
            <a:r>
              <a:rPr sz="2400" dirty="0">
                <a:latin typeface="Times New Roman"/>
                <a:cs typeface="Times New Roman"/>
              </a:rPr>
              <a:t>oluşan </a:t>
            </a:r>
            <a:r>
              <a:rPr sz="2400" spc="-5" dirty="0">
                <a:latin typeface="Times New Roman"/>
                <a:cs typeface="Times New Roman"/>
              </a:rPr>
              <a:t>buharlaşma, havadaki </a:t>
            </a:r>
            <a:r>
              <a:rPr sz="2400" dirty="0">
                <a:latin typeface="Times New Roman"/>
                <a:cs typeface="Times New Roman"/>
              </a:rPr>
              <a:t>su </a:t>
            </a:r>
            <a:r>
              <a:rPr sz="2400" spc="-5" dirty="0">
                <a:latin typeface="Times New Roman"/>
                <a:cs typeface="Times New Roman"/>
              </a:rPr>
              <a:t>buharının azlığı oranında  </a:t>
            </a:r>
            <a:r>
              <a:rPr sz="2400" dirty="0">
                <a:latin typeface="Times New Roman"/>
                <a:cs typeface="Times New Roman"/>
              </a:rPr>
              <a:t>daha </a:t>
            </a:r>
            <a:r>
              <a:rPr sz="2400" spc="-5" dirty="0">
                <a:latin typeface="Times New Roman"/>
                <a:cs typeface="Times New Roman"/>
              </a:rPr>
              <a:t>fazla olacağından, özellikle </a:t>
            </a:r>
            <a:r>
              <a:rPr sz="2400" dirty="0">
                <a:latin typeface="Times New Roman"/>
                <a:cs typeface="Times New Roman"/>
              </a:rPr>
              <a:t>kuru </a:t>
            </a:r>
            <a:r>
              <a:rPr sz="2400" spc="-5" dirty="0">
                <a:latin typeface="Times New Roman"/>
                <a:cs typeface="Times New Roman"/>
              </a:rPr>
              <a:t>havada </a:t>
            </a:r>
            <a:r>
              <a:rPr sz="2400" dirty="0">
                <a:latin typeface="Times New Roman"/>
                <a:cs typeface="Times New Roman"/>
              </a:rPr>
              <a:t>kuru ve ıslak  </a:t>
            </a:r>
            <a:r>
              <a:rPr sz="2400" spc="-5" dirty="0">
                <a:latin typeface="Times New Roman"/>
                <a:cs typeface="Times New Roman"/>
              </a:rPr>
              <a:t>termometrelerin gösterdiği değerler arasındaki </a:t>
            </a:r>
            <a:r>
              <a:rPr sz="2400" dirty="0">
                <a:latin typeface="Times New Roman"/>
                <a:cs typeface="Times New Roman"/>
              </a:rPr>
              <a:t>fark büyük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olacaktır.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0967" y="836675"/>
            <a:ext cx="3311652" cy="542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3390" y="22047"/>
            <a:ext cx="8456295" cy="6285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Havanın </a:t>
            </a:r>
            <a:r>
              <a:rPr sz="2400" dirty="0">
                <a:latin typeface="Times New Roman"/>
                <a:cs typeface="Times New Roman"/>
              </a:rPr>
              <a:t>içerdiği </a:t>
            </a:r>
            <a:r>
              <a:rPr sz="2400" spc="-5" dirty="0">
                <a:latin typeface="Times New Roman"/>
                <a:cs typeface="Times New Roman"/>
              </a:rPr>
              <a:t>mutlak </a:t>
            </a:r>
            <a:r>
              <a:rPr sz="2400" dirty="0">
                <a:latin typeface="Times New Roman"/>
                <a:cs typeface="Times New Roman"/>
              </a:rPr>
              <a:t>nem </a:t>
            </a:r>
            <a:r>
              <a:rPr sz="2400" spc="-5" dirty="0">
                <a:latin typeface="Times New Roman"/>
                <a:cs typeface="Times New Roman"/>
              </a:rPr>
              <a:t>miktarı, </a:t>
            </a:r>
            <a:r>
              <a:rPr sz="2400" dirty="0">
                <a:latin typeface="Times New Roman"/>
                <a:cs typeface="Times New Roman"/>
              </a:rPr>
              <a:t>aşağıdaki eşitlik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yardımıyla</a:t>
            </a:r>
            <a:endParaRPr sz="2400">
              <a:latin typeface="Times New Roman"/>
              <a:cs typeface="Times New Roman"/>
            </a:endParaRPr>
          </a:p>
          <a:p>
            <a:pPr marL="16192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hesaplanmaktadır.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810"/>
              </a:spcBef>
            </a:pPr>
            <a:r>
              <a:rPr sz="2400" dirty="0">
                <a:latin typeface="Times New Roman"/>
                <a:cs typeface="Times New Roman"/>
              </a:rPr>
              <a:t>Eşitlikte;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  <a:tabLst>
                <a:tab pos="588010" algn="l"/>
              </a:tabLst>
            </a:pPr>
            <a:r>
              <a:rPr sz="2400" dirty="0">
                <a:latin typeface="Times New Roman"/>
                <a:cs typeface="Times New Roman"/>
              </a:rPr>
              <a:t>M	: </a:t>
            </a:r>
            <a:r>
              <a:rPr sz="2400" spc="-5" dirty="0">
                <a:latin typeface="Times New Roman"/>
                <a:cs typeface="Times New Roman"/>
              </a:rPr>
              <a:t>Havadaki mutlak </a:t>
            </a:r>
            <a:r>
              <a:rPr sz="2400" dirty="0">
                <a:latin typeface="Times New Roman"/>
                <a:cs typeface="Times New Roman"/>
              </a:rPr>
              <a:t>nem </a:t>
            </a:r>
            <a:r>
              <a:rPr sz="2400" spc="-5" dirty="0">
                <a:latin typeface="Times New Roman"/>
                <a:cs typeface="Times New Roman"/>
              </a:rPr>
              <a:t>miktarı,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g/m</a:t>
            </a:r>
            <a:r>
              <a:rPr sz="2400" spc="-7" baseline="24305" dirty="0">
                <a:latin typeface="Times New Roman"/>
                <a:cs typeface="Times New Roman"/>
              </a:rPr>
              <a:t>3</a:t>
            </a:r>
            <a:endParaRPr sz="2400" baseline="24305">
              <a:latin typeface="Times New Roman"/>
              <a:cs typeface="Times New Roman"/>
            </a:endParaRPr>
          </a:p>
          <a:p>
            <a:pPr marL="698500" marR="784860" indent="-6096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M</a:t>
            </a:r>
            <a:r>
              <a:rPr sz="2400" spc="-7" baseline="-20833" dirty="0">
                <a:latin typeface="Times New Roman"/>
                <a:cs typeface="Times New Roman"/>
              </a:rPr>
              <a:t>d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Ölçülen sıcaklıktaki </a:t>
            </a:r>
            <a:r>
              <a:rPr sz="2400" dirty="0">
                <a:latin typeface="Times New Roman"/>
                <a:cs typeface="Times New Roman"/>
              </a:rPr>
              <a:t>havada bulunabilecek en büyük nem  miktarı,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g/m</a:t>
            </a:r>
            <a:r>
              <a:rPr sz="2400" spc="-15" baseline="24305" dirty="0">
                <a:latin typeface="Times New Roman"/>
                <a:cs typeface="Times New Roman"/>
              </a:rPr>
              <a:t>3</a:t>
            </a:r>
            <a:endParaRPr sz="2400" baseline="24305">
              <a:latin typeface="Times New Roman"/>
              <a:cs typeface="Times New Roman"/>
            </a:endParaRPr>
          </a:p>
          <a:p>
            <a:pPr marL="88900" marR="1696085">
              <a:lnSpc>
                <a:spcPts val="3460"/>
              </a:lnSpc>
              <a:spcBef>
                <a:spcPts val="10"/>
              </a:spcBef>
            </a:pPr>
            <a:r>
              <a:rPr sz="2400" dirty="0">
                <a:latin typeface="Times New Roman"/>
                <a:cs typeface="Times New Roman"/>
              </a:rPr>
              <a:t>a : </a:t>
            </a:r>
            <a:r>
              <a:rPr sz="2400" spc="-5" dirty="0">
                <a:latin typeface="Times New Roman"/>
                <a:cs typeface="Times New Roman"/>
              </a:rPr>
              <a:t>Psikrometre </a:t>
            </a:r>
            <a:r>
              <a:rPr sz="2400" dirty="0">
                <a:latin typeface="Times New Roman"/>
                <a:cs typeface="Times New Roman"/>
              </a:rPr>
              <a:t>katsayısı (Genellikle 0.5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alınmaktadır.) 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baseline="-20833" dirty="0">
                <a:latin typeface="Times New Roman"/>
                <a:cs typeface="Times New Roman"/>
              </a:rPr>
              <a:t>k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Kuru termometre sıcaklığı,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baseline="2430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360"/>
              </a:spcBef>
            </a:pP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spc="-7" baseline="-20833" dirty="0">
                <a:latin typeface="Times New Roman"/>
                <a:cs typeface="Times New Roman"/>
              </a:rPr>
              <a:t>y </a:t>
            </a:r>
            <a:r>
              <a:rPr sz="2400" dirty="0">
                <a:latin typeface="Times New Roman"/>
                <a:cs typeface="Times New Roman"/>
              </a:rPr>
              <a:t>: Islak </a:t>
            </a:r>
            <a:r>
              <a:rPr sz="2400" spc="-5" dirty="0">
                <a:latin typeface="Times New Roman"/>
                <a:cs typeface="Times New Roman"/>
              </a:rPr>
              <a:t>termometre sıcaklığı,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baseline="2430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  <a:p>
            <a:pPr marL="88900" marR="2386965">
              <a:lnSpc>
                <a:spcPct val="12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P</a:t>
            </a:r>
            <a:r>
              <a:rPr sz="2400" spc="-7" baseline="-20833" dirty="0">
                <a:latin typeface="Times New Roman"/>
                <a:cs typeface="Times New Roman"/>
              </a:rPr>
              <a:t>t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Ölçüm </a:t>
            </a:r>
            <a:r>
              <a:rPr sz="2400" dirty="0">
                <a:latin typeface="Times New Roman"/>
                <a:cs typeface="Times New Roman"/>
              </a:rPr>
              <a:t>yapıldığı andaki hava basıncı, </a:t>
            </a:r>
            <a:r>
              <a:rPr sz="2400" spc="-10" dirty="0">
                <a:latin typeface="Times New Roman"/>
                <a:cs typeface="Times New Roman"/>
              </a:rPr>
              <a:t>mm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Hg  P</a:t>
            </a:r>
            <a:r>
              <a:rPr sz="2400" spc="-7" baseline="-20833" dirty="0">
                <a:latin typeface="Times New Roman"/>
                <a:cs typeface="Times New Roman"/>
              </a:rPr>
              <a:t>n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10" dirty="0">
                <a:latin typeface="Times New Roman"/>
                <a:cs typeface="Times New Roman"/>
              </a:rPr>
              <a:t>Normal </a:t>
            </a:r>
            <a:r>
              <a:rPr sz="2400" dirty="0">
                <a:latin typeface="Times New Roman"/>
                <a:cs typeface="Times New Roman"/>
              </a:rPr>
              <a:t>hava basıncı, 760 </a:t>
            </a:r>
            <a:r>
              <a:rPr sz="2400" spc="-10" dirty="0">
                <a:latin typeface="Times New Roman"/>
                <a:cs typeface="Times New Roman"/>
              </a:rPr>
              <a:t>mm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Hg</a:t>
            </a:r>
            <a:endParaRPr sz="2400">
              <a:latin typeface="Times New Roman"/>
              <a:cs typeface="Times New Roman"/>
            </a:endParaRPr>
          </a:p>
          <a:p>
            <a:pPr marL="125095" marR="68580">
              <a:lnSpc>
                <a:spcPct val="100000"/>
              </a:lnSpc>
              <a:spcBef>
                <a:spcPts val="894"/>
              </a:spcBef>
              <a:tabLst>
                <a:tab pos="1497330" algn="l"/>
                <a:tab pos="2607945" algn="l"/>
                <a:tab pos="4034154" algn="l"/>
                <a:tab pos="5381625" algn="l"/>
                <a:tab pos="6406515" algn="l"/>
              </a:tabLst>
            </a:pPr>
            <a:r>
              <a:rPr sz="2400" b="1" dirty="0">
                <a:latin typeface="Times New Roman"/>
                <a:cs typeface="Times New Roman"/>
              </a:rPr>
              <a:t>Örnek: </a:t>
            </a:r>
            <a:r>
              <a:rPr sz="2400" spc="-5" dirty="0">
                <a:latin typeface="Times New Roman"/>
                <a:cs typeface="Times New Roman"/>
              </a:rPr>
              <a:t>M</a:t>
            </a:r>
            <a:r>
              <a:rPr sz="2400" spc="-7" baseline="-20833" dirty="0">
                <a:latin typeface="Times New Roman"/>
                <a:cs typeface="Times New Roman"/>
              </a:rPr>
              <a:t>d</a:t>
            </a:r>
            <a:r>
              <a:rPr sz="2400" spc="284" baseline="-208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=16.8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	t</a:t>
            </a:r>
            <a:r>
              <a:rPr sz="2400" baseline="-20833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= 20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aseline="2430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 ,	</a:t>
            </a: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spc="-7" baseline="-20833" dirty="0">
                <a:latin typeface="Times New Roman"/>
                <a:cs typeface="Times New Roman"/>
              </a:rPr>
              <a:t>y</a:t>
            </a:r>
            <a:r>
              <a:rPr sz="2400" spc="-5" dirty="0">
                <a:latin typeface="Times New Roman"/>
                <a:cs typeface="Times New Roman"/>
              </a:rPr>
              <a:t>=15 </a:t>
            </a:r>
            <a:r>
              <a:rPr sz="2400" baseline="2430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 ,	</a:t>
            </a:r>
            <a:r>
              <a:rPr sz="2400" spc="-10" dirty="0">
                <a:latin typeface="Times New Roman"/>
                <a:cs typeface="Times New Roman"/>
              </a:rPr>
              <a:t>P</a:t>
            </a:r>
            <a:r>
              <a:rPr sz="2400" spc="-15" baseline="-20833" dirty="0">
                <a:latin typeface="Times New Roman"/>
                <a:cs typeface="Times New Roman"/>
              </a:rPr>
              <a:t>t</a:t>
            </a:r>
            <a:r>
              <a:rPr sz="2400" spc="322" baseline="-208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</a:t>
            </a:r>
            <a:r>
              <a:rPr sz="2400" spc="-7" baseline="-20833" dirty="0">
                <a:latin typeface="Times New Roman"/>
                <a:cs typeface="Times New Roman"/>
              </a:rPr>
              <a:t>n	</a:t>
            </a:r>
            <a:r>
              <a:rPr sz="2400" dirty="0">
                <a:latin typeface="Times New Roman"/>
                <a:cs typeface="Times New Roman"/>
              </a:rPr>
              <a:t>kabul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edildiğine  göre;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	?</a:t>
            </a:r>
            <a:endParaRPr sz="2400">
              <a:latin typeface="Times New Roman"/>
              <a:cs typeface="Times New Roman"/>
            </a:endParaRPr>
          </a:p>
          <a:p>
            <a:pPr marL="1852295">
              <a:lnSpc>
                <a:spcPct val="100000"/>
              </a:lnSpc>
              <a:spcBef>
                <a:spcPts val="580"/>
              </a:spcBef>
              <a:tabLst>
                <a:tab pos="5115560" algn="l"/>
              </a:tabLst>
            </a:pP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[16.8-0.5(20-15)]x1	</a:t>
            </a:r>
            <a:r>
              <a:rPr sz="2400" dirty="0">
                <a:latin typeface="Times New Roman"/>
                <a:cs typeface="Times New Roman"/>
              </a:rPr>
              <a:t>M = 14.3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g/m</a:t>
            </a:r>
            <a:r>
              <a:rPr sz="2400" spc="-7" baseline="24305" dirty="0">
                <a:latin typeface="Times New Roman"/>
                <a:cs typeface="Times New Roman"/>
              </a:rPr>
              <a:t>3</a:t>
            </a:r>
            <a:endParaRPr sz="2400" baseline="24305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351916"/>
            <a:ext cx="8413750" cy="27330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85470" algn="just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latin typeface="Times New Roman"/>
                <a:cs typeface="Times New Roman"/>
              </a:rPr>
              <a:t>2. Bağıl </a:t>
            </a:r>
            <a:r>
              <a:rPr sz="2400" b="1" spc="-5" dirty="0">
                <a:latin typeface="Times New Roman"/>
                <a:cs typeface="Times New Roman"/>
              </a:rPr>
              <a:t>Nemin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Ölçülmesi</a:t>
            </a:r>
            <a:endParaRPr sz="2400">
              <a:latin typeface="Times New Roman"/>
              <a:cs typeface="Times New Roman"/>
            </a:endParaRPr>
          </a:p>
          <a:p>
            <a:pPr marL="12700" marR="5080" indent="57277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Havanın içerdiği bağıl </a:t>
            </a:r>
            <a:r>
              <a:rPr sz="2400" dirty="0">
                <a:latin typeface="Times New Roman"/>
                <a:cs typeface="Times New Roman"/>
              </a:rPr>
              <a:t>nem </a:t>
            </a:r>
            <a:r>
              <a:rPr sz="2400" spc="-5" dirty="0">
                <a:latin typeface="Times New Roman"/>
                <a:cs typeface="Times New Roman"/>
              </a:rPr>
              <a:t>miktarı </a:t>
            </a:r>
            <a:r>
              <a:rPr sz="2400" b="1" spc="-15" dirty="0">
                <a:latin typeface="Times New Roman"/>
                <a:cs typeface="Times New Roman"/>
              </a:rPr>
              <a:t>higrometre </a:t>
            </a:r>
            <a:r>
              <a:rPr sz="2400" spc="-10" dirty="0">
                <a:latin typeface="Times New Roman"/>
                <a:cs typeface="Times New Roman"/>
              </a:rPr>
              <a:t>ile </a:t>
            </a:r>
            <a:r>
              <a:rPr sz="2400" spc="-20" dirty="0">
                <a:latin typeface="Times New Roman"/>
                <a:cs typeface="Times New Roman"/>
              </a:rPr>
              <a:t>ölçülür.  </a:t>
            </a:r>
            <a:r>
              <a:rPr sz="2400" spc="-5" dirty="0">
                <a:latin typeface="Times New Roman"/>
                <a:cs typeface="Times New Roman"/>
              </a:rPr>
              <a:t>Higrometre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bağıl </a:t>
            </a:r>
            <a:r>
              <a:rPr sz="2400" spc="-10" dirty="0">
                <a:latin typeface="Times New Roman"/>
                <a:cs typeface="Times New Roman"/>
              </a:rPr>
              <a:t>nemin </a:t>
            </a:r>
            <a:r>
              <a:rPr sz="2400" spc="-5" dirty="0">
                <a:latin typeface="Times New Roman"/>
                <a:cs typeface="Times New Roman"/>
              </a:rPr>
              <a:t>ölçülmesinde, yağdan arındırılmış </a:t>
            </a:r>
            <a:r>
              <a:rPr sz="2400" dirty="0">
                <a:latin typeface="Times New Roman"/>
                <a:cs typeface="Times New Roman"/>
              </a:rPr>
              <a:t>insan  </a:t>
            </a:r>
            <a:r>
              <a:rPr sz="2400" spc="-5" dirty="0">
                <a:latin typeface="Times New Roman"/>
                <a:cs typeface="Times New Roman"/>
              </a:rPr>
              <a:t>saçının nemli ortamda uzama ilkesinden </a:t>
            </a:r>
            <a:r>
              <a:rPr sz="2400" spc="-15" dirty="0">
                <a:latin typeface="Times New Roman"/>
                <a:cs typeface="Times New Roman"/>
              </a:rPr>
              <a:t>yararlanılır.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nemli  </a:t>
            </a:r>
            <a:r>
              <a:rPr sz="2400" dirty="0">
                <a:latin typeface="Times New Roman"/>
                <a:cs typeface="Times New Roman"/>
              </a:rPr>
              <a:t>olduğunda </a:t>
            </a:r>
            <a:r>
              <a:rPr sz="2400" spc="-5" dirty="0">
                <a:latin typeface="Times New Roman"/>
                <a:cs typeface="Times New Roman"/>
              </a:rPr>
              <a:t>saç uzamakta, </a:t>
            </a:r>
            <a:r>
              <a:rPr sz="2400" dirty="0">
                <a:latin typeface="Times New Roman"/>
                <a:cs typeface="Times New Roman"/>
              </a:rPr>
              <a:t>kuru </a:t>
            </a:r>
            <a:r>
              <a:rPr sz="2400" spc="-5" dirty="0">
                <a:latin typeface="Times New Roman"/>
                <a:cs typeface="Times New Roman"/>
              </a:rPr>
              <a:t>olduğu zaman </a:t>
            </a:r>
            <a:r>
              <a:rPr sz="2400" spc="-15" dirty="0">
                <a:latin typeface="Times New Roman"/>
                <a:cs typeface="Times New Roman"/>
              </a:rPr>
              <a:t>kısalmaktadır. </a:t>
            </a:r>
            <a:r>
              <a:rPr sz="2400" spc="-5" dirty="0">
                <a:latin typeface="Times New Roman"/>
                <a:cs typeface="Times New Roman"/>
              </a:rPr>
              <a:t>Saçın 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10" dirty="0">
                <a:latin typeface="Times New Roman"/>
                <a:cs typeface="Times New Roman"/>
              </a:rPr>
              <a:t>nemine </a:t>
            </a:r>
            <a:r>
              <a:rPr sz="2400" dirty="0">
                <a:latin typeface="Times New Roman"/>
                <a:cs typeface="Times New Roman"/>
              </a:rPr>
              <a:t>göre </a:t>
            </a:r>
            <a:r>
              <a:rPr sz="2400" spc="-5" dirty="0">
                <a:latin typeface="Times New Roman"/>
                <a:cs typeface="Times New Roman"/>
              </a:rPr>
              <a:t>farklı uzama miktarlarından yararlanarak havanın  </a:t>
            </a:r>
            <a:r>
              <a:rPr sz="2400" dirty="0">
                <a:latin typeface="Times New Roman"/>
                <a:cs typeface="Times New Roman"/>
              </a:rPr>
              <a:t>bağıl </a:t>
            </a:r>
            <a:r>
              <a:rPr sz="2400" spc="-5" dirty="0">
                <a:latin typeface="Times New Roman"/>
                <a:cs typeface="Times New Roman"/>
              </a:rPr>
              <a:t>nemi </a:t>
            </a:r>
            <a:r>
              <a:rPr sz="2400" dirty="0">
                <a:latin typeface="Times New Roman"/>
                <a:cs typeface="Times New Roman"/>
              </a:rPr>
              <a:t>% olarak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ölçülmektedir.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868" y="3717035"/>
            <a:ext cx="2665476" cy="2577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3007" y="3428986"/>
            <a:ext cx="5472518" cy="3166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31734" y="5757773"/>
            <a:ext cx="1324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H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g</a:t>
            </a:r>
            <a:r>
              <a:rPr sz="2400" b="1" spc="-50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ograf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2344" y="5613298"/>
            <a:ext cx="1539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H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g</a:t>
            </a:r>
            <a:r>
              <a:rPr sz="2400" b="1" spc="-50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omet</a:t>
            </a:r>
            <a:r>
              <a:rPr sz="2400" b="1" spc="-45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2966" y="732536"/>
            <a:ext cx="854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NEM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444" y="1233627"/>
            <a:ext cx="80727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Havada</a:t>
            </a:r>
            <a:r>
              <a:rPr spc="250" dirty="0"/>
              <a:t> </a:t>
            </a:r>
            <a:r>
              <a:rPr spc="-5" dirty="0"/>
              <a:t>bulunan</a:t>
            </a:r>
            <a:r>
              <a:rPr spc="254" dirty="0"/>
              <a:t> </a:t>
            </a:r>
            <a:r>
              <a:rPr dirty="0"/>
              <a:t>su</a:t>
            </a:r>
            <a:r>
              <a:rPr spc="254" dirty="0"/>
              <a:t> </a:t>
            </a:r>
            <a:r>
              <a:rPr spc="-5" dirty="0"/>
              <a:t>buharı</a:t>
            </a:r>
            <a:r>
              <a:rPr spc="265" dirty="0"/>
              <a:t> </a:t>
            </a:r>
            <a:r>
              <a:rPr b="1" dirty="0">
                <a:latin typeface="Times New Roman"/>
                <a:cs typeface="Times New Roman"/>
              </a:rPr>
              <a:t>nem</a:t>
            </a:r>
            <a:r>
              <a:rPr b="1" spc="254" dirty="0">
                <a:latin typeface="Times New Roman"/>
                <a:cs typeface="Times New Roman"/>
              </a:rPr>
              <a:t> </a:t>
            </a:r>
            <a:r>
              <a:rPr spc="-5" dirty="0"/>
              <a:t>olarak</a:t>
            </a:r>
            <a:r>
              <a:rPr spc="260" dirty="0"/>
              <a:t> </a:t>
            </a:r>
            <a:r>
              <a:rPr spc="-15" dirty="0"/>
              <a:t>tanımlanır.</a:t>
            </a:r>
            <a:r>
              <a:rPr spc="260" dirty="0"/>
              <a:t> </a:t>
            </a:r>
            <a:r>
              <a:rPr spc="-25" dirty="0"/>
              <a:t>Yeryüzündeki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940" y="1599946"/>
            <a:ext cx="9090660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58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okyanuslardan, denizlerden, göllerden, akarsulardan, buz </a:t>
            </a:r>
            <a:r>
              <a:rPr sz="2400" dirty="0">
                <a:latin typeface="Times New Roman"/>
                <a:cs typeface="Times New Roman"/>
              </a:rPr>
              <a:t>ve toprak  </a:t>
            </a:r>
            <a:r>
              <a:rPr sz="2400" spc="-5" dirty="0">
                <a:latin typeface="Times New Roman"/>
                <a:cs typeface="Times New Roman"/>
              </a:rPr>
              <a:t>yüzeylerinden buharlaşma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bitkilerden terleme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atmosfere geçen </a:t>
            </a:r>
            <a:r>
              <a:rPr sz="2400" spc="-15" dirty="0">
                <a:latin typeface="Times New Roman"/>
                <a:cs typeface="Times New Roman"/>
              </a:rPr>
              <a:t>su  </a:t>
            </a:r>
            <a:r>
              <a:rPr sz="2400" spc="-5" dirty="0">
                <a:latin typeface="Times New Roman"/>
                <a:cs typeface="Times New Roman"/>
              </a:rPr>
              <a:t>tanecikleri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kütlesi içerisine </a:t>
            </a:r>
            <a:r>
              <a:rPr sz="2400" dirty="0">
                <a:latin typeface="Times New Roman"/>
                <a:cs typeface="Times New Roman"/>
              </a:rPr>
              <a:t>karışarak hava </a:t>
            </a:r>
            <a:r>
              <a:rPr sz="2400" spc="-10" dirty="0">
                <a:latin typeface="Times New Roman"/>
                <a:cs typeface="Times New Roman"/>
              </a:rPr>
              <a:t>nemini </a:t>
            </a:r>
            <a:r>
              <a:rPr sz="2400" spc="-20" dirty="0">
                <a:latin typeface="Times New Roman"/>
                <a:cs typeface="Times New Roman"/>
              </a:rPr>
              <a:t>oluşturur. 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Hidrolojik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döngü</a:t>
            </a:r>
            <a:r>
              <a:rPr sz="2400" spc="-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63500" marR="57150" indent="914400" algn="just">
              <a:lnSpc>
                <a:spcPct val="100000"/>
              </a:lnSpc>
              <a:spcBef>
                <a:spcPts val="575"/>
              </a:spcBef>
            </a:pPr>
            <a:r>
              <a:rPr sz="2400" spc="-25" dirty="0">
                <a:latin typeface="Times New Roman"/>
                <a:cs typeface="Times New Roman"/>
              </a:rPr>
              <a:t>Yeryüzündeki </a:t>
            </a:r>
            <a:r>
              <a:rPr sz="2400" dirty="0">
                <a:latin typeface="Times New Roman"/>
                <a:cs typeface="Times New Roman"/>
              </a:rPr>
              <a:t>suyun </a:t>
            </a:r>
            <a:r>
              <a:rPr sz="2400" spc="-5" dirty="0">
                <a:latin typeface="Times New Roman"/>
                <a:cs typeface="Times New Roman"/>
              </a:rPr>
              <a:t>kaynağını </a:t>
            </a:r>
            <a:r>
              <a:rPr sz="2400" b="1" spc="-10" dirty="0">
                <a:latin typeface="Times New Roman"/>
                <a:cs typeface="Times New Roman"/>
              </a:rPr>
              <a:t>hidrosfer </a:t>
            </a:r>
            <a:r>
              <a:rPr sz="2400" dirty="0">
                <a:latin typeface="Times New Roman"/>
                <a:cs typeface="Times New Roman"/>
              </a:rPr>
              <a:t>adı </a:t>
            </a:r>
            <a:r>
              <a:rPr sz="2400" spc="-5" dirty="0">
                <a:latin typeface="Times New Roman"/>
                <a:cs typeface="Times New Roman"/>
              </a:rPr>
              <a:t>verilen su küresi  </a:t>
            </a:r>
            <a:r>
              <a:rPr sz="2400" spc="-10" dirty="0">
                <a:latin typeface="Times New Roman"/>
                <a:cs typeface="Times New Roman"/>
              </a:rPr>
              <a:t>oluşturmaktadır.</a:t>
            </a:r>
            <a:endParaRPr sz="2400">
              <a:latin typeface="Times New Roman"/>
              <a:cs typeface="Times New Roman"/>
            </a:endParaRPr>
          </a:p>
          <a:p>
            <a:pPr marL="63500" marR="55880" indent="91440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Atmosferdeki </a:t>
            </a:r>
            <a:r>
              <a:rPr sz="2400" dirty="0">
                <a:latin typeface="Times New Roman"/>
                <a:cs typeface="Times New Roman"/>
              </a:rPr>
              <a:t>su </a:t>
            </a:r>
            <a:r>
              <a:rPr sz="2400" spc="-5" dirty="0">
                <a:latin typeface="Times New Roman"/>
                <a:cs typeface="Times New Roman"/>
              </a:rPr>
              <a:t>buharının büyük </a:t>
            </a:r>
            <a:r>
              <a:rPr sz="2400" spc="-10" dirty="0">
                <a:latin typeface="Times New Roman"/>
                <a:cs typeface="Times New Roman"/>
              </a:rPr>
              <a:t>bir </a:t>
            </a:r>
            <a:r>
              <a:rPr sz="2400" spc="-5" dirty="0">
                <a:latin typeface="Times New Roman"/>
                <a:cs typeface="Times New Roman"/>
              </a:rPr>
              <a:t>kısmı atmosferin yeryüzüne  </a:t>
            </a:r>
            <a:r>
              <a:rPr sz="2400" dirty="0">
                <a:latin typeface="Times New Roman"/>
                <a:cs typeface="Times New Roman"/>
              </a:rPr>
              <a:t>yakın </a:t>
            </a:r>
            <a:r>
              <a:rPr sz="2400" spc="-5" dirty="0">
                <a:latin typeface="Times New Roman"/>
                <a:cs typeface="Times New Roman"/>
              </a:rPr>
              <a:t>bölümlerinde </a:t>
            </a:r>
            <a:r>
              <a:rPr sz="2400" spc="-20" dirty="0">
                <a:latin typeface="Times New Roman"/>
                <a:cs typeface="Times New Roman"/>
              </a:rPr>
              <a:t>bulunur. </a:t>
            </a:r>
            <a:r>
              <a:rPr sz="2400" spc="-25" dirty="0">
                <a:latin typeface="Times New Roman"/>
                <a:cs typeface="Times New Roman"/>
              </a:rPr>
              <a:t>Yeryüzünden </a:t>
            </a:r>
            <a:r>
              <a:rPr sz="2400" dirty="0">
                <a:latin typeface="Times New Roman"/>
                <a:cs typeface="Times New Roman"/>
              </a:rPr>
              <a:t>3000 m yüksekliğe </a:t>
            </a:r>
            <a:r>
              <a:rPr sz="2400" spc="-5" dirty="0">
                <a:latin typeface="Times New Roman"/>
                <a:cs typeface="Times New Roman"/>
              </a:rPr>
              <a:t>kadar olan  su </a:t>
            </a:r>
            <a:r>
              <a:rPr sz="2400" dirty="0">
                <a:latin typeface="Times New Roman"/>
                <a:cs typeface="Times New Roman"/>
              </a:rPr>
              <a:t>buharı </a:t>
            </a:r>
            <a:r>
              <a:rPr sz="2400" spc="-5" dirty="0">
                <a:latin typeface="Times New Roman"/>
                <a:cs typeface="Times New Roman"/>
              </a:rPr>
              <a:t>miktarının, atmosferdeki toplam su </a:t>
            </a:r>
            <a:r>
              <a:rPr sz="2400" dirty="0">
                <a:latin typeface="Times New Roman"/>
                <a:cs typeface="Times New Roman"/>
              </a:rPr>
              <a:t>buharı </a:t>
            </a:r>
            <a:r>
              <a:rPr sz="2400" spc="-5" dirty="0">
                <a:latin typeface="Times New Roman"/>
                <a:cs typeface="Times New Roman"/>
              </a:rPr>
              <a:t>miktarının </a:t>
            </a:r>
            <a:r>
              <a:rPr sz="2400" dirty="0">
                <a:latin typeface="Times New Roman"/>
                <a:cs typeface="Times New Roman"/>
              </a:rPr>
              <a:t>3/4’ne  yakın </a:t>
            </a:r>
            <a:r>
              <a:rPr sz="2400" spc="-5" dirty="0">
                <a:latin typeface="Times New Roman"/>
                <a:cs typeface="Times New Roman"/>
              </a:rPr>
              <a:t>olduğu </a:t>
            </a:r>
            <a:r>
              <a:rPr sz="2400" spc="-10" dirty="0">
                <a:latin typeface="Times New Roman"/>
                <a:cs typeface="Times New Roman"/>
              </a:rPr>
              <a:t>hesaplanmıştır. </a:t>
            </a:r>
            <a:r>
              <a:rPr sz="2400" spc="-5" dirty="0">
                <a:latin typeface="Times New Roman"/>
                <a:cs typeface="Times New Roman"/>
              </a:rPr>
              <a:t>Bu değer </a:t>
            </a:r>
            <a:r>
              <a:rPr sz="2400" dirty="0">
                <a:latin typeface="Times New Roman"/>
                <a:cs typeface="Times New Roman"/>
              </a:rPr>
              <a:t>10000 </a:t>
            </a:r>
            <a:r>
              <a:rPr sz="2400" spc="-5" dirty="0">
                <a:latin typeface="Times New Roman"/>
                <a:cs typeface="Times New Roman"/>
              </a:rPr>
              <a:t>m’de </a:t>
            </a:r>
            <a:r>
              <a:rPr sz="2400" dirty="0">
                <a:latin typeface="Times New Roman"/>
                <a:cs typeface="Times New Roman"/>
              </a:rPr>
              <a:t>% 1’e </a:t>
            </a:r>
            <a:r>
              <a:rPr sz="2400" spc="-15" dirty="0">
                <a:latin typeface="Times New Roman"/>
                <a:cs typeface="Times New Roman"/>
              </a:rPr>
              <a:t>düşmektedir.  </a:t>
            </a:r>
            <a:r>
              <a:rPr sz="2400" spc="-5" dirty="0">
                <a:latin typeface="Times New Roman"/>
                <a:cs typeface="Times New Roman"/>
              </a:rPr>
              <a:t>Dünyada </a:t>
            </a:r>
            <a:r>
              <a:rPr sz="2400" dirty="0">
                <a:latin typeface="Times New Roman"/>
                <a:cs typeface="Times New Roman"/>
              </a:rPr>
              <a:t>yaklaşık </a:t>
            </a:r>
            <a:r>
              <a:rPr sz="2400" spc="-5" dirty="0">
                <a:latin typeface="Times New Roman"/>
                <a:cs typeface="Times New Roman"/>
              </a:rPr>
              <a:t>1.360 milyar </a:t>
            </a:r>
            <a:r>
              <a:rPr sz="2400" spc="-10" dirty="0">
                <a:latin typeface="Times New Roman"/>
                <a:cs typeface="Times New Roman"/>
              </a:rPr>
              <a:t>km</a:t>
            </a:r>
            <a:r>
              <a:rPr sz="2400" spc="-15" baseline="24305" dirty="0">
                <a:latin typeface="Times New Roman"/>
                <a:cs typeface="Times New Roman"/>
              </a:rPr>
              <a:t>3 </a:t>
            </a:r>
            <a:r>
              <a:rPr sz="2400" dirty="0">
                <a:latin typeface="Times New Roman"/>
                <a:cs typeface="Times New Roman"/>
              </a:rPr>
              <a:t>su </a:t>
            </a:r>
            <a:r>
              <a:rPr sz="2400" spc="-20" dirty="0">
                <a:latin typeface="Times New Roman"/>
                <a:cs typeface="Times New Roman"/>
              </a:rPr>
              <a:t>vardır. </a:t>
            </a:r>
            <a:r>
              <a:rPr sz="2400" spc="-5" dirty="0">
                <a:latin typeface="Times New Roman"/>
                <a:cs typeface="Times New Roman"/>
              </a:rPr>
              <a:t>Bunun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dağılımı;</a:t>
            </a:r>
            <a:endParaRPr sz="2400">
              <a:latin typeface="Times New Roman"/>
              <a:cs typeface="Times New Roman"/>
            </a:endParaRPr>
          </a:p>
          <a:p>
            <a:pPr marL="368300" algn="just">
              <a:lnSpc>
                <a:spcPct val="100000"/>
              </a:lnSpc>
              <a:spcBef>
                <a:spcPts val="580"/>
              </a:spcBef>
              <a:tabLst>
                <a:tab pos="4636135" algn="l"/>
              </a:tabLst>
            </a:pPr>
            <a:r>
              <a:rPr sz="2400" b="1" dirty="0">
                <a:latin typeface="Times New Roman"/>
                <a:cs typeface="Times New Roman"/>
              </a:rPr>
              <a:t>Okyanuslarda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%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97.2	Kara ve </a:t>
            </a:r>
            <a:r>
              <a:rPr sz="2400" b="1" spc="-5" dirty="0">
                <a:latin typeface="Times New Roman"/>
                <a:cs typeface="Times New Roman"/>
              </a:rPr>
              <a:t>havada </a:t>
            </a:r>
            <a:r>
              <a:rPr sz="2400" b="1" dirty="0">
                <a:latin typeface="Times New Roman"/>
                <a:cs typeface="Times New Roman"/>
              </a:rPr>
              <a:t>% 2.8 ’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dir.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3783" y="405384"/>
            <a:ext cx="3631692" cy="5949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9508" y="3174238"/>
            <a:ext cx="1420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25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er</a:t>
            </a:r>
            <a:r>
              <a:rPr b="1" spc="5" dirty="0">
                <a:latin typeface="Times New Roman"/>
                <a:cs typeface="Times New Roman"/>
              </a:rPr>
              <a:t>m</a:t>
            </a:r>
            <a:r>
              <a:rPr b="1" dirty="0">
                <a:latin typeface="Times New Roman"/>
                <a:cs typeface="Times New Roman"/>
              </a:rPr>
              <a:t>ograf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99833" y="4965014"/>
            <a:ext cx="13252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Hig</a:t>
            </a:r>
            <a:r>
              <a:rPr sz="2400" b="1" spc="-45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ograf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90330" cy="638746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927100" algn="just">
              <a:lnSpc>
                <a:spcPct val="100000"/>
              </a:lnSpc>
              <a:spcBef>
                <a:spcPts val="1255"/>
              </a:spcBef>
            </a:pPr>
            <a:r>
              <a:rPr sz="2400" b="1" spc="-5" dirty="0">
                <a:latin typeface="Times New Roman"/>
                <a:cs typeface="Times New Roman"/>
              </a:rPr>
              <a:t>3. Çiğlenme Noktasının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Ölçülmesi</a:t>
            </a:r>
            <a:endParaRPr sz="2400">
              <a:latin typeface="Times New Roman"/>
              <a:cs typeface="Times New Roman"/>
            </a:endParaRPr>
          </a:p>
          <a:p>
            <a:pPr marL="12700" marR="6985" indent="914400" algn="just">
              <a:lnSpc>
                <a:spcPct val="12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Çiğlenme noktasının bulunması özellikle </a:t>
            </a:r>
            <a:r>
              <a:rPr sz="2400" dirty="0">
                <a:latin typeface="Times New Roman"/>
                <a:cs typeface="Times New Roman"/>
              </a:rPr>
              <a:t>don </a:t>
            </a:r>
            <a:r>
              <a:rPr sz="2400" spc="-5" dirty="0">
                <a:latin typeface="Times New Roman"/>
                <a:cs typeface="Times New Roman"/>
              </a:rPr>
              <a:t>olaylarının önceden  saptanması açısından önem </a:t>
            </a:r>
            <a:r>
              <a:rPr sz="2400" spc="-25" dirty="0">
                <a:latin typeface="Times New Roman"/>
                <a:cs typeface="Times New Roman"/>
              </a:rPr>
              <a:t>taşır. </a:t>
            </a:r>
            <a:r>
              <a:rPr sz="2400" spc="-5" dirty="0">
                <a:latin typeface="Times New Roman"/>
                <a:cs typeface="Times New Roman"/>
              </a:rPr>
              <a:t>Çiğlenme sıcaklığı </a:t>
            </a:r>
            <a:r>
              <a:rPr sz="2400" b="1" spc="-10" dirty="0">
                <a:latin typeface="Times New Roman"/>
                <a:cs typeface="Times New Roman"/>
              </a:rPr>
              <a:t>Polimetre </a:t>
            </a:r>
            <a:r>
              <a:rPr sz="2400" spc="-5" dirty="0">
                <a:latin typeface="Times New Roman"/>
                <a:cs typeface="Times New Roman"/>
              </a:rPr>
              <a:t>veya  </a:t>
            </a:r>
            <a:r>
              <a:rPr sz="2400" b="1" dirty="0">
                <a:latin typeface="Times New Roman"/>
                <a:cs typeface="Times New Roman"/>
              </a:rPr>
              <a:t>çiğlenme </a:t>
            </a:r>
            <a:r>
              <a:rPr sz="2400" b="1" spc="-5" dirty="0">
                <a:latin typeface="Times New Roman"/>
                <a:cs typeface="Times New Roman"/>
              </a:rPr>
              <a:t>aynası </a:t>
            </a:r>
            <a:r>
              <a:rPr sz="2400" dirty="0">
                <a:latin typeface="Times New Roman"/>
                <a:cs typeface="Times New Roman"/>
              </a:rPr>
              <a:t>ile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ölçülür.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2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Polimetre bir higrometre </a:t>
            </a:r>
            <a:r>
              <a:rPr sz="2400" spc="-10" dirty="0">
                <a:latin typeface="Times New Roman"/>
                <a:cs typeface="Times New Roman"/>
              </a:rPr>
              <a:t>ve bir </a:t>
            </a:r>
            <a:r>
              <a:rPr sz="2400" spc="-5" dirty="0">
                <a:latin typeface="Times New Roman"/>
                <a:cs typeface="Times New Roman"/>
              </a:rPr>
              <a:t>termometreden </a:t>
            </a:r>
            <a:r>
              <a:rPr sz="2400" spc="-20" dirty="0">
                <a:latin typeface="Times New Roman"/>
                <a:cs typeface="Times New Roman"/>
              </a:rPr>
              <a:t>oluşur.  </a:t>
            </a:r>
            <a:r>
              <a:rPr sz="2400" spc="-5" dirty="0">
                <a:latin typeface="Times New Roman"/>
                <a:cs typeface="Times New Roman"/>
              </a:rPr>
              <a:t>Higrometre üzerinde biri bağıl nemi, diğeri sıcaklık </a:t>
            </a:r>
            <a:r>
              <a:rPr sz="2400" spc="-10" dirty="0">
                <a:latin typeface="Times New Roman"/>
                <a:cs typeface="Times New Roman"/>
              </a:rPr>
              <a:t>düzeltme </a:t>
            </a:r>
            <a:r>
              <a:rPr sz="2400" spc="-5" dirty="0">
                <a:latin typeface="Times New Roman"/>
                <a:cs typeface="Times New Roman"/>
              </a:rPr>
              <a:t>değerini  </a:t>
            </a:r>
            <a:r>
              <a:rPr sz="2400" dirty="0">
                <a:latin typeface="Times New Roman"/>
                <a:cs typeface="Times New Roman"/>
              </a:rPr>
              <a:t>veren </a:t>
            </a:r>
            <a:r>
              <a:rPr sz="2400" spc="-5" dirty="0">
                <a:latin typeface="Times New Roman"/>
                <a:cs typeface="Times New Roman"/>
              </a:rPr>
              <a:t>iki skala </a:t>
            </a:r>
            <a:r>
              <a:rPr sz="2400" spc="-20" dirty="0">
                <a:latin typeface="Times New Roman"/>
                <a:cs typeface="Times New Roman"/>
              </a:rPr>
              <a:t>vardır. </a:t>
            </a:r>
            <a:r>
              <a:rPr sz="2400" spc="-5" dirty="0">
                <a:latin typeface="Times New Roman"/>
                <a:cs typeface="Times New Roman"/>
              </a:rPr>
              <a:t>Sıcaklık </a:t>
            </a:r>
            <a:r>
              <a:rPr sz="2400" spc="-10" dirty="0">
                <a:latin typeface="Times New Roman"/>
                <a:cs typeface="Times New Roman"/>
              </a:rPr>
              <a:t>düzeltme </a:t>
            </a:r>
            <a:r>
              <a:rPr sz="2400" spc="-5" dirty="0">
                <a:latin typeface="Times New Roman"/>
                <a:cs typeface="Times New Roman"/>
              </a:rPr>
              <a:t>değeri, termometreden </a:t>
            </a:r>
            <a:r>
              <a:rPr sz="2400" dirty="0">
                <a:latin typeface="Times New Roman"/>
                <a:cs typeface="Times New Roman"/>
              </a:rPr>
              <a:t>okunan  sıcaklık değerinden çıkarılarak </a:t>
            </a:r>
            <a:r>
              <a:rPr sz="2400" b="1" dirty="0">
                <a:latin typeface="Times New Roman"/>
                <a:cs typeface="Times New Roman"/>
              </a:rPr>
              <a:t>çiğlenme </a:t>
            </a:r>
            <a:r>
              <a:rPr sz="2400" b="1" spc="-5" dirty="0">
                <a:latin typeface="Times New Roman"/>
                <a:cs typeface="Times New Roman"/>
              </a:rPr>
              <a:t>noktası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bulunur.</a:t>
            </a:r>
            <a:endParaRPr sz="2400">
              <a:latin typeface="Times New Roman"/>
              <a:cs typeface="Times New Roman"/>
            </a:endParaRPr>
          </a:p>
          <a:p>
            <a:pPr marL="12700" marR="8255" indent="914400" algn="just">
              <a:lnSpc>
                <a:spcPct val="120100"/>
              </a:lnSpc>
              <a:spcBef>
                <a:spcPts val="570"/>
              </a:spcBef>
            </a:pPr>
            <a:r>
              <a:rPr sz="2400" b="1" spc="-5" dirty="0">
                <a:latin typeface="Times New Roman"/>
                <a:cs typeface="Times New Roman"/>
              </a:rPr>
              <a:t>Çiğlenme </a:t>
            </a:r>
            <a:r>
              <a:rPr sz="2400" b="1" dirty="0">
                <a:latin typeface="Times New Roman"/>
                <a:cs typeface="Times New Roman"/>
              </a:rPr>
              <a:t>aynası </a:t>
            </a:r>
            <a:r>
              <a:rPr sz="2400" spc="-5" dirty="0">
                <a:latin typeface="Times New Roman"/>
                <a:cs typeface="Times New Roman"/>
              </a:rPr>
              <a:t>eterin buharlaştırılmasıyla soğutulan </a:t>
            </a:r>
            <a:r>
              <a:rPr sz="2400" dirty="0">
                <a:latin typeface="Times New Roman"/>
                <a:cs typeface="Times New Roman"/>
              </a:rPr>
              <a:t>bir  </a:t>
            </a:r>
            <a:r>
              <a:rPr sz="2400" spc="-20" dirty="0">
                <a:latin typeface="Times New Roman"/>
                <a:cs typeface="Times New Roman"/>
              </a:rPr>
              <a:t>aynadır. </a:t>
            </a:r>
            <a:r>
              <a:rPr sz="2400" spc="-60" dirty="0">
                <a:latin typeface="Times New Roman"/>
                <a:cs typeface="Times New Roman"/>
              </a:rPr>
              <a:t>Ayna </a:t>
            </a:r>
            <a:r>
              <a:rPr sz="2400" spc="-5" dirty="0">
                <a:latin typeface="Times New Roman"/>
                <a:cs typeface="Times New Roman"/>
              </a:rPr>
              <a:t>üzerinde çiğlenme </a:t>
            </a:r>
            <a:r>
              <a:rPr sz="2400" dirty="0">
                <a:latin typeface="Times New Roman"/>
                <a:cs typeface="Times New Roman"/>
              </a:rPr>
              <a:t>oluşuncaya </a:t>
            </a:r>
            <a:r>
              <a:rPr sz="2400" spc="-5" dirty="0">
                <a:latin typeface="Times New Roman"/>
                <a:cs typeface="Times New Roman"/>
              </a:rPr>
              <a:t>kadar </a:t>
            </a:r>
            <a:r>
              <a:rPr sz="2400" spc="-20" dirty="0">
                <a:latin typeface="Times New Roman"/>
                <a:cs typeface="Times New Roman"/>
              </a:rPr>
              <a:t>soğutulur. </a:t>
            </a:r>
            <a:r>
              <a:rPr sz="2400" spc="-5" dirty="0">
                <a:latin typeface="Times New Roman"/>
                <a:cs typeface="Times New Roman"/>
              </a:rPr>
              <a:t>Çiğlenme  </a:t>
            </a:r>
            <a:r>
              <a:rPr sz="2400" dirty="0">
                <a:latin typeface="Times New Roman"/>
                <a:cs typeface="Times New Roman"/>
              </a:rPr>
              <a:t>olduğu andaki </a:t>
            </a:r>
            <a:r>
              <a:rPr sz="2400" spc="-5" dirty="0">
                <a:latin typeface="Times New Roman"/>
                <a:cs typeface="Times New Roman"/>
              </a:rPr>
              <a:t>sıcaklık </a:t>
            </a:r>
            <a:r>
              <a:rPr sz="2400" dirty="0">
                <a:latin typeface="Times New Roman"/>
                <a:cs typeface="Times New Roman"/>
              </a:rPr>
              <a:t>ölçülerek </a:t>
            </a:r>
            <a:r>
              <a:rPr sz="2400" b="1" dirty="0">
                <a:latin typeface="Times New Roman"/>
                <a:cs typeface="Times New Roman"/>
              </a:rPr>
              <a:t>çiğlenme sıcaklığı</a:t>
            </a:r>
            <a:r>
              <a:rPr sz="2400" b="1" spc="-1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saptanır.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tabLst>
                <a:tab pos="2820035" algn="l"/>
                <a:tab pos="4338320" algn="l"/>
                <a:tab pos="5621655" algn="l"/>
                <a:tab pos="7377430" algn="l"/>
              </a:tabLst>
            </a:pPr>
            <a:r>
              <a:rPr sz="2400" spc="-5" dirty="0">
                <a:latin typeface="Times New Roman"/>
                <a:cs typeface="Times New Roman"/>
              </a:rPr>
              <a:t>Günümüzde	çiğlenme	noktası	sıcaklıkları	hazırlanmış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tablolardan bağıl nem ve sıcaklığa bağlı olarak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alınmaktadır.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4455" y="260604"/>
            <a:ext cx="4806696" cy="640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90" y="857758"/>
            <a:ext cx="1498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Polimet</a:t>
            </a:r>
            <a:r>
              <a:rPr sz="2800" b="1" spc="-55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143" y="897636"/>
            <a:ext cx="8593836" cy="544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915" y="2724799"/>
            <a:ext cx="307975" cy="16287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5"/>
              </a:lnSpc>
            </a:pPr>
            <a:r>
              <a:rPr sz="2000" b="1" dirty="0">
                <a:latin typeface="Times New Roman"/>
                <a:cs typeface="Times New Roman"/>
              </a:rPr>
              <a:t>SICAKLIK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1950" b="1" spc="15" baseline="25641" dirty="0">
                <a:latin typeface="Times New Roman"/>
                <a:cs typeface="Times New Roman"/>
              </a:rPr>
              <a:t>o</a:t>
            </a:r>
            <a:r>
              <a:rPr sz="2000" b="1" spc="10" dirty="0">
                <a:latin typeface="Times New Roman"/>
                <a:cs typeface="Times New Roman"/>
              </a:rPr>
              <a:t>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6694" y="70899"/>
            <a:ext cx="5539740" cy="82105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b="1" spc="-5" dirty="0">
                <a:latin typeface="Times New Roman"/>
                <a:cs typeface="Times New Roman"/>
              </a:rPr>
              <a:t>ÇİĞLENME </a:t>
            </a:r>
            <a:r>
              <a:rPr b="1" spc="-35" dirty="0">
                <a:latin typeface="Times New Roman"/>
                <a:cs typeface="Times New Roman"/>
              </a:rPr>
              <a:t>NOKTASI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SICAKLIKLARI</a:t>
            </a:r>
          </a:p>
          <a:p>
            <a:pPr marL="415925" algn="ctr">
              <a:lnSpc>
                <a:spcPct val="100000"/>
              </a:lnSpc>
              <a:spcBef>
                <a:spcPts val="450"/>
              </a:spcBef>
            </a:pPr>
            <a:r>
              <a:rPr sz="2000" b="1" dirty="0">
                <a:latin typeface="Times New Roman"/>
                <a:cs typeface="Times New Roman"/>
              </a:rPr>
              <a:t>BAĞIL </a:t>
            </a:r>
            <a:r>
              <a:rPr sz="2000" b="1" spc="-5" dirty="0">
                <a:latin typeface="Times New Roman"/>
                <a:cs typeface="Times New Roman"/>
              </a:rPr>
              <a:t>NEM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%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2047"/>
            <a:ext cx="39300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700" algn="l"/>
              </a:tabLst>
            </a:pPr>
            <a:r>
              <a:rPr b="1" dirty="0">
                <a:latin typeface="Times New Roman"/>
                <a:cs typeface="Times New Roman"/>
              </a:rPr>
              <a:t>4.	</a:t>
            </a:r>
            <a:r>
              <a:rPr b="1" spc="-5" dirty="0">
                <a:latin typeface="Times New Roman"/>
                <a:cs typeface="Times New Roman"/>
              </a:rPr>
              <a:t>Havanın Neminin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Değişimi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458470"/>
            <a:ext cx="8988425" cy="6336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latin typeface="Times New Roman"/>
                <a:cs typeface="Times New Roman"/>
              </a:rPr>
              <a:t>Havanın nemi; </a:t>
            </a:r>
            <a:r>
              <a:rPr sz="2300" dirty="0">
                <a:latin typeface="Times New Roman"/>
                <a:cs typeface="Times New Roman"/>
              </a:rPr>
              <a:t>enlem derecesine, coğrafi yapıya, kara ve </a:t>
            </a:r>
            <a:r>
              <a:rPr sz="2300" spc="-5" dirty="0">
                <a:latin typeface="Times New Roman"/>
                <a:cs typeface="Times New Roman"/>
              </a:rPr>
              <a:t>denizlere, </a:t>
            </a:r>
            <a:r>
              <a:rPr sz="2300" dirty="0">
                <a:latin typeface="Times New Roman"/>
                <a:cs typeface="Times New Roman"/>
              </a:rPr>
              <a:t>gece ve  gündüze, </a:t>
            </a:r>
            <a:r>
              <a:rPr sz="2300" spc="-5" dirty="0">
                <a:latin typeface="Times New Roman"/>
                <a:cs typeface="Times New Roman"/>
              </a:rPr>
              <a:t>mevsimlere, </a:t>
            </a:r>
            <a:r>
              <a:rPr sz="2300" dirty="0">
                <a:latin typeface="Times New Roman"/>
                <a:cs typeface="Times New Roman"/>
              </a:rPr>
              <a:t>yüksekliğe göre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Times New Roman"/>
                <a:cs typeface="Times New Roman"/>
              </a:rPr>
              <a:t>değişir.</a:t>
            </a:r>
            <a:endParaRPr sz="2300">
              <a:latin typeface="Times New Roman"/>
              <a:cs typeface="Times New Roman"/>
            </a:endParaRPr>
          </a:p>
          <a:p>
            <a:pPr marL="715010" indent="-250825" algn="just">
              <a:lnSpc>
                <a:spcPct val="100000"/>
              </a:lnSpc>
              <a:spcBef>
                <a:spcPts val="550"/>
              </a:spcBef>
              <a:buFont typeface="Times New Roman"/>
              <a:buChar char="•"/>
              <a:tabLst>
                <a:tab pos="715645" algn="l"/>
              </a:tabLst>
            </a:pPr>
            <a:r>
              <a:rPr sz="2300" b="1" dirty="0">
                <a:latin typeface="Times New Roman"/>
                <a:cs typeface="Times New Roman"/>
              </a:rPr>
              <a:t>Enlem </a:t>
            </a:r>
            <a:r>
              <a:rPr sz="2300" b="1" spc="-5" dirty="0">
                <a:latin typeface="Times New Roman"/>
                <a:cs typeface="Times New Roman"/>
              </a:rPr>
              <a:t>derecesine </a:t>
            </a:r>
            <a:r>
              <a:rPr sz="2300" b="1" spc="-10" dirty="0">
                <a:latin typeface="Times New Roman"/>
                <a:cs typeface="Times New Roman"/>
              </a:rPr>
              <a:t>göre</a:t>
            </a:r>
            <a:r>
              <a:rPr sz="2300" spc="-10" dirty="0">
                <a:latin typeface="Times New Roman"/>
                <a:cs typeface="Times New Roman"/>
              </a:rPr>
              <a:t>; </a:t>
            </a:r>
            <a:r>
              <a:rPr sz="2300" dirty="0">
                <a:latin typeface="Times New Roman"/>
                <a:cs typeface="Times New Roman"/>
              </a:rPr>
              <a:t>Enlem derecesi </a:t>
            </a:r>
            <a:r>
              <a:rPr sz="2300" spc="-5" dirty="0">
                <a:latin typeface="Times New Roman"/>
                <a:cs typeface="Times New Roman"/>
              </a:rPr>
              <a:t>arttıkça mutlak </a:t>
            </a:r>
            <a:r>
              <a:rPr sz="2300" dirty="0">
                <a:latin typeface="Times New Roman"/>
                <a:cs typeface="Times New Roman"/>
              </a:rPr>
              <a:t>nem</a:t>
            </a:r>
            <a:r>
              <a:rPr sz="2300" spc="235" dirty="0">
                <a:latin typeface="Times New Roman"/>
                <a:cs typeface="Times New Roman"/>
              </a:rPr>
              <a:t> </a:t>
            </a:r>
            <a:r>
              <a:rPr sz="2300" spc="-15" dirty="0">
                <a:latin typeface="Times New Roman"/>
                <a:cs typeface="Times New Roman"/>
              </a:rPr>
              <a:t>azalır,</a:t>
            </a:r>
            <a:endParaRPr sz="2300">
              <a:latin typeface="Times New Roman"/>
              <a:cs typeface="Times New Roman"/>
            </a:endParaRPr>
          </a:p>
          <a:p>
            <a:pPr marL="641985" algn="just">
              <a:lnSpc>
                <a:spcPct val="100000"/>
              </a:lnSpc>
            </a:pPr>
            <a:r>
              <a:rPr sz="2300" spc="-5" dirty="0">
                <a:latin typeface="Times New Roman"/>
                <a:cs typeface="Times New Roman"/>
              </a:rPr>
              <a:t>bağıl </a:t>
            </a:r>
            <a:r>
              <a:rPr sz="2300" dirty="0">
                <a:latin typeface="Times New Roman"/>
                <a:cs typeface="Times New Roman"/>
              </a:rPr>
              <a:t>nem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artar.</a:t>
            </a:r>
            <a:endParaRPr sz="2300">
              <a:latin typeface="Times New Roman"/>
              <a:cs typeface="Times New Roman"/>
            </a:endParaRPr>
          </a:p>
          <a:p>
            <a:pPr marL="641985" marR="5080" indent="-177165" algn="just">
              <a:lnSpc>
                <a:spcPct val="100000"/>
              </a:lnSpc>
              <a:spcBef>
                <a:spcPts val="555"/>
              </a:spcBef>
              <a:buFont typeface="Times New Roman"/>
              <a:buChar char="•"/>
              <a:tabLst>
                <a:tab pos="715645" algn="l"/>
              </a:tabLst>
            </a:pPr>
            <a:r>
              <a:rPr dirty="0"/>
              <a:t>	</a:t>
            </a:r>
            <a:r>
              <a:rPr sz="2300" b="1" dirty="0">
                <a:latin typeface="Times New Roman"/>
                <a:cs typeface="Times New Roman"/>
              </a:rPr>
              <a:t>Kara ve </a:t>
            </a:r>
            <a:r>
              <a:rPr sz="2300" b="1" spc="-10" dirty="0">
                <a:latin typeface="Times New Roman"/>
                <a:cs typeface="Times New Roman"/>
              </a:rPr>
              <a:t>denizlere göre</a:t>
            </a:r>
            <a:r>
              <a:rPr sz="2300" spc="-10" dirty="0">
                <a:latin typeface="Times New Roman"/>
                <a:cs typeface="Times New Roman"/>
              </a:rPr>
              <a:t>; </a:t>
            </a:r>
            <a:r>
              <a:rPr sz="2300" dirty="0">
                <a:latin typeface="Times New Roman"/>
                <a:cs typeface="Times New Roman"/>
              </a:rPr>
              <a:t>Coğrafi </a:t>
            </a:r>
            <a:r>
              <a:rPr sz="2300" spc="-5" dirty="0">
                <a:latin typeface="Times New Roman"/>
                <a:cs typeface="Times New Roman"/>
              </a:rPr>
              <a:t>bölgelere </a:t>
            </a:r>
            <a:r>
              <a:rPr sz="2300" dirty="0">
                <a:latin typeface="Times New Roman"/>
                <a:cs typeface="Times New Roman"/>
              </a:rPr>
              <a:t>göre de nem </a:t>
            </a:r>
            <a:r>
              <a:rPr sz="2300" spc="-5" dirty="0">
                <a:latin typeface="Times New Roman"/>
                <a:cs typeface="Times New Roman"/>
              </a:rPr>
              <a:t>farklılık  </a:t>
            </a:r>
            <a:r>
              <a:rPr sz="2300" spc="-15" dirty="0">
                <a:latin typeface="Times New Roman"/>
                <a:cs typeface="Times New Roman"/>
              </a:rPr>
              <a:t>gösterir. </a:t>
            </a:r>
            <a:r>
              <a:rPr sz="2300" dirty="0">
                <a:latin typeface="Times New Roman"/>
                <a:cs typeface="Times New Roman"/>
              </a:rPr>
              <a:t>Okyanus, </a:t>
            </a:r>
            <a:r>
              <a:rPr sz="2300" spc="-5" dirty="0">
                <a:latin typeface="Times New Roman"/>
                <a:cs typeface="Times New Roman"/>
              </a:rPr>
              <a:t>deniz, </a:t>
            </a:r>
            <a:r>
              <a:rPr sz="2300" dirty="0">
                <a:latin typeface="Times New Roman"/>
                <a:cs typeface="Times New Roman"/>
              </a:rPr>
              <a:t>göl ve akarsuların </a:t>
            </a:r>
            <a:r>
              <a:rPr sz="2300" spc="-5" dirty="0">
                <a:latin typeface="Times New Roman"/>
                <a:cs typeface="Times New Roman"/>
              </a:rPr>
              <a:t>bulunduğu yerlerde </a:t>
            </a:r>
            <a:r>
              <a:rPr sz="2300" dirty="0">
                <a:latin typeface="Times New Roman"/>
                <a:cs typeface="Times New Roman"/>
              </a:rPr>
              <a:t>nem  daha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Times New Roman"/>
                <a:cs typeface="Times New Roman"/>
              </a:rPr>
              <a:t>fazladır.</a:t>
            </a:r>
            <a:endParaRPr sz="2300">
              <a:latin typeface="Times New Roman"/>
              <a:cs typeface="Times New Roman"/>
            </a:endParaRPr>
          </a:p>
          <a:p>
            <a:pPr marL="641985" marR="5080" indent="-177165" algn="just">
              <a:lnSpc>
                <a:spcPct val="100000"/>
              </a:lnSpc>
              <a:spcBef>
                <a:spcPts val="555"/>
              </a:spcBef>
              <a:buFont typeface="Times New Roman"/>
              <a:buChar char="•"/>
              <a:tabLst>
                <a:tab pos="715645" algn="l"/>
              </a:tabLst>
            </a:pPr>
            <a:r>
              <a:rPr dirty="0"/>
              <a:t>	</a:t>
            </a:r>
            <a:r>
              <a:rPr sz="2300" b="1" dirty="0">
                <a:latin typeface="Times New Roman"/>
                <a:cs typeface="Times New Roman"/>
              </a:rPr>
              <a:t>Gece ve </a:t>
            </a:r>
            <a:r>
              <a:rPr sz="2300" b="1" spc="-5" dirty="0">
                <a:latin typeface="Times New Roman"/>
                <a:cs typeface="Times New Roman"/>
              </a:rPr>
              <a:t>gündüze </a:t>
            </a:r>
            <a:r>
              <a:rPr sz="2300" b="1" spc="-10" dirty="0">
                <a:latin typeface="Times New Roman"/>
                <a:cs typeface="Times New Roman"/>
              </a:rPr>
              <a:t>göre</a:t>
            </a:r>
            <a:r>
              <a:rPr sz="2300" spc="-10" dirty="0">
                <a:latin typeface="Times New Roman"/>
                <a:cs typeface="Times New Roman"/>
              </a:rPr>
              <a:t>; </a:t>
            </a:r>
            <a:r>
              <a:rPr sz="2300" spc="-5" dirty="0">
                <a:latin typeface="Times New Roman"/>
                <a:cs typeface="Times New Roman"/>
              </a:rPr>
              <a:t>Gündüzleri </a:t>
            </a:r>
            <a:r>
              <a:rPr sz="2300" dirty="0">
                <a:latin typeface="Times New Roman"/>
                <a:cs typeface="Times New Roman"/>
              </a:rPr>
              <a:t>hava </a:t>
            </a:r>
            <a:r>
              <a:rPr sz="2300" spc="-5" dirty="0">
                <a:latin typeface="Times New Roman"/>
                <a:cs typeface="Times New Roman"/>
              </a:rPr>
              <a:t>sıcaklığı fazla </a:t>
            </a:r>
            <a:r>
              <a:rPr sz="2300" dirty="0">
                <a:latin typeface="Times New Roman"/>
                <a:cs typeface="Times New Roman"/>
              </a:rPr>
              <a:t>olduğundan  nem </a:t>
            </a:r>
            <a:r>
              <a:rPr sz="2300" spc="-5" dirty="0">
                <a:latin typeface="Times New Roman"/>
                <a:cs typeface="Times New Roman"/>
              </a:rPr>
              <a:t>miktarı </a:t>
            </a:r>
            <a:r>
              <a:rPr sz="2300" spc="-20" dirty="0">
                <a:latin typeface="Times New Roman"/>
                <a:cs typeface="Times New Roman"/>
              </a:rPr>
              <a:t>fazladır. </a:t>
            </a:r>
            <a:r>
              <a:rPr sz="2300" dirty="0">
                <a:latin typeface="Times New Roman"/>
                <a:cs typeface="Times New Roman"/>
              </a:rPr>
              <a:t>Denizlerde nem değeri </a:t>
            </a:r>
            <a:r>
              <a:rPr sz="2300" spc="-5" dirty="0">
                <a:latin typeface="Times New Roman"/>
                <a:cs typeface="Times New Roman"/>
              </a:rPr>
              <a:t>fazla değişiklik  </a:t>
            </a:r>
            <a:r>
              <a:rPr sz="2300" dirty="0">
                <a:latin typeface="Times New Roman"/>
                <a:cs typeface="Times New Roman"/>
              </a:rPr>
              <a:t>göstermezken gün içinde karalarda </a:t>
            </a:r>
            <a:r>
              <a:rPr sz="2300" spc="-5" dirty="0">
                <a:latin typeface="Times New Roman"/>
                <a:cs typeface="Times New Roman"/>
              </a:rPr>
              <a:t>değişim </a:t>
            </a:r>
            <a:r>
              <a:rPr sz="2300" spc="-20" dirty="0">
                <a:latin typeface="Times New Roman"/>
                <a:cs typeface="Times New Roman"/>
              </a:rPr>
              <a:t>görülür. </a:t>
            </a:r>
            <a:r>
              <a:rPr sz="2300" spc="-5" dirty="0">
                <a:latin typeface="Times New Roman"/>
                <a:cs typeface="Times New Roman"/>
              </a:rPr>
              <a:t>Bağıl nem, sabah  </a:t>
            </a:r>
            <a:r>
              <a:rPr sz="2300" dirty="0">
                <a:latin typeface="Times New Roman"/>
                <a:cs typeface="Times New Roman"/>
              </a:rPr>
              <a:t>güneşin doğduğu </a:t>
            </a:r>
            <a:r>
              <a:rPr sz="2300" spc="-5" dirty="0">
                <a:latin typeface="Times New Roman"/>
                <a:cs typeface="Times New Roman"/>
              </a:rPr>
              <a:t>saatlerde </a:t>
            </a:r>
            <a:r>
              <a:rPr sz="2300" dirty="0">
                <a:latin typeface="Times New Roman"/>
                <a:cs typeface="Times New Roman"/>
              </a:rPr>
              <a:t>en yüksek, öğleden sonra en düşük değeri  </a:t>
            </a:r>
            <a:r>
              <a:rPr sz="2300" spc="-10" dirty="0">
                <a:latin typeface="Times New Roman"/>
                <a:cs typeface="Times New Roman"/>
              </a:rPr>
              <a:t>göstermektedir.</a:t>
            </a:r>
            <a:endParaRPr sz="2300">
              <a:latin typeface="Times New Roman"/>
              <a:cs typeface="Times New Roman"/>
            </a:endParaRPr>
          </a:p>
          <a:p>
            <a:pPr marL="641985" marR="6350" indent="-177165" algn="just">
              <a:lnSpc>
                <a:spcPct val="100000"/>
              </a:lnSpc>
              <a:spcBef>
                <a:spcPts val="555"/>
              </a:spcBef>
              <a:buFont typeface="Times New Roman"/>
              <a:buChar char="•"/>
              <a:tabLst>
                <a:tab pos="715645" algn="l"/>
              </a:tabLst>
            </a:pPr>
            <a:r>
              <a:rPr dirty="0"/>
              <a:t>	</a:t>
            </a:r>
            <a:r>
              <a:rPr sz="2300" b="1" spc="-5" dirty="0">
                <a:latin typeface="Times New Roman"/>
                <a:cs typeface="Times New Roman"/>
              </a:rPr>
              <a:t>Mevsimlere </a:t>
            </a:r>
            <a:r>
              <a:rPr sz="2300" b="1" spc="-10" dirty="0">
                <a:latin typeface="Times New Roman"/>
                <a:cs typeface="Times New Roman"/>
              </a:rPr>
              <a:t>göre</a:t>
            </a:r>
            <a:r>
              <a:rPr sz="2300" spc="-10" dirty="0">
                <a:latin typeface="Times New Roman"/>
                <a:cs typeface="Times New Roman"/>
              </a:rPr>
              <a:t>; </a:t>
            </a:r>
            <a:r>
              <a:rPr sz="2300" spc="-5" dirty="0">
                <a:latin typeface="Times New Roman"/>
                <a:cs typeface="Times New Roman"/>
              </a:rPr>
              <a:t>Sıcak mevsimlerde soğuk mevsimlere </a:t>
            </a:r>
            <a:r>
              <a:rPr sz="2300" dirty="0">
                <a:latin typeface="Times New Roman"/>
                <a:cs typeface="Times New Roman"/>
              </a:rPr>
              <a:t>göre nem  daha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Times New Roman"/>
                <a:cs typeface="Times New Roman"/>
              </a:rPr>
              <a:t>fazladır.</a:t>
            </a:r>
            <a:endParaRPr sz="2300">
              <a:latin typeface="Times New Roman"/>
              <a:cs typeface="Times New Roman"/>
            </a:endParaRPr>
          </a:p>
          <a:p>
            <a:pPr marL="641985" marR="7620" indent="-177165" algn="just">
              <a:lnSpc>
                <a:spcPct val="100000"/>
              </a:lnSpc>
              <a:spcBef>
                <a:spcPts val="550"/>
              </a:spcBef>
              <a:buFont typeface="Times New Roman"/>
              <a:buChar char="•"/>
              <a:tabLst>
                <a:tab pos="715645" algn="l"/>
              </a:tabLst>
            </a:pPr>
            <a:r>
              <a:rPr dirty="0"/>
              <a:t>	</a:t>
            </a:r>
            <a:r>
              <a:rPr sz="2300" b="1" dirty="0">
                <a:latin typeface="Times New Roman"/>
                <a:cs typeface="Times New Roman"/>
              </a:rPr>
              <a:t>Yüksekliğe </a:t>
            </a:r>
            <a:r>
              <a:rPr sz="2300" b="1" spc="-10" dirty="0">
                <a:latin typeface="Times New Roman"/>
                <a:cs typeface="Times New Roman"/>
              </a:rPr>
              <a:t>göre</a:t>
            </a:r>
            <a:r>
              <a:rPr sz="2300" spc="-10" dirty="0">
                <a:latin typeface="Times New Roman"/>
                <a:cs typeface="Times New Roman"/>
              </a:rPr>
              <a:t>; </a:t>
            </a:r>
            <a:r>
              <a:rPr sz="2300" dirty="0">
                <a:latin typeface="Times New Roman"/>
                <a:cs typeface="Times New Roman"/>
              </a:rPr>
              <a:t>Nem </a:t>
            </a:r>
            <a:r>
              <a:rPr sz="2300" spc="-5" dirty="0">
                <a:latin typeface="Times New Roman"/>
                <a:cs typeface="Times New Roman"/>
              </a:rPr>
              <a:t>atmosferin yeryüzüne </a:t>
            </a:r>
            <a:r>
              <a:rPr sz="2300" dirty="0">
                <a:latin typeface="Times New Roman"/>
                <a:cs typeface="Times New Roman"/>
              </a:rPr>
              <a:t>yakın </a:t>
            </a:r>
            <a:r>
              <a:rPr sz="2300" spc="-5" dirty="0">
                <a:latin typeface="Times New Roman"/>
                <a:cs typeface="Times New Roman"/>
              </a:rPr>
              <a:t>kısmında  buharlaşma </a:t>
            </a:r>
            <a:r>
              <a:rPr sz="2300" dirty="0">
                <a:latin typeface="Times New Roman"/>
                <a:cs typeface="Times New Roman"/>
              </a:rPr>
              <a:t>nedeniyle </a:t>
            </a:r>
            <a:r>
              <a:rPr sz="2300" spc="-20" dirty="0">
                <a:latin typeface="Times New Roman"/>
                <a:cs typeface="Times New Roman"/>
              </a:rPr>
              <a:t>fazladır. </a:t>
            </a:r>
            <a:r>
              <a:rPr sz="2300" spc="5" dirty="0">
                <a:latin typeface="Times New Roman"/>
                <a:cs typeface="Times New Roman"/>
              </a:rPr>
              <a:t>Nem </a:t>
            </a:r>
            <a:r>
              <a:rPr sz="2300" spc="-5" dirty="0">
                <a:latin typeface="Times New Roman"/>
                <a:cs typeface="Times New Roman"/>
              </a:rPr>
              <a:t>miktarı </a:t>
            </a:r>
            <a:r>
              <a:rPr sz="2300" dirty="0">
                <a:latin typeface="Times New Roman"/>
                <a:cs typeface="Times New Roman"/>
              </a:rPr>
              <a:t>yeryüzünden </a:t>
            </a:r>
            <a:r>
              <a:rPr sz="2300" spc="-5" dirty="0">
                <a:latin typeface="Times New Roman"/>
                <a:cs typeface="Times New Roman"/>
              </a:rPr>
              <a:t>yükseldikçe  hızla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azalır.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967" y="21081"/>
            <a:ext cx="7239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Dünyada suyun bulunduğu yerler ve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miktarları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4475" y="614426"/>
          <a:ext cx="8660130" cy="6129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6275"/>
                <a:gridCol w="2101850"/>
                <a:gridCol w="2052954"/>
              </a:tblGrid>
              <a:tr h="5713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Suyun bulunduğu</a:t>
                      </a:r>
                      <a:r>
                        <a:rPr sz="20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yer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513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Hacim,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km</a:t>
                      </a:r>
                      <a:r>
                        <a:rPr sz="1950" baseline="25641" dirty="0">
                          <a:latin typeface="Times New Roman"/>
                          <a:cs typeface="Times New Roman"/>
                        </a:rPr>
                        <a:t>3</a:t>
                      </a:r>
                      <a:endParaRPr sz="1950" baseline="25641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%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Okyanus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1 321 000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Kutup buzulları ve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buzul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29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200</a:t>
                      </a:r>
                      <a:r>
                        <a:rPr sz="20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1440" marR="5816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Deniz seviyesinde havada bulunan</a:t>
                      </a:r>
                      <a:r>
                        <a:rPr sz="20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su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miktarı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900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4923">
                <a:tc rowSpan="4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u="heavy" spc="-50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Yüzeyaltı </a:t>
                      </a:r>
                      <a:r>
                        <a:rPr sz="20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suları </a:t>
                      </a:r>
                      <a:r>
                        <a:rPr sz="20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(yeraltı</a:t>
                      </a:r>
                      <a:r>
                        <a:rPr sz="2000" b="1" u="heavy" spc="-10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suları)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 marR="371475">
                        <a:lnSpc>
                          <a:spcPct val="100000"/>
                        </a:lnSpc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Toprak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nemi ile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birlikte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yerçekimi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suyu 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800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derinlikteki yeraltı</a:t>
                      </a:r>
                      <a:r>
                        <a:rPr sz="20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suyu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Derin katmanlarda bulunan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yeraltı</a:t>
                      </a:r>
                      <a:r>
                        <a:rPr sz="20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suyu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66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700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5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4 170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31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47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4 170</a:t>
                      </a:r>
                      <a:r>
                        <a:rPr sz="2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31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4923">
                <a:tc rowSpan="4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u="heavy" spc="-50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Yüzeyüstü</a:t>
                      </a:r>
                      <a:r>
                        <a:rPr sz="20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suları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Tatlı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su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gölleri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17176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Tuzlu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göller ve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iç</a:t>
                      </a:r>
                      <a:r>
                        <a:rPr sz="20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denizler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Ortalama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akarsu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akımları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125</a:t>
                      </a:r>
                      <a:r>
                        <a:rPr sz="2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9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1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104</a:t>
                      </a:r>
                      <a:r>
                        <a:rPr sz="20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000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8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0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250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1 358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849</a:t>
                      </a:r>
                      <a:r>
                        <a:rPr sz="20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850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477012"/>
            <a:ext cx="5486400" cy="590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939" y="746759"/>
            <a:ext cx="7056120" cy="4907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5954" y="136905"/>
            <a:ext cx="2752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Hidrolojik</a:t>
            </a:r>
            <a:r>
              <a:rPr sz="28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çevrim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2083" y="274320"/>
            <a:ext cx="7799832" cy="585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06982"/>
            <a:ext cx="8898890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  <a:tabLst>
                <a:tab pos="1673860" algn="l"/>
                <a:tab pos="2470785" algn="l"/>
                <a:tab pos="3675379" algn="l"/>
                <a:tab pos="4852035" algn="l"/>
                <a:tab pos="5988685" algn="l"/>
                <a:tab pos="6802755" algn="l"/>
                <a:tab pos="8074025" algn="l"/>
              </a:tabLst>
            </a:pPr>
            <a:r>
              <a:rPr sz="2400" spc="-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em	iklim	üzerin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	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ili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3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	İsta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bul	de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iz	</a:t>
            </a:r>
            <a:r>
              <a:rPr sz="2400" spc="-15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ı</a:t>
            </a:r>
            <a:r>
              <a:rPr sz="2400" spc="-1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ıs</a:t>
            </a:r>
            <a:r>
              <a:rPr sz="2400" spc="10" dirty="0">
                <a:latin typeface="Times New Roman"/>
                <a:cs typeface="Times New Roman"/>
              </a:rPr>
              <a:t>ı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	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ı  nedeniyle </a:t>
            </a:r>
            <a:r>
              <a:rPr sz="2400" spc="-5" dirty="0">
                <a:latin typeface="Times New Roman"/>
                <a:cs typeface="Times New Roman"/>
              </a:rPr>
              <a:t>nemli, Ankara </a:t>
            </a:r>
            <a:r>
              <a:rPr sz="2400" dirty="0">
                <a:latin typeface="Times New Roman"/>
                <a:cs typeface="Times New Roman"/>
              </a:rPr>
              <a:t>ise içte kaldığı için kuru bir </a:t>
            </a:r>
            <a:r>
              <a:rPr sz="2400" spc="-5" dirty="0">
                <a:latin typeface="Times New Roman"/>
                <a:cs typeface="Times New Roman"/>
              </a:rPr>
              <a:t>iklime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sahiptir.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latin typeface="Times New Roman"/>
                <a:cs typeface="Times New Roman"/>
              </a:rPr>
              <a:t>Nemin </a:t>
            </a:r>
            <a:r>
              <a:rPr sz="2400" spc="-5" dirty="0">
                <a:latin typeface="Times New Roman"/>
                <a:cs typeface="Times New Roman"/>
              </a:rPr>
              <a:t>(su </a:t>
            </a:r>
            <a:r>
              <a:rPr sz="2400" dirty="0">
                <a:latin typeface="Times New Roman"/>
                <a:cs typeface="Times New Roman"/>
              </a:rPr>
              <a:t>buharının) bazı faydaları </a:t>
            </a:r>
            <a:r>
              <a:rPr sz="2400" spc="-20" dirty="0">
                <a:latin typeface="Times New Roman"/>
                <a:cs typeface="Times New Roman"/>
              </a:rPr>
              <a:t>vardır.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Bunlar;</a:t>
            </a:r>
            <a:endParaRPr sz="2400">
              <a:latin typeface="Times New Roman"/>
              <a:cs typeface="Times New Roman"/>
            </a:endParaRPr>
          </a:p>
          <a:p>
            <a:pPr marL="306705" indent="-29464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07340" algn="l"/>
              </a:tabLst>
            </a:pPr>
            <a:r>
              <a:rPr sz="2400" spc="-45" dirty="0">
                <a:latin typeface="Times New Roman"/>
                <a:cs typeface="Times New Roman"/>
              </a:rPr>
              <a:t>Yağışı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oluşturur,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17500" algn="l"/>
              </a:tabLst>
            </a:pPr>
            <a:r>
              <a:rPr sz="2400" spc="-5" dirty="0">
                <a:latin typeface="Times New Roman"/>
                <a:cs typeface="Times New Roman"/>
              </a:rPr>
              <a:t>Havayı yumuşatır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nefes almayı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kolaylaştırır,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Koruyucu bir örtü gibi dünyanın </a:t>
            </a:r>
            <a:r>
              <a:rPr sz="2400" spc="-5" dirty="0">
                <a:latin typeface="Times New Roman"/>
                <a:cs typeface="Times New Roman"/>
              </a:rPr>
              <a:t>soğumasını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önler,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Cildin </a:t>
            </a:r>
            <a:r>
              <a:rPr sz="2400" spc="-5" dirty="0">
                <a:latin typeface="Times New Roman"/>
                <a:cs typeface="Times New Roman"/>
              </a:rPr>
              <a:t>çatlamasını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engeller,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Hava içerisinde bakterilerin </a:t>
            </a:r>
            <a:r>
              <a:rPr sz="2400" spc="-5" dirty="0">
                <a:latin typeface="Times New Roman"/>
                <a:cs typeface="Times New Roman"/>
              </a:rPr>
              <a:t>yaşamasına </a:t>
            </a:r>
            <a:r>
              <a:rPr sz="2400" dirty="0">
                <a:latin typeface="Times New Roman"/>
                <a:cs typeface="Times New Roman"/>
              </a:rPr>
              <a:t>olanak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sağlar.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84198"/>
            <a:ext cx="8989060" cy="337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Havanın </a:t>
            </a:r>
            <a:r>
              <a:rPr sz="2800" b="1" spc="-10" dirty="0">
                <a:latin typeface="Times New Roman"/>
                <a:cs typeface="Times New Roman"/>
              </a:rPr>
              <a:t>Nem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Kapsamı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800" spc="-30" dirty="0">
                <a:latin typeface="Times New Roman"/>
                <a:cs typeface="Times New Roman"/>
              </a:rPr>
              <a:t>Yeryüzündeki </a:t>
            </a:r>
            <a:r>
              <a:rPr sz="2800" spc="-5" dirty="0">
                <a:latin typeface="Times New Roman"/>
                <a:cs typeface="Times New Roman"/>
              </a:rPr>
              <a:t>kaynaklardan buharlaşarak atmosfere  karışan su, havanın </a:t>
            </a:r>
            <a:r>
              <a:rPr sz="2800" spc="-10" dirty="0">
                <a:latin typeface="Times New Roman"/>
                <a:cs typeface="Times New Roman"/>
              </a:rPr>
              <a:t>su </a:t>
            </a:r>
            <a:r>
              <a:rPr sz="2800" spc="-5" dirty="0">
                <a:latin typeface="Times New Roman"/>
                <a:cs typeface="Times New Roman"/>
              </a:rPr>
              <a:t>buharı </a:t>
            </a:r>
            <a:r>
              <a:rPr sz="2800" spc="-10" dirty="0">
                <a:latin typeface="Times New Roman"/>
                <a:cs typeface="Times New Roman"/>
              </a:rPr>
              <a:t>taşıma </a:t>
            </a:r>
            <a:r>
              <a:rPr sz="2800" spc="-5" dirty="0">
                <a:latin typeface="Times New Roman"/>
                <a:cs typeface="Times New Roman"/>
              </a:rPr>
              <a:t>kapasitesine bağlı olarak  </a:t>
            </a:r>
            <a:r>
              <a:rPr sz="2800" spc="-10" dirty="0">
                <a:latin typeface="Times New Roman"/>
                <a:cs typeface="Times New Roman"/>
              </a:rPr>
              <a:t>belirgin bir </a:t>
            </a:r>
            <a:r>
              <a:rPr sz="2800" spc="-5" dirty="0">
                <a:latin typeface="Times New Roman"/>
                <a:cs typeface="Times New Roman"/>
              </a:rPr>
              <a:t>değere eriştikten sonra uygun şartlarda </a:t>
            </a:r>
            <a:r>
              <a:rPr sz="2800" spc="-20" dirty="0">
                <a:latin typeface="Times New Roman"/>
                <a:cs typeface="Times New Roman"/>
              </a:rPr>
              <a:t>yoğunlaşır.  </a:t>
            </a:r>
            <a:r>
              <a:rPr sz="2800" spc="-5" dirty="0">
                <a:latin typeface="Times New Roman"/>
                <a:cs typeface="Times New Roman"/>
              </a:rPr>
              <a:t>Belirli </a:t>
            </a:r>
            <a:r>
              <a:rPr sz="2800" dirty="0">
                <a:latin typeface="Times New Roman"/>
                <a:cs typeface="Times New Roman"/>
              </a:rPr>
              <a:t>bir </a:t>
            </a:r>
            <a:r>
              <a:rPr sz="2800" spc="-5" dirty="0">
                <a:latin typeface="Times New Roman"/>
                <a:cs typeface="Times New Roman"/>
              </a:rPr>
              <a:t>hacimdeki havanın taşıyabileceği maksimum su  </a:t>
            </a:r>
            <a:r>
              <a:rPr sz="2800" dirty="0">
                <a:latin typeface="Times New Roman"/>
                <a:cs typeface="Times New Roman"/>
              </a:rPr>
              <a:t>buharı </a:t>
            </a:r>
            <a:r>
              <a:rPr sz="2800" spc="-5" dirty="0">
                <a:latin typeface="Times New Roman"/>
                <a:cs typeface="Times New Roman"/>
              </a:rPr>
              <a:t>miktarı havanın sıcaklığına </a:t>
            </a:r>
            <a:r>
              <a:rPr sz="2800" spc="-20" dirty="0">
                <a:latin typeface="Times New Roman"/>
                <a:cs typeface="Times New Roman"/>
              </a:rPr>
              <a:t>bağlıdır. </a:t>
            </a:r>
            <a:r>
              <a:rPr sz="2800" spc="-5" dirty="0">
                <a:latin typeface="Times New Roman"/>
                <a:cs typeface="Times New Roman"/>
              </a:rPr>
              <a:t>Sıcaklık arttıkça  havanın taşıyabileceği su buharı miktarı </a:t>
            </a:r>
            <a:r>
              <a:rPr sz="2800" dirty="0">
                <a:latin typeface="Times New Roman"/>
                <a:cs typeface="Times New Roman"/>
              </a:rPr>
              <a:t>da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artar.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90" y="498728"/>
            <a:ext cx="5882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Havanın </a:t>
            </a:r>
            <a:r>
              <a:rPr dirty="0"/>
              <a:t>taşıyabileceği nem </a:t>
            </a:r>
            <a:r>
              <a:rPr spc="-5" dirty="0"/>
              <a:t>sıcaklığına</a:t>
            </a:r>
            <a:r>
              <a:rPr spc="-140" dirty="0"/>
              <a:t> </a:t>
            </a:r>
            <a:r>
              <a:rPr spc="-15" dirty="0"/>
              <a:t>bağlıdır.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9562" y="1254188"/>
          <a:ext cx="2851785" cy="5358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/>
                <a:gridCol w="1513205"/>
              </a:tblGrid>
              <a:tr h="963168">
                <a:tc>
                  <a:txBody>
                    <a:bodyPr/>
                    <a:lstStyle/>
                    <a:p>
                      <a:pPr marL="95250" marR="91440" indent="635" algn="ctr">
                        <a:lnSpc>
                          <a:spcPct val="90000"/>
                        </a:lnSpc>
                        <a:spcBef>
                          <a:spcPts val="35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Hava  sı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ak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lığı 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175" b="1" spc="-7" baseline="24904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C)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105410" algn="ctr">
                        <a:lnSpc>
                          <a:spcPct val="90000"/>
                        </a:lnSpc>
                        <a:spcBef>
                          <a:spcPts val="35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Su</a:t>
                      </a:r>
                      <a:r>
                        <a:rPr sz="22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buharı  miktarı  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(g/m</a:t>
                      </a:r>
                      <a:r>
                        <a:rPr sz="2175" b="1" baseline="24904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9663">
                <a:tc>
                  <a:txBody>
                    <a:bodyPr/>
                    <a:lstStyle/>
                    <a:p>
                      <a:pPr algn="ctr">
                        <a:lnSpc>
                          <a:spcPts val="2410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-5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0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3.5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9663">
                <a:tc>
                  <a:txBody>
                    <a:bodyPr/>
                    <a:lstStyle/>
                    <a:p>
                      <a:pPr algn="ctr">
                        <a:lnSpc>
                          <a:spcPts val="2415"/>
                        </a:lnSpc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5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5.0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9663">
                <a:tc>
                  <a:txBody>
                    <a:bodyPr/>
                    <a:lstStyle/>
                    <a:p>
                      <a:pPr algn="ctr">
                        <a:lnSpc>
                          <a:spcPts val="2415"/>
                        </a:lnSpc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5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7.1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>
                        <a:lnSpc>
                          <a:spcPts val="2415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10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5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9.4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9663">
                <a:tc>
                  <a:txBody>
                    <a:bodyPr/>
                    <a:lstStyle/>
                    <a:p>
                      <a:pPr algn="ctr">
                        <a:lnSpc>
                          <a:spcPts val="2415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15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5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12.5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9663">
                <a:tc>
                  <a:txBody>
                    <a:bodyPr/>
                    <a:lstStyle/>
                    <a:p>
                      <a:pPr algn="ctr">
                        <a:lnSpc>
                          <a:spcPts val="2415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20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5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16.8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9791">
                <a:tc>
                  <a:txBody>
                    <a:bodyPr/>
                    <a:lstStyle/>
                    <a:p>
                      <a:pPr algn="ctr">
                        <a:lnSpc>
                          <a:spcPts val="2415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25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5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22.5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9663">
                <a:tc>
                  <a:txBody>
                    <a:bodyPr/>
                    <a:lstStyle/>
                    <a:p>
                      <a:pPr algn="ctr">
                        <a:lnSpc>
                          <a:spcPts val="2415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30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5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29.6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algn="ctr">
                        <a:lnSpc>
                          <a:spcPts val="2420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35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20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38.2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9638">
                <a:tc>
                  <a:txBody>
                    <a:bodyPr/>
                    <a:lstStyle/>
                    <a:p>
                      <a:pPr algn="ctr">
                        <a:lnSpc>
                          <a:spcPts val="2420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40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20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47.5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9676">
                <a:tc>
                  <a:txBody>
                    <a:bodyPr/>
                    <a:lstStyle/>
                    <a:p>
                      <a:pPr algn="ctr">
                        <a:lnSpc>
                          <a:spcPts val="2420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45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20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59.0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9676">
                <a:tc>
                  <a:txBody>
                    <a:bodyPr/>
                    <a:lstStyle/>
                    <a:p>
                      <a:pPr algn="ctr">
                        <a:lnSpc>
                          <a:spcPts val="2420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50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20"/>
                        </a:lnSpc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70.0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327530" y="1478719"/>
            <a:ext cx="5574030" cy="3726179"/>
            <a:chOff x="3327530" y="1478719"/>
            <a:chExt cx="5574030" cy="3726179"/>
          </a:xfrm>
        </p:grpSpPr>
        <p:sp>
          <p:nvSpPr>
            <p:cNvPr id="5" name="object 5"/>
            <p:cNvSpPr/>
            <p:nvPr/>
          </p:nvSpPr>
          <p:spPr>
            <a:xfrm>
              <a:off x="3334515" y="1485704"/>
              <a:ext cx="5560060" cy="3712210"/>
            </a:xfrm>
            <a:custGeom>
              <a:avLst/>
              <a:gdLst/>
              <a:ahLst/>
              <a:cxnLst/>
              <a:rect l="l" t="t" r="r" b="b"/>
              <a:pathLst>
                <a:path w="5560059" h="3712210">
                  <a:moveTo>
                    <a:pt x="5559573" y="0"/>
                  </a:moveTo>
                  <a:lnTo>
                    <a:pt x="0" y="0"/>
                  </a:lnTo>
                  <a:lnTo>
                    <a:pt x="0" y="3711898"/>
                  </a:lnTo>
                  <a:lnTo>
                    <a:pt x="5559573" y="3711898"/>
                  </a:lnTo>
                  <a:lnTo>
                    <a:pt x="55595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34515" y="1485704"/>
              <a:ext cx="5560060" cy="3712210"/>
            </a:xfrm>
            <a:custGeom>
              <a:avLst/>
              <a:gdLst/>
              <a:ahLst/>
              <a:cxnLst/>
              <a:rect l="l" t="t" r="r" b="b"/>
              <a:pathLst>
                <a:path w="5560059" h="3712210">
                  <a:moveTo>
                    <a:pt x="0" y="3711898"/>
                  </a:moveTo>
                  <a:lnTo>
                    <a:pt x="5559573" y="3711898"/>
                  </a:lnTo>
                  <a:lnTo>
                    <a:pt x="5559573" y="0"/>
                  </a:lnTo>
                  <a:lnTo>
                    <a:pt x="0" y="0"/>
                  </a:lnTo>
                  <a:lnTo>
                    <a:pt x="0" y="3711898"/>
                  </a:lnTo>
                </a:path>
              </a:pathLst>
            </a:custGeom>
            <a:ln w="136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68495" y="2344266"/>
              <a:ext cx="4793615" cy="1892935"/>
            </a:xfrm>
            <a:custGeom>
              <a:avLst/>
              <a:gdLst/>
              <a:ahLst/>
              <a:cxnLst/>
              <a:rect l="l" t="t" r="r" b="b"/>
              <a:pathLst>
                <a:path w="4793615" h="1892935">
                  <a:moveTo>
                    <a:pt x="4793545" y="0"/>
                  </a:moveTo>
                  <a:lnTo>
                    <a:pt x="0" y="0"/>
                  </a:lnTo>
                  <a:lnTo>
                    <a:pt x="0" y="1892395"/>
                  </a:lnTo>
                  <a:lnTo>
                    <a:pt x="4793545" y="1892395"/>
                  </a:lnTo>
                  <a:lnTo>
                    <a:pt x="479354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74275" y="2344356"/>
              <a:ext cx="4782185" cy="1673860"/>
            </a:xfrm>
            <a:custGeom>
              <a:avLst/>
              <a:gdLst/>
              <a:ahLst/>
              <a:cxnLst/>
              <a:rect l="l" t="t" r="r" b="b"/>
              <a:pathLst>
                <a:path w="4782184" h="1673860">
                  <a:moveTo>
                    <a:pt x="4781969" y="1659331"/>
                  </a:moveTo>
                  <a:lnTo>
                    <a:pt x="0" y="1659331"/>
                  </a:lnTo>
                  <a:lnTo>
                    <a:pt x="0" y="1673834"/>
                  </a:lnTo>
                  <a:lnTo>
                    <a:pt x="4781969" y="1673834"/>
                  </a:lnTo>
                  <a:lnTo>
                    <a:pt x="4781969" y="1659331"/>
                  </a:lnTo>
                  <a:close/>
                </a:path>
                <a:path w="4782184" h="1673860">
                  <a:moveTo>
                    <a:pt x="4781969" y="1426832"/>
                  </a:moveTo>
                  <a:lnTo>
                    <a:pt x="0" y="1426832"/>
                  </a:lnTo>
                  <a:lnTo>
                    <a:pt x="0" y="1441323"/>
                  </a:lnTo>
                  <a:lnTo>
                    <a:pt x="4781969" y="1441323"/>
                  </a:lnTo>
                  <a:lnTo>
                    <a:pt x="4781969" y="1426832"/>
                  </a:lnTo>
                  <a:close/>
                </a:path>
                <a:path w="4782184" h="1673860">
                  <a:moveTo>
                    <a:pt x="4781969" y="1179334"/>
                  </a:moveTo>
                  <a:lnTo>
                    <a:pt x="0" y="1179334"/>
                  </a:lnTo>
                  <a:lnTo>
                    <a:pt x="0" y="1193838"/>
                  </a:lnTo>
                  <a:lnTo>
                    <a:pt x="4781969" y="1193838"/>
                  </a:lnTo>
                  <a:lnTo>
                    <a:pt x="4781969" y="1179334"/>
                  </a:lnTo>
                  <a:close/>
                </a:path>
                <a:path w="4782184" h="1673860">
                  <a:moveTo>
                    <a:pt x="4781969" y="946429"/>
                  </a:moveTo>
                  <a:lnTo>
                    <a:pt x="0" y="946429"/>
                  </a:lnTo>
                  <a:lnTo>
                    <a:pt x="0" y="960932"/>
                  </a:lnTo>
                  <a:lnTo>
                    <a:pt x="4781969" y="960932"/>
                  </a:lnTo>
                  <a:lnTo>
                    <a:pt x="4781969" y="946429"/>
                  </a:lnTo>
                  <a:close/>
                </a:path>
                <a:path w="4782184" h="1673860">
                  <a:moveTo>
                    <a:pt x="4781969" y="713447"/>
                  </a:moveTo>
                  <a:lnTo>
                    <a:pt x="0" y="713447"/>
                  </a:lnTo>
                  <a:lnTo>
                    <a:pt x="0" y="727951"/>
                  </a:lnTo>
                  <a:lnTo>
                    <a:pt x="4781969" y="727951"/>
                  </a:lnTo>
                  <a:lnTo>
                    <a:pt x="4781969" y="713447"/>
                  </a:lnTo>
                  <a:close/>
                </a:path>
                <a:path w="4782184" h="1673860">
                  <a:moveTo>
                    <a:pt x="4781969" y="480466"/>
                  </a:moveTo>
                  <a:lnTo>
                    <a:pt x="0" y="480466"/>
                  </a:lnTo>
                  <a:lnTo>
                    <a:pt x="0" y="494969"/>
                  </a:lnTo>
                  <a:lnTo>
                    <a:pt x="4781969" y="494969"/>
                  </a:lnTo>
                  <a:lnTo>
                    <a:pt x="4781969" y="480466"/>
                  </a:lnTo>
                  <a:close/>
                </a:path>
                <a:path w="4782184" h="1673860">
                  <a:moveTo>
                    <a:pt x="4781969" y="232981"/>
                  </a:moveTo>
                  <a:lnTo>
                    <a:pt x="0" y="232981"/>
                  </a:lnTo>
                  <a:lnTo>
                    <a:pt x="0" y="247484"/>
                  </a:lnTo>
                  <a:lnTo>
                    <a:pt x="4781969" y="247484"/>
                  </a:lnTo>
                  <a:lnTo>
                    <a:pt x="4781969" y="232981"/>
                  </a:lnTo>
                  <a:close/>
                </a:path>
                <a:path w="4782184" h="1673860">
                  <a:moveTo>
                    <a:pt x="4781969" y="0"/>
                  </a:moveTo>
                  <a:lnTo>
                    <a:pt x="0" y="0"/>
                  </a:lnTo>
                  <a:lnTo>
                    <a:pt x="0" y="14490"/>
                  </a:lnTo>
                  <a:lnTo>
                    <a:pt x="4781969" y="14490"/>
                  </a:lnTo>
                  <a:lnTo>
                    <a:pt x="47819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68483" y="2344356"/>
              <a:ext cx="4805680" cy="1906905"/>
            </a:xfrm>
            <a:custGeom>
              <a:avLst/>
              <a:gdLst/>
              <a:ahLst/>
              <a:cxnLst/>
              <a:rect l="l" t="t" r="r" b="b"/>
              <a:pathLst>
                <a:path w="4805680" h="1906904">
                  <a:moveTo>
                    <a:pt x="11595" y="1899564"/>
                  </a:moveTo>
                  <a:lnTo>
                    <a:pt x="11582" y="21742"/>
                  </a:lnTo>
                  <a:lnTo>
                    <a:pt x="0" y="21742"/>
                  </a:lnTo>
                  <a:lnTo>
                    <a:pt x="0" y="1899564"/>
                  </a:lnTo>
                  <a:lnTo>
                    <a:pt x="11595" y="1899564"/>
                  </a:lnTo>
                  <a:close/>
                </a:path>
                <a:path w="4805680" h="1906904">
                  <a:moveTo>
                    <a:pt x="4787760" y="0"/>
                  </a:moveTo>
                  <a:lnTo>
                    <a:pt x="5791" y="0"/>
                  </a:lnTo>
                  <a:lnTo>
                    <a:pt x="5791" y="14490"/>
                  </a:lnTo>
                  <a:lnTo>
                    <a:pt x="4787760" y="14490"/>
                  </a:lnTo>
                  <a:lnTo>
                    <a:pt x="4787760" y="0"/>
                  </a:lnTo>
                  <a:close/>
                </a:path>
                <a:path w="4805680" h="1906904">
                  <a:moveTo>
                    <a:pt x="4799342" y="1892312"/>
                  </a:moveTo>
                  <a:lnTo>
                    <a:pt x="17386" y="1892312"/>
                  </a:lnTo>
                  <a:lnTo>
                    <a:pt x="17386" y="1906816"/>
                  </a:lnTo>
                  <a:lnTo>
                    <a:pt x="4799342" y="1906816"/>
                  </a:lnTo>
                  <a:lnTo>
                    <a:pt x="4799342" y="1892312"/>
                  </a:lnTo>
                  <a:close/>
                </a:path>
                <a:path w="4805680" h="1906904">
                  <a:moveTo>
                    <a:pt x="4805134" y="7239"/>
                  </a:moveTo>
                  <a:lnTo>
                    <a:pt x="4793551" y="7239"/>
                  </a:lnTo>
                  <a:lnTo>
                    <a:pt x="4793551" y="1885061"/>
                  </a:lnTo>
                  <a:lnTo>
                    <a:pt x="4805134" y="1885061"/>
                  </a:lnTo>
                  <a:lnTo>
                    <a:pt x="4805134" y="7239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8483" y="2344356"/>
              <a:ext cx="4805680" cy="1958339"/>
            </a:xfrm>
            <a:custGeom>
              <a:avLst/>
              <a:gdLst/>
              <a:ahLst/>
              <a:cxnLst/>
              <a:rect l="l" t="t" r="r" b="b"/>
              <a:pathLst>
                <a:path w="4805680" h="1958339">
                  <a:moveTo>
                    <a:pt x="11595" y="1914067"/>
                  </a:moveTo>
                  <a:lnTo>
                    <a:pt x="0" y="1914067"/>
                  </a:lnTo>
                  <a:lnTo>
                    <a:pt x="0" y="1958047"/>
                  </a:lnTo>
                  <a:lnTo>
                    <a:pt x="11595" y="1958047"/>
                  </a:lnTo>
                  <a:lnTo>
                    <a:pt x="11595" y="1914067"/>
                  </a:lnTo>
                  <a:close/>
                </a:path>
                <a:path w="4805680" h="1958339">
                  <a:moveTo>
                    <a:pt x="679157" y="1659331"/>
                  </a:moveTo>
                  <a:lnTo>
                    <a:pt x="644029" y="1659331"/>
                  </a:lnTo>
                  <a:lnTo>
                    <a:pt x="644029" y="1673834"/>
                  </a:lnTo>
                  <a:lnTo>
                    <a:pt x="679157" y="1673834"/>
                  </a:lnTo>
                  <a:lnTo>
                    <a:pt x="679157" y="1659331"/>
                  </a:lnTo>
                  <a:close/>
                </a:path>
                <a:path w="4805680" h="1958339">
                  <a:moveTo>
                    <a:pt x="679157" y="1426832"/>
                  </a:moveTo>
                  <a:lnTo>
                    <a:pt x="644029" y="1426832"/>
                  </a:lnTo>
                  <a:lnTo>
                    <a:pt x="644029" y="1441323"/>
                  </a:lnTo>
                  <a:lnTo>
                    <a:pt x="679157" y="1441323"/>
                  </a:lnTo>
                  <a:lnTo>
                    <a:pt x="679157" y="1426832"/>
                  </a:lnTo>
                  <a:close/>
                </a:path>
                <a:path w="4805680" h="1958339">
                  <a:moveTo>
                    <a:pt x="679157" y="1179334"/>
                  </a:moveTo>
                  <a:lnTo>
                    <a:pt x="644029" y="1179334"/>
                  </a:lnTo>
                  <a:lnTo>
                    <a:pt x="644029" y="1193838"/>
                  </a:lnTo>
                  <a:lnTo>
                    <a:pt x="679157" y="1193838"/>
                  </a:lnTo>
                  <a:lnTo>
                    <a:pt x="679157" y="1179334"/>
                  </a:lnTo>
                  <a:close/>
                </a:path>
                <a:path w="4805680" h="1958339">
                  <a:moveTo>
                    <a:pt x="679157" y="946429"/>
                  </a:moveTo>
                  <a:lnTo>
                    <a:pt x="644029" y="946429"/>
                  </a:lnTo>
                  <a:lnTo>
                    <a:pt x="644029" y="960932"/>
                  </a:lnTo>
                  <a:lnTo>
                    <a:pt x="679157" y="960932"/>
                  </a:lnTo>
                  <a:lnTo>
                    <a:pt x="679157" y="946429"/>
                  </a:lnTo>
                  <a:close/>
                </a:path>
                <a:path w="4805680" h="1958339">
                  <a:moveTo>
                    <a:pt x="679157" y="713447"/>
                  </a:moveTo>
                  <a:lnTo>
                    <a:pt x="644029" y="713447"/>
                  </a:lnTo>
                  <a:lnTo>
                    <a:pt x="644029" y="727951"/>
                  </a:lnTo>
                  <a:lnTo>
                    <a:pt x="679157" y="727951"/>
                  </a:lnTo>
                  <a:lnTo>
                    <a:pt x="679157" y="713447"/>
                  </a:lnTo>
                  <a:close/>
                </a:path>
                <a:path w="4805680" h="1958339">
                  <a:moveTo>
                    <a:pt x="679157" y="480466"/>
                  </a:moveTo>
                  <a:lnTo>
                    <a:pt x="644029" y="480466"/>
                  </a:lnTo>
                  <a:lnTo>
                    <a:pt x="644029" y="494969"/>
                  </a:lnTo>
                  <a:lnTo>
                    <a:pt x="679157" y="494969"/>
                  </a:lnTo>
                  <a:lnTo>
                    <a:pt x="679157" y="480466"/>
                  </a:lnTo>
                  <a:close/>
                </a:path>
                <a:path w="4805680" h="1958339">
                  <a:moveTo>
                    <a:pt x="679157" y="232981"/>
                  </a:moveTo>
                  <a:lnTo>
                    <a:pt x="644029" y="232981"/>
                  </a:lnTo>
                  <a:lnTo>
                    <a:pt x="644029" y="247484"/>
                  </a:lnTo>
                  <a:lnTo>
                    <a:pt x="679157" y="247484"/>
                  </a:lnTo>
                  <a:lnTo>
                    <a:pt x="679157" y="232981"/>
                  </a:lnTo>
                  <a:close/>
                </a:path>
                <a:path w="4805680" h="1958339">
                  <a:moveTo>
                    <a:pt x="679157" y="0"/>
                  </a:moveTo>
                  <a:lnTo>
                    <a:pt x="644029" y="0"/>
                  </a:lnTo>
                  <a:lnTo>
                    <a:pt x="644029" y="14490"/>
                  </a:lnTo>
                  <a:lnTo>
                    <a:pt x="679157" y="14490"/>
                  </a:lnTo>
                  <a:lnTo>
                    <a:pt x="679157" y="0"/>
                  </a:lnTo>
                  <a:close/>
                </a:path>
                <a:path w="4805680" h="1958339">
                  <a:moveTo>
                    <a:pt x="696531" y="1914067"/>
                  </a:moveTo>
                  <a:lnTo>
                    <a:pt x="684949" y="1914067"/>
                  </a:lnTo>
                  <a:lnTo>
                    <a:pt x="684949" y="1958047"/>
                  </a:lnTo>
                  <a:lnTo>
                    <a:pt x="696531" y="1958047"/>
                  </a:lnTo>
                  <a:lnTo>
                    <a:pt x="696531" y="1914067"/>
                  </a:lnTo>
                  <a:close/>
                </a:path>
                <a:path w="4805680" h="1958339">
                  <a:moveTo>
                    <a:pt x="696531" y="7239"/>
                  </a:moveTo>
                  <a:lnTo>
                    <a:pt x="684949" y="7239"/>
                  </a:lnTo>
                  <a:lnTo>
                    <a:pt x="684949" y="1885061"/>
                  </a:lnTo>
                  <a:lnTo>
                    <a:pt x="696531" y="1885061"/>
                  </a:lnTo>
                  <a:lnTo>
                    <a:pt x="696531" y="7239"/>
                  </a:lnTo>
                  <a:close/>
                </a:path>
                <a:path w="4805680" h="1958339">
                  <a:moveTo>
                    <a:pt x="1381023" y="1914067"/>
                  </a:moveTo>
                  <a:lnTo>
                    <a:pt x="1369441" y="1914067"/>
                  </a:lnTo>
                  <a:lnTo>
                    <a:pt x="1369441" y="1958047"/>
                  </a:lnTo>
                  <a:lnTo>
                    <a:pt x="1381023" y="1958047"/>
                  </a:lnTo>
                  <a:lnTo>
                    <a:pt x="1381023" y="1914067"/>
                  </a:lnTo>
                  <a:close/>
                </a:path>
                <a:path w="4805680" h="1958339">
                  <a:moveTo>
                    <a:pt x="2066124" y="1914067"/>
                  </a:moveTo>
                  <a:lnTo>
                    <a:pt x="2054542" y="1914067"/>
                  </a:lnTo>
                  <a:lnTo>
                    <a:pt x="2054542" y="1958047"/>
                  </a:lnTo>
                  <a:lnTo>
                    <a:pt x="2066124" y="1958047"/>
                  </a:lnTo>
                  <a:lnTo>
                    <a:pt x="2066124" y="1914067"/>
                  </a:lnTo>
                  <a:close/>
                </a:path>
                <a:path w="4805680" h="1958339">
                  <a:moveTo>
                    <a:pt x="2750604" y="1914067"/>
                  </a:moveTo>
                  <a:lnTo>
                    <a:pt x="2739021" y="1914067"/>
                  </a:lnTo>
                  <a:lnTo>
                    <a:pt x="2739021" y="1958047"/>
                  </a:lnTo>
                  <a:lnTo>
                    <a:pt x="2750604" y="1958047"/>
                  </a:lnTo>
                  <a:lnTo>
                    <a:pt x="2750604" y="1914067"/>
                  </a:lnTo>
                  <a:close/>
                </a:path>
                <a:path w="4805680" h="1958339">
                  <a:moveTo>
                    <a:pt x="3435553" y="1914067"/>
                  </a:moveTo>
                  <a:lnTo>
                    <a:pt x="3423970" y="1914067"/>
                  </a:lnTo>
                  <a:lnTo>
                    <a:pt x="3423970" y="1958047"/>
                  </a:lnTo>
                  <a:lnTo>
                    <a:pt x="3435553" y="1958047"/>
                  </a:lnTo>
                  <a:lnTo>
                    <a:pt x="3435553" y="1914067"/>
                  </a:lnTo>
                  <a:close/>
                </a:path>
                <a:path w="4805680" h="1958339">
                  <a:moveTo>
                    <a:pt x="4120184" y="1914067"/>
                  </a:moveTo>
                  <a:lnTo>
                    <a:pt x="4108602" y="1914067"/>
                  </a:lnTo>
                  <a:lnTo>
                    <a:pt x="4108602" y="1958047"/>
                  </a:lnTo>
                  <a:lnTo>
                    <a:pt x="4120184" y="1958047"/>
                  </a:lnTo>
                  <a:lnTo>
                    <a:pt x="4120184" y="1914067"/>
                  </a:lnTo>
                  <a:close/>
                </a:path>
                <a:path w="4805680" h="1958339">
                  <a:moveTo>
                    <a:pt x="4787760" y="1892312"/>
                  </a:moveTo>
                  <a:lnTo>
                    <a:pt x="679157" y="1892312"/>
                  </a:lnTo>
                  <a:lnTo>
                    <a:pt x="644029" y="1892312"/>
                  </a:lnTo>
                  <a:lnTo>
                    <a:pt x="5791" y="1892312"/>
                  </a:lnTo>
                  <a:lnTo>
                    <a:pt x="5791" y="1906816"/>
                  </a:lnTo>
                  <a:lnTo>
                    <a:pt x="644029" y="1906816"/>
                  </a:lnTo>
                  <a:lnTo>
                    <a:pt x="679157" y="1906816"/>
                  </a:lnTo>
                  <a:lnTo>
                    <a:pt x="4787760" y="1906816"/>
                  </a:lnTo>
                  <a:lnTo>
                    <a:pt x="4787760" y="1892312"/>
                  </a:lnTo>
                  <a:close/>
                </a:path>
                <a:path w="4805680" h="1958339">
                  <a:moveTo>
                    <a:pt x="4805134" y="1914067"/>
                  </a:moveTo>
                  <a:lnTo>
                    <a:pt x="4793551" y="1914067"/>
                  </a:lnTo>
                  <a:lnTo>
                    <a:pt x="4793551" y="1958047"/>
                  </a:lnTo>
                  <a:lnTo>
                    <a:pt x="4805134" y="1958047"/>
                  </a:lnTo>
                  <a:lnTo>
                    <a:pt x="4805134" y="19140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22552" y="4127420"/>
              <a:ext cx="325120" cy="29209"/>
            </a:xfrm>
            <a:custGeom>
              <a:avLst/>
              <a:gdLst/>
              <a:ahLst/>
              <a:cxnLst/>
              <a:rect l="l" t="t" r="r" b="b"/>
              <a:pathLst>
                <a:path w="325120" h="29210">
                  <a:moveTo>
                    <a:pt x="-7243" y="14501"/>
                  </a:moveTo>
                  <a:lnTo>
                    <a:pt x="332341" y="14501"/>
                  </a:lnTo>
                </a:path>
              </a:pathLst>
            </a:custGeom>
            <a:ln w="43488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59233" y="2584579"/>
              <a:ext cx="3412490" cy="1543050"/>
            </a:xfrm>
            <a:custGeom>
              <a:avLst/>
              <a:gdLst/>
              <a:ahLst/>
              <a:cxnLst/>
              <a:rect l="l" t="t" r="r" b="b"/>
              <a:pathLst>
                <a:path w="3412490" h="1543050">
                  <a:moveTo>
                    <a:pt x="0" y="1542841"/>
                  </a:moveTo>
                  <a:lnTo>
                    <a:pt x="336372" y="1484836"/>
                  </a:lnTo>
                </a:path>
                <a:path w="3412490" h="1543050">
                  <a:moveTo>
                    <a:pt x="347955" y="1484836"/>
                  </a:moveTo>
                  <a:lnTo>
                    <a:pt x="672900" y="1440849"/>
                  </a:lnTo>
                </a:path>
                <a:path w="3412490" h="1543050">
                  <a:moveTo>
                    <a:pt x="684483" y="1440849"/>
                  </a:moveTo>
                  <a:lnTo>
                    <a:pt x="1021319" y="1368344"/>
                  </a:lnTo>
                </a:path>
                <a:path w="3412490" h="1543050">
                  <a:moveTo>
                    <a:pt x="1032902" y="1368344"/>
                  </a:moveTo>
                  <a:lnTo>
                    <a:pt x="1358001" y="1266353"/>
                  </a:lnTo>
                </a:path>
                <a:path w="3412490" h="1543050">
                  <a:moveTo>
                    <a:pt x="1369584" y="1266353"/>
                  </a:moveTo>
                  <a:lnTo>
                    <a:pt x="1706266" y="1120858"/>
                  </a:lnTo>
                </a:path>
                <a:path w="3412490" h="1543050">
                  <a:moveTo>
                    <a:pt x="1717849" y="1120858"/>
                  </a:moveTo>
                  <a:lnTo>
                    <a:pt x="2042484" y="960863"/>
                  </a:lnTo>
                </a:path>
                <a:path w="3412490" h="1543050">
                  <a:moveTo>
                    <a:pt x="2054067" y="960863"/>
                  </a:moveTo>
                  <a:lnTo>
                    <a:pt x="2390749" y="756880"/>
                  </a:lnTo>
                </a:path>
                <a:path w="3412490" h="1543050">
                  <a:moveTo>
                    <a:pt x="2402332" y="756880"/>
                  </a:moveTo>
                  <a:lnTo>
                    <a:pt x="2727430" y="538474"/>
                  </a:lnTo>
                </a:path>
                <a:path w="3412490" h="1543050">
                  <a:moveTo>
                    <a:pt x="2739014" y="538474"/>
                  </a:moveTo>
                  <a:lnTo>
                    <a:pt x="3075695" y="261986"/>
                  </a:lnTo>
                </a:path>
                <a:path w="3412490" h="1543050">
                  <a:moveTo>
                    <a:pt x="3087278" y="261986"/>
                  </a:moveTo>
                  <a:lnTo>
                    <a:pt x="3412068" y="0"/>
                  </a:lnTo>
                </a:path>
              </a:pathLst>
            </a:custGeom>
            <a:ln w="13042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81285" y="4106402"/>
              <a:ext cx="82532" cy="1005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17577" y="4077395"/>
              <a:ext cx="82926" cy="1005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65920" y="4018908"/>
              <a:ext cx="82847" cy="1005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02449" y="3975407"/>
              <a:ext cx="82690" cy="1005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50866" y="3902899"/>
              <a:ext cx="82540" cy="1000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87547" y="3800908"/>
              <a:ext cx="82540" cy="1000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35344" y="3655408"/>
              <a:ext cx="83013" cy="10005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72030" y="3494933"/>
              <a:ext cx="83005" cy="10053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20295" y="3291512"/>
              <a:ext cx="82541" cy="99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56981" y="3073032"/>
              <a:ext cx="82534" cy="10042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05245" y="2796544"/>
              <a:ext cx="82534" cy="10042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41615" y="2534554"/>
              <a:ext cx="82849" cy="1004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74675" y="1603591"/>
            <a:ext cx="2835910" cy="2757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82015">
              <a:lnSpc>
                <a:spcPct val="100000"/>
              </a:lnSpc>
              <a:spcBef>
                <a:spcPts val="120"/>
              </a:spcBef>
            </a:pPr>
            <a:r>
              <a:rPr sz="1700" b="1" spc="-175" dirty="0">
                <a:latin typeface="Arial"/>
                <a:cs typeface="Arial"/>
              </a:rPr>
              <a:t>Sıcaklıkla </a:t>
            </a:r>
            <a:r>
              <a:rPr sz="1700" b="1" spc="-215" dirty="0">
                <a:latin typeface="Arial"/>
                <a:cs typeface="Arial"/>
              </a:rPr>
              <a:t>Nem</a:t>
            </a:r>
            <a:r>
              <a:rPr sz="1700" b="1" spc="-235" dirty="0">
                <a:latin typeface="Arial"/>
                <a:cs typeface="Arial"/>
              </a:rPr>
              <a:t> </a:t>
            </a:r>
            <a:r>
              <a:rPr sz="1700" b="1" spc="-190" dirty="0">
                <a:latin typeface="Arial"/>
                <a:cs typeface="Arial"/>
              </a:rPr>
              <a:t>Değişimi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spc="-200" dirty="0">
                <a:latin typeface="Arial"/>
                <a:cs typeface="Arial"/>
              </a:rPr>
              <a:t>80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1500" spc="-200" dirty="0">
                <a:latin typeface="Arial"/>
                <a:cs typeface="Arial"/>
              </a:rPr>
              <a:t>70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r>
              <a:rPr sz="1500" spc="-200" dirty="0">
                <a:latin typeface="Arial"/>
                <a:cs typeface="Arial"/>
              </a:rPr>
              <a:t>60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sz="1500" spc="-200" dirty="0">
                <a:latin typeface="Arial"/>
                <a:cs typeface="Arial"/>
              </a:rPr>
              <a:t>50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1500" spc="-200" dirty="0">
                <a:latin typeface="Arial"/>
                <a:cs typeface="Arial"/>
              </a:rPr>
              <a:t>40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1500" spc="-200" dirty="0">
                <a:latin typeface="Arial"/>
                <a:cs typeface="Arial"/>
              </a:rPr>
              <a:t>30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r>
              <a:rPr sz="1500" spc="-200" dirty="0">
                <a:latin typeface="Arial"/>
                <a:cs typeface="Arial"/>
              </a:rPr>
              <a:t>20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sz="1500" spc="-200" dirty="0">
                <a:latin typeface="Arial"/>
                <a:cs typeface="Arial"/>
              </a:rPr>
              <a:t>10</a:t>
            </a:r>
            <a:endParaRPr sz="150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35"/>
              </a:spcBef>
            </a:pPr>
            <a:r>
              <a:rPr sz="1500" spc="-175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64247" y="4383957"/>
            <a:ext cx="224790" cy="253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500" spc="-140" dirty="0">
                <a:latin typeface="Arial"/>
                <a:cs typeface="Arial"/>
              </a:rPr>
              <a:t>-</a:t>
            </a:r>
            <a:r>
              <a:rPr sz="1500" spc="-200" dirty="0">
                <a:latin typeface="Arial"/>
                <a:cs typeface="Arial"/>
              </a:rPr>
              <a:t>1</a:t>
            </a:r>
            <a:r>
              <a:rPr sz="1500" spc="-175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8306" y="4383957"/>
            <a:ext cx="97155" cy="253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500" spc="-175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56921" y="4383957"/>
            <a:ext cx="175260" cy="253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500" spc="-200" dirty="0">
                <a:latin typeface="Arial"/>
                <a:cs typeface="Arial"/>
              </a:rPr>
              <a:t>10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10988" y="4383957"/>
            <a:ext cx="175260" cy="253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500" spc="-200" dirty="0">
                <a:latin typeface="Arial"/>
                <a:cs typeface="Arial"/>
              </a:rPr>
              <a:t>40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95935" y="4383957"/>
            <a:ext cx="175260" cy="253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500" spc="-200" dirty="0">
                <a:latin typeface="Arial"/>
                <a:cs typeface="Arial"/>
              </a:rPr>
              <a:t>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80881" y="4383957"/>
            <a:ext cx="175260" cy="253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500" spc="-200" dirty="0">
                <a:latin typeface="Arial"/>
                <a:cs typeface="Arial"/>
              </a:rPr>
              <a:t>60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03458" y="4383957"/>
            <a:ext cx="935990" cy="617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0"/>
              </a:spcBef>
              <a:tabLst>
                <a:tab pos="722630" algn="l"/>
              </a:tabLst>
            </a:pPr>
            <a:r>
              <a:rPr sz="1500" spc="-185" dirty="0">
                <a:latin typeface="Arial"/>
                <a:cs typeface="Arial"/>
              </a:rPr>
              <a:t>20	</a:t>
            </a:r>
            <a:r>
              <a:rPr sz="1500" spc="-200" dirty="0">
                <a:latin typeface="Arial"/>
                <a:cs typeface="Arial"/>
              </a:rPr>
              <a:t>30</a:t>
            </a:r>
            <a:endParaRPr sz="15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065"/>
              </a:spcBef>
            </a:pPr>
            <a:r>
              <a:rPr sz="1500" b="1" spc="-140" dirty="0">
                <a:latin typeface="Arial"/>
                <a:cs typeface="Arial"/>
              </a:rPr>
              <a:t>Sıcaklık(</a:t>
            </a:r>
            <a:r>
              <a:rPr sz="1500" b="1" spc="-209" baseline="38888" dirty="0">
                <a:latin typeface="Arial"/>
                <a:cs typeface="Arial"/>
              </a:rPr>
              <a:t>o</a:t>
            </a:r>
            <a:r>
              <a:rPr sz="1500" b="1" spc="-140" dirty="0">
                <a:latin typeface="Arial"/>
                <a:cs typeface="Arial"/>
              </a:rPr>
              <a:t>C)</a:t>
            </a:r>
            <a:endParaRPr sz="1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82693" y="2763419"/>
            <a:ext cx="210185" cy="104965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80" dirty="0">
                <a:latin typeface="Arial"/>
                <a:cs typeface="Arial"/>
              </a:rPr>
              <a:t>Nem </a:t>
            </a:r>
            <a:r>
              <a:rPr sz="1200" b="1" spc="150" dirty="0">
                <a:latin typeface="Arial"/>
                <a:cs typeface="Arial"/>
              </a:rPr>
              <a:t>(g/m</a:t>
            </a:r>
            <a:r>
              <a:rPr sz="1200" b="1" spc="-235" dirty="0">
                <a:latin typeface="Arial"/>
                <a:cs typeface="Arial"/>
              </a:rPr>
              <a:t> </a:t>
            </a:r>
            <a:r>
              <a:rPr sz="1200" b="1" spc="165" baseline="31250" dirty="0">
                <a:latin typeface="Arial"/>
                <a:cs typeface="Arial"/>
              </a:rPr>
              <a:t>3</a:t>
            </a:r>
            <a:r>
              <a:rPr sz="1200" b="1" spc="11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34515" y="1485704"/>
            <a:ext cx="5560060" cy="3712210"/>
          </a:xfrm>
          <a:custGeom>
            <a:avLst/>
            <a:gdLst/>
            <a:ahLst/>
            <a:cxnLst/>
            <a:rect l="l" t="t" r="r" b="b"/>
            <a:pathLst>
              <a:path w="5560059" h="3712210">
                <a:moveTo>
                  <a:pt x="0" y="3711898"/>
                </a:moveTo>
                <a:lnTo>
                  <a:pt x="5559573" y="3711898"/>
                </a:lnTo>
                <a:lnTo>
                  <a:pt x="5559573" y="0"/>
                </a:lnTo>
                <a:lnTo>
                  <a:pt x="0" y="0"/>
                </a:lnTo>
                <a:lnTo>
                  <a:pt x="0" y="3711898"/>
                </a:lnTo>
              </a:path>
            </a:pathLst>
          </a:custGeom>
          <a:ln w="136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1030</Words>
  <Application>Microsoft Office PowerPoint</Application>
  <PresentationFormat>Ekran Gösterisi (4:3)</PresentationFormat>
  <Paragraphs>182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TeXGyreAdventor</vt:lpstr>
      <vt:lpstr>Times New Roman</vt:lpstr>
      <vt:lpstr>Office Theme</vt:lpstr>
      <vt:lpstr>METEOROLOJİ</vt:lpstr>
      <vt:lpstr>Havada bulunan su buharı nem olarak tanımlanır. Yeryüzündeki</vt:lpstr>
      <vt:lpstr>Dünyada suyun bulunduğu yerler ve miktarları</vt:lpstr>
      <vt:lpstr>PowerPoint Sunusu</vt:lpstr>
      <vt:lpstr> Hidrolojik çevrim</vt:lpstr>
      <vt:lpstr>PowerPoint Sunusu</vt:lpstr>
      <vt:lpstr>PowerPoint Sunusu</vt:lpstr>
      <vt:lpstr>PowerPoint Sunusu</vt:lpstr>
      <vt:lpstr>Havanın taşıyabileceği nem sıcaklığına bağlıdır.</vt:lpstr>
      <vt:lpstr>PowerPoint Sunusu</vt:lpstr>
      <vt:lpstr>Doyma Açığı: Bir hava kütlesinin doygun durumdaki nem içeriği ile  mevcut durumdaki nem içeriği arasındaki farktır.</vt:lpstr>
      <vt:lpstr>Hava Neminin İfade Şekilleri</vt:lpstr>
      <vt:lpstr>Doygun durumda bulunan havadaki su buharının yaptığı  basınca Doygun Buhar Basıncı denir. Doygun buhar basıncı hava  kütlesinin sıcaklığı ile doğrudan ilgilidir.</vt:lpstr>
      <vt:lpstr>Bağıl Nem: Havadaki nemin, aynı sıcaklıkta havanın taşıyabileceği  maksimum neme oranıdır ve % olarak ifade edilir.</vt:lpstr>
      <vt:lpstr>Örnek: 20 oC’de 2 m3 hava tartılıyor ve 20 g geliyor. Bu havada su  buharı dışındaki gazların ağırlığı ihmal edilirse mutlak nem, doyma  açığı ve bağıl nemi bulunuz?</vt:lpstr>
      <vt:lpstr>Hava Neminin Ölçülmesi</vt:lpstr>
      <vt:lpstr>PowerPoint Sunusu</vt:lpstr>
      <vt:lpstr>PowerPoint Sunusu</vt:lpstr>
      <vt:lpstr>PowerPoint Sunusu</vt:lpstr>
      <vt:lpstr>Termograf</vt:lpstr>
      <vt:lpstr>PowerPoint Sunusu</vt:lpstr>
      <vt:lpstr>Polimetre</vt:lpstr>
      <vt:lpstr>ÇİĞLENME NOKTASI SICAKLIKLARI BAĞIL NEM %</vt:lpstr>
      <vt:lpstr>4. Havanın Neminin Değişimi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ALİ</dc:creator>
  <cp:lastModifiedBy>user</cp:lastModifiedBy>
  <cp:revision>1</cp:revision>
  <dcterms:created xsi:type="dcterms:W3CDTF">2020-05-11T06:57:32Z</dcterms:created>
  <dcterms:modified xsi:type="dcterms:W3CDTF">2020-05-11T07:07:03Z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2020-05-11T00:00:00Z</vt:filetime>
  </property>
</Properties>
</file>