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90" y="4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447625-1096-494E-BD41-6AC418DE2E43}" type="datetimeFigureOut">
              <a:rPr lang="tr-TR" smtClean="0"/>
              <a:t>5.12.2019</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36F70C-1351-43CC-A8D8-4EA18ECE18EE}" type="slidenum">
              <a:rPr lang="tr-TR" smtClean="0"/>
              <a:t>‹#›</a:t>
            </a:fld>
            <a:endParaRPr lang="tr-TR"/>
          </a:p>
        </p:txBody>
      </p:sp>
    </p:spTree>
    <p:extLst>
      <p:ext uri="{BB962C8B-B14F-4D97-AF65-F5344CB8AC3E}">
        <p14:creationId xmlns:p14="http://schemas.microsoft.com/office/powerpoint/2010/main" val="357334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489505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567091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160627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3490881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722530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367097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1572181-15AC-4A17-A5C7-1C571D8E0539}" type="datetimeFigureOut">
              <a:rPr lang="tr-TR" smtClean="0"/>
              <a:t>5.12.2019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949925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1572181-15AC-4A17-A5C7-1C571D8E0539}" type="datetimeFigureOut">
              <a:rPr lang="tr-TR" smtClean="0"/>
              <a:t>5.12.2019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270948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572181-15AC-4A17-A5C7-1C571D8E0539}" type="datetimeFigureOut">
              <a:rPr lang="tr-TR" smtClean="0"/>
              <a:t>5.12.2019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729624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96109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953133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572181-15AC-4A17-A5C7-1C571D8E0539}" type="datetimeFigureOut">
              <a:rPr lang="tr-TR" smtClean="0"/>
              <a:t>5.12.2019</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2AC712-D46F-4BA1-854E-23F5AC3B0068}" type="slidenum">
              <a:rPr lang="tr-TR" smtClean="0"/>
              <a:t>‹#›</a:t>
            </a:fld>
            <a:endParaRPr lang="tr-TR"/>
          </a:p>
        </p:txBody>
      </p:sp>
    </p:spTree>
    <p:extLst>
      <p:ext uri="{BB962C8B-B14F-4D97-AF65-F5344CB8AC3E}">
        <p14:creationId xmlns:p14="http://schemas.microsoft.com/office/powerpoint/2010/main" val="4989331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2564904"/>
            <a:ext cx="8352928" cy="4176464"/>
          </a:xfrm>
        </p:spPr>
        <p:txBody>
          <a:bodyPr>
            <a:normAutofit/>
          </a:bodyPr>
          <a:lstStyle/>
          <a:p>
            <a:pPr marL="514350" indent="-514350" algn="just">
              <a:buFont typeface="+mj-lt"/>
              <a:buAutoNum type="arabicPeriod"/>
            </a:pPr>
            <a:r>
              <a:rPr lang="tr-TR" sz="2400" dirty="0">
                <a:cs typeface="Arial" panose="020B0604020202020204" pitchFamily="34" charset="0"/>
              </a:rPr>
              <a:t>İstinat Duvarları</a:t>
            </a:r>
          </a:p>
          <a:p>
            <a:pPr marL="0" indent="0" algn="just">
              <a:buNone/>
            </a:pPr>
            <a:r>
              <a:rPr lang="tr-TR" sz="2400" dirty="0">
                <a:cs typeface="Arial" panose="020B0604020202020204" pitchFamily="34" charset="0"/>
              </a:rPr>
              <a:t>Tesviye ile oluşan kazı ve dolgu şevi eğimleri dikleştikçe toprağın dengesi hızla tehlikeye düşer ve bu gibi durumlarda denge emniyetinin sağlanması uygun tip ve boyuttaki istinat duvarları ile mümkün olur. İstinat duvarları, esas itibariyle, esnek yapılar ve sert yapılar olmak üzere iki genel gruba ayrılır:</a:t>
            </a:r>
            <a:r>
              <a:rPr lang="tr-TR" sz="2400" i="1" dirty="0">
                <a:solidFill>
                  <a:schemeClr val="bg1">
                    <a:lumMod val="50000"/>
                  </a:schemeClr>
                </a:solidFill>
                <a:cs typeface="Arial" panose="020B0604020202020204" pitchFamily="34" charset="0"/>
              </a:rPr>
              <a:t>                                                                                                                 </a:t>
            </a:r>
          </a:p>
          <a:p>
            <a:pPr marL="0" indent="0" algn="r">
              <a:buNone/>
            </a:pPr>
            <a:r>
              <a:rPr lang="tr-TR" sz="1200" dirty="0">
                <a:solidFill>
                  <a:schemeClr val="bg1">
                    <a:lumMod val="50000"/>
                  </a:schemeClr>
                </a:solidFill>
                <a:cs typeface="Arial" panose="020B0604020202020204" pitchFamily="34" charset="0"/>
              </a:rPr>
              <a:t>                                                                                                      </a:t>
            </a:r>
            <a:endParaRPr lang="tr-TR" sz="1200" dirty="0">
              <a:cs typeface="Arial" panose="020B0604020202020204" pitchFamily="34" charset="0"/>
            </a:endParaRPr>
          </a:p>
          <a:p>
            <a:pPr marL="0" indent="0" algn="just">
              <a:buNone/>
            </a:pPr>
            <a:endParaRPr lang="tr-TR" sz="2400" dirty="0">
              <a:cs typeface="Arial" panose="020B0604020202020204" pitchFamily="34" charset="0"/>
            </a:endParaRPr>
          </a:p>
          <a:p>
            <a:pPr marL="0" indent="0" algn="just">
              <a:buNone/>
            </a:pPr>
            <a:r>
              <a:rPr lang="tr-TR" sz="3400" dirty="0">
                <a:cs typeface="Arial" panose="020B0604020202020204" pitchFamily="34" charset="0"/>
              </a:rPr>
              <a:t> </a:t>
            </a:r>
          </a:p>
          <a:p>
            <a:pPr marL="0" indent="0" algn="just">
              <a:buNone/>
            </a:pPr>
            <a:endParaRPr lang="tr-TR" sz="1400" dirty="0">
              <a:cs typeface="Arial" panose="020B0604020202020204" pitchFamily="34" charset="0"/>
            </a:endParaRPr>
          </a:p>
          <a:p>
            <a:pPr marL="0" indent="0" algn="just">
              <a:buNone/>
            </a:pPr>
            <a:endParaRPr lang="tr-TR" sz="2400" dirty="0">
              <a:cs typeface="Arial" panose="020B0604020202020204" pitchFamily="34" charset="0"/>
            </a:endParaRPr>
          </a:p>
        </p:txBody>
      </p:sp>
      <p:sp>
        <p:nvSpPr>
          <p:cNvPr id="5" name="İçerik Yer Tutucusu 2">
            <a:extLst>
              <a:ext uri="{FF2B5EF4-FFF2-40B4-BE49-F238E27FC236}">
                <a16:creationId xmlns:a16="http://schemas.microsoft.com/office/drawing/2014/main" id="{5CB6A40E-915A-6E49-9633-4E76492555BA}"/>
              </a:ext>
            </a:extLst>
          </p:cNvPr>
          <p:cNvSpPr txBox="1">
            <a:spLocks/>
          </p:cNvSpPr>
          <p:nvPr/>
        </p:nvSpPr>
        <p:spPr>
          <a:xfrm>
            <a:off x="0" y="245458"/>
            <a:ext cx="9144000" cy="951294"/>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chor="ctr">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600" spc="-150" dirty="0">
                <a:solidFill>
                  <a:schemeClr val="bg1"/>
                </a:solidFill>
                <a:effectLst>
                  <a:outerShdw blurRad="38100" dist="38100" dir="2700000" algn="tl">
                    <a:srgbClr val="000000">
                      <a:alpha val="43137"/>
                    </a:srgbClr>
                  </a:outerShdw>
                </a:effectLst>
                <a:cs typeface="Arial" panose="020B0604020202020204" pitchFamily="34" charset="0"/>
              </a:rPr>
              <a:t>TESVİYE ve EĞİM DEĞİŞTİRME YAPILARI</a:t>
            </a:r>
          </a:p>
        </p:txBody>
      </p:sp>
      <p:sp>
        <p:nvSpPr>
          <p:cNvPr id="2" name="Dikdörtgen 1">
            <a:extLst>
              <a:ext uri="{FF2B5EF4-FFF2-40B4-BE49-F238E27FC236}">
                <a16:creationId xmlns:a16="http://schemas.microsoft.com/office/drawing/2014/main" id="{72A4F670-3763-D447-B06E-563855028C70}"/>
              </a:ext>
            </a:extLst>
          </p:cNvPr>
          <p:cNvSpPr/>
          <p:nvPr/>
        </p:nvSpPr>
        <p:spPr>
          <a:xfrm>
            <a:off x="7524328" y="6300028"/>
            <a:ext cx="1444626"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(Seçkin 2003)</a:t>
            </a:r>
            <a:endParaRPr lang="tr-TR" i="1" dirty="0"/>
          </a:p>
        </p:txBody>
      </p:sp>
    </p:spTree>
    <p:extLst>
      <p:ext uri="{BB962C8B-B14F-4D97-AF65-F5344CB8AC3E}">
        <p14:creationId xmlns:p14="http://schemas.microsoft.com/office/powerpoint/2010/main" val="1320454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69288" y="1217463"/>
            <a:ext cx="8379176" cy="4875833"/>
          </a:xfrm>
        </p:spPr>
        <p:txBody>
          <a:bodyPr>
            <a:normAutofit/>
          </a:bodyPr>
          <a:lstStyle/>
          <a:p>
            <a:pPr marL="457200" indent="-457200" algn="just">
              <a:buFont typeface="+mj-lt"/>
              <a:buAutoNum type="alphaLcPeriod"/>
            </a:pPr>
            <a:r>
              <a:rPr lang="tr-TR" sz="2400" dirty="0">
                <a:cs typeface="Arial" panose="020B0604020202020204" pitchFamily="34" charset="0"/>
              </a:rPr>
              <a:t>Esnek yapılar</a:t>
            </a:r>
          </a:p>
          <a:p>
            <a:pPr marL="0" indent="0" algn="just">
              <a:buNone/>
            </a:pPr>
            <a:r>
              <a:rPr lang="tr-TR" sz="2400" dirty="0">
                <a:cs typeface="Arial" panose="020B0604020202020204" pitchFamily="34" charset="0"/>
              </a:rPr>
              <a:t>Bu yapılar, kuru taş duvarlar, sandık duvarlar ve sert olmayan diğer tip duvarlardan oluşur. Genel olarak bu duvarlarda, temelde düz bir yüzey elde etmek ve drenajı iyileştirmek için zemin üzerinde kum ya da sıkıştırılmış </a:t>
            </a:r>
            <a:r>
              <a:rPr lang="tr-TR" sz="2400" dirty="0" err="1">
                <a:cs typeface="Arial" panose="020B0604020202020204" pitchFamily="34" charset="0"/>
              </a:rPr>
              <a:t>granüler</a:t>
            </a:r>
            <a:r>
              <a:rPr lang="tr-TR" sz="2400" dirty="0">
                <a:cs typeface="Arial" panose="020B0604020202020204" pitchFamily="34" charset="0"/>
              </a:rPr>
              <a:t> materyalden bir oturma yatağı ya da tabakası oluşturmak yeterli olur.</a:t>
            </a:r>
          </a:p>
          <a:p>
            <a:pPr marL="457200" indent="-457200" algn="just">
              <a:buFont typeface="+mj-lt"/>
              <a:buAutoNum type="alphaLcPeriod" startAt="2"/>
            </a:pPr>
            <a:r>
              <a:rPr lang="tr-TR" sz="2400" dirty="0">
                <a:cs typeface="Arial" panose="020B0604020202020204" pitchFamily="34" charset="0"/>
              </a:rPr>
              <a:t>Sert yapılar</a:t>
            </a:r>
          </a:p>
          <a:p>
            <a:pPr marL="0" indent="0" algn="just">
              <a:buNone/>
            </a:pPr>
            <a:r>
              <a:rPr lang="tr-TR" sz="2400" dirty="0">
                <a:cs typeface="Arial" panose="020B0604020202020204" pitchFamily="34" charset="0"/>
              </a:rPr>
              <a:t>Bu yapılar, yapının herhangi bir hareketinin </a:t>
            </a:r>
            <a:r>
              <a:rPr lang="tr-TR" sz="2400" dirty="0" err="1">
                <a:cs typeface="Arial" panose="020B0604020202020204" pitchFamily="34" charset="0"/>
              </a:rPr>
              <a:t>tölere</a:t>
            </a:r>
            <a:r>
              <a:rPr lang="tr-TR" sz="2400" dirty="0">
                <a:cs typeface="Arial" panose="020B0604020202020204" pitchFamily="34" charset="0"/>
              </a:rPr>
              <a:t> edilemeyeceği yerlerde ya da bu yapının binalarla birleştiği veya peyzaj estetiğinin gerekli kıldığı durumlarda kullanılır. Genel olarak sert yapılardan beton, harçlı taş ve betonarme duvarlar anlaşılır.</a:t>
            </a:r>
          </a:p>
        </p:txBody>
      </p:sp>
      <p:sp>
        <p:nvSpPr>
          <p:cNvPr id="2" name="Dikdörtgen 1">
            <a:extLst>
              <a:ext uri="{FF2B5EF4-FFF2-40B4-BE49-F238E27FC236}">
                <a16:creationId xmlns:a16="http://schemas.microsoft.com/office/drawing/2014/main" id="{6F34F9BE-F18F-CE41-841D-AD1D1686503F}"/>
              </a:ext>
            </a:extLst>
          </p:cNvPr>
          <p:cNvSpPr/>
          <p:nvPr/>
        </p:nvSpPr>
        <p:spPr>
          <a:xfrm>
            <a:off x="7452320" y="6309320"/>
            <a:ext cx="1548822" cy="400110"/>
          </a:xfrm>
          <a:prstGeom prst="rect">
            <a:avLst/>
          </a:prstGeom>
        </p:spPr>
        <p:txBody>
          <a:bodyPr wrap="none">
            <a:spAutoFit/>
          </a:bodyPr>
          <a:lstStyle/>
          <a:p>
            <a:r>
              <a:rPr lang="tr-TR" sz="2000" dirty="0">
                <a:solidFill>
                  <a:schemeClr val="bg1">
                    <a:lumMod val="50000"/>
                  </a:schemeClr>
                </a:solidFill>
                <a:cs typeface="Arial" panose="020B0604020202020204" pitchFamily="34" charset="0"/>
              </a:rPr>
              <a:t> </a:t>
            </a:r>
            <a:r>
              <a:rPr lang="tr-TR" i="1" dirty="0">
                <a:solidFill>
                  <a:schemeClr val="bg1">
                    <a:lumMod val="50000"/>
                  </a:schemeClr>
                </a:solidFill>
                <a:cs typeface="Arial" panose="020B0604020202020204" pitchFamily="34" charset="0"/>
              </a:rPr>
              <a:t>(Seçkin 2003)</a:t>
            </a:r>
            <a:endParaRPr lang="tr-TR" dirty="0"/>
          </a:p>
        </p:txBody>
      </p:sp>
    </p:spTree>
    <p:extLst>
      <p:ext uri="{BB962C8B-B14F-4D97-AF65-F5344CB8AC3E}">
        <p14:creationId xmlns:p14="http://schemas.microsoft.com/office/powerpoint/2010/main" val="3122892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1628800"/>
            <a:ext cx="8352928" cy="5328592"/>
          </a:xfrm>
        </p:spPr>
        <p:txBody>
          <a:bodyPr>
            <a:normAutofit/>
          </a:bodyPr>
          <a:lstStyle/>
          <a:p>
            <a:pPr marL="0" indent="0" algn="just">
              <a:buNone/>
            </a:pPr>
            <a:r>
              <a:rPr lang="tr-TR" sz="2400" dirty="0">
                <a:cs typeface="Arial" panose="020B0604020202020204" pitchFamily="34" charset="0"/>
              </a:rPr>
              <a:t>1.1.  İstinat Duvarı Tipleri</a:t>
            </a:r>
          </a:p>
          <a:p>
            <a:pPr marL="0" indent="0" algn="just">
              <a:buNone/>
            </a:pPr>
            <a:r>
              <a:rPr lang="tr-TR" sz="2400" dirty="0">
                <a:cs typeface="Arial" panose="020B0604020202020204" pitchFamily="34" charset="0"/>
              </a:rPr>
              <a:t>Ağırlık duvarları, konsol duvarlar ve </a:t>
            </a:r>
            <a:r>
              <a:rPr lang="tr-TR" sz="2400" dirty="0" err="1">
                <a:cs typeface="Arial" panose="020B0604020202020204" pitchFamily="34" charset="0"/>
              </a:rPr>
              <a:t>konfort</a:t>
            </a:r>
            <a:r>
              <a:rPr lang="tr-TR" sz="2400" dirty="0">
                <a:cs typeface="Arial" panose="020B0604020202020204" pitchFamily="34" charset="0"/>
              </a:rPr>
              <a:t> duvarlar olmak üzere üç sınıfa ayrılır.</a:t>
            </a:r>
          </a:p>
          <a:p>
            <a:pPr marL="514350" indent="-514350" algn="just">
              <a:buFont typeface="+mj-lt"/>
              <a:buAutoNum type="alphaLcPeriod"/>
            </a:pPr>
            <a:r>
              <a:rPr lang="tr-TR" sz="2400" dirty="0">
                <a:cs typeface="Arial" panose="020B0604020202020204" pitchFamily="34" charset="0"/>
              </a:rPr>
              <a:t>Ağırlık duvarları</a:t>
            </a:r>
          </a:p>
          <a:p>
            <a:pPr marL="0" indent="0" algn="just">
              <a:buNone/>
            </a:pPr>
            <a:r>
              <a:rPr lang="tr-TR" sz="2400" dirty="0">
                <a:cs typeface="Arial" panose="020B0604020202020204" pitchFamily="34" charset="0"/>
              </a:rPr>
              <a:t>Bu duvarlar, kendi kitlesel hacmi ve ağırlığı ile dengesini sağlar ve genellikle kuru taş, harçlı taş, beton, sandık ve yeşil istinat duvarları olarak yapılır. Yüksekliği 1.50 m’den daha az olan ağırlık duvarlarının ön ve arka yüzü çoğunlukla düşey ya da hafif eğimli olarak yapılır.</a:t>
            </a:r>
          </a:p>
          <a:p>
            <a:pPr marL="0" indent="0" algn="r">
              <a:buNone/>
            </a:pPr>
            <a:r>
              <a:rPr lang="tr-TR" sz="1400" dirty="0">
                <a:solidFill>
                  <a:schemeClr val="bg1">
                    <a:lumMod val="50000"/>
                  </a:schemeClr>
                </a:solidFill>
                <a:cs typeface="Arial" panose="020B0604020202020204" pitchFamily="34" charset="0"/>
              </a:rPr>
              <a:t>                                                                                                                                                                                    </a:t>
            </a:r>
            <a:endParaRPr lang="tr-TR" sz="1400" i="1" dirty="0">
              <a:cs typeface="Arial" panose="020B0604020202020204" pitchFamily="34" charset="0"/>
            </a:endParaRPr>
          </a:p>
          <a:p>
            <a:pPr marL="0" indent="0" algn="just">
              <a:buNone/>
            </a:pPr>
            <a:endParaRPr lang="tr-TR" sz="2400" dirty="0">
              <a:cs typeface="Arial" panose="020B0604020202020204" pitchFamily="34" charset="0"/>
            </a:endParaRPr>
          </a:p>
        </p:txBody>
      </p:sp>
      <p:sp>
        <p:nvSpPr>
          <p:cNvPr id="2" name="Dikdörtgen 1">
            <a:extLst>
              <a:ext uri="{FF2B5EF4-FFF2-40B4-BE49-F238E27FC236}">
                <a16:creationId xmlns:a16="http://schemas.microsoft.com/office/drawing/2014/main" id="{D7F5ED9C-439D-D748-AD1B-8DA82707330B}"/>
              </a:ext>
            </a:extLst>
          </p:cNvPr>
          <p:cNvSpPr/>
          <p:nvPr/>
        </p:nvSpPr>
        <p:spPr>
          <a:xfrm>
            <a:off x="7452320" y="6309320"/>
            <a:ext cx="1433406"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(Seçkin 2003)</a:t>
            </a:r>
            <a:endParaRPr lang="tr-TR" dirty="0"/>
          </a:p>
        </p:txBody>
      </p:sp>
    </p:spTree>
    <p:extLst>
      <p:ext uri="{BB962C8B-B14F-4D97-AF65-F5344CB8AC3E}">
        <p14:creationId xmlns:p14="http://schemas.microsoft.com/office/powerpoint/2010/main" val="2913063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2"/>
          <p:cNvSpPr>
            <a:spLocks noGrp="1"/>
          </p:cNvSpPr>
          <p:nvPr>
            <p:ph idx="1"/>
          </p:nvPr>
        </p:nvSpPr>
        <p:spPr>
          <a:xfrm>
            <a:off x="395536" y="1529408"/>
            <a:ext cx="8352928" cy="3555776"/>
          </a:xfrm>
        </p:spPr>
        <p:txBody>
          <a:bodyPr anchor="t">
            <a:normAutofit/>
          </a:bodyPr>
          <a:lstStyle/>
          <a:p>
            <a:pPr marL="514350" indent="-514350" algn="just">
              <a:buFont typeface="+mj-lt"/>
              <a:buAutoNum type="alphaLcPeriod" startAt="2"/>
            </a:pPr>
            <a:r>
              <a:rPr lang="tr-TR" sz="2400" dirty="0">
                <a:cs typeface="Arial" panose="020B0604020202020204" pitchFamily="34" charset="0"/>
              </a:rPr>
              <a:t>Konsol Duvarlar</a:t>
            </a:r>
          </a:p>
          <a:p>
            <a:pPr marL="0" indent="0" algn="just">
              <a:buNone/>
            </a:pPr>
            <a:r>
              <a:rPr lang="tr-TR" sz="2400" dirty="0">
                <a:cs typeface="Arial" panose="020B0604020202020204" pitchFamily="34" charset="0"/>
              </a:rPr>
              <a:t>Bir konsol duvar, bir kaide ve bir gövdeden oluşur. Bunlar, kaideden gövdeye yukarı uzanan betonarme demirleri ile emniyetli bir şekilde birbirine bağlanır. Bu donatı demirleri dikey ve yatay yönde süreklilik gösterir. Bu duvarlar hemen daima betonarme olarak yapılır. Ve bu duvarların kaide kısmı, duvar dengesinin sağlanmasında duvar arkasındaki dolgu ağırlığının katkısından yararlanmak üzere L ya da ters T kesitli olarak biçimlendirilir. </a:t>
            </a:r>
            <a:r>
              <a:rPr lang="tr-TR" sz="1400" dirty="0">
                <a:cs typeface="Arial" panose="020B0604020202020204" pitchFamily="34" charset="0"/>
              </a:rPr>
              <a:t>                                                                                                                                                                             </a:t>
            </a:r>
            <a:endParaRPr lang="tr-TR" sz="1200" i="1" dirty="0">
              <a:solidFill>
                <a:schemeClr val="tx1">
                  <a:lumMod val="50000"/>
                  <a:lumOff val="50000"/>
                </a:schemeClr>
              </a:solidFill>
              <a:cs typeface="Arial" panose="020B0604020202020204" pitchFamily="34" charset="0"/>
            </a:endParaRPr>
          </a:p>
          <a:p>
            <a:pPr marL="0" indent="0" algn="just">
              <a:buNone/>
            </a:pPr>
            <a:endParaRPr lang="tr-TR" sz="2400" dirty="0">
              <a:cs typeface="Arial" panose="020B0604020202020204" pitchFamily="34" charset="0"/>
            </a:endParaRPr>
          </a:p>
        </p:txBody>
      </p:sp>
      <p:sp>
        <p:nvSpPr>
          <p:cNvPr id="2" name="Dikdörtgen 1">
            <a:extLst>
              <a:ext uri="{FF2B5EF4-FFF2-40B4-BE49-F238E27FC236}">
                <a16:creationId xmlns:a16="http://schemas.microsoft.com/office/drawing/2014/main" id="{33FB4D32-445F-E849-B297-5D5DE6EC3C1A}"/>
              </a:ext>
            </a:extLst>
          </p:cNvPr>
          <p:cNvSpPr/>
          <p:nvPr/>
        </p:nvSpPr>
        <p:spPr>
          <a:xfrm>
            <a:off x="7452320" y="6309320"/>
            <a:ext cx="1433406" cy="369332"/>
          </a:xfrm>
          <a:prstGeom prst="rect">
            <a:avLst/>
          </a:prstGeom>
        </p:spPr>
        <p:txBody>
          <a:bodyPr wrap="none">
            <a:spAutoFit/>
          </a:bodyPr>
          <a:lstStyle/>
          <a:p>
            <a:r>
              <a:rPr lang="tr-TR" i="1" dirty="0">
                <a:solidFill>
                  <a:schemeClr val="tx1">
                    <a:lumMod val="50000"/>
                    <a:lumOff val="50000"/>
                  </a:schemeClr>
                </a:solidFill>
                <a:cs typeface="Arial" panose="020B0604020202020204" pitchFamily="34" charset="0"/>
              </a:rPr>
              <a:t>(Seçkin 2003)</a:t>
            </a:r>
            <a:endParaRPr lang="tr-TR" dirty="0"/>
          </a:p>
        </p:txBody>
      </p:sp>
    </p:spTree>
    <p:extLst>
      <p:ext uri="{BB962C8B-B14F-4D97-AF65-F5344CB8AC3E}">
        <p14:creationId xmlns:p14="http://schemas.microsoft.com/office/powerpoint/2010/main" val="2271111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2"/>
          <p:cNvSpPr>
            <a:spLocks noGrp="1"/>
          </p:cNvSpPr>
          <p:nvPr>
            <p:ph idx="1"/>
          </p:nvPr>
        </p:nvSpPr>
        <p:spPr>
          <a:xfrm>
            <a:off x="457200" y="2032248"/>
            <a:ext cx="8229600" cy="3412976"/>
          </a:xfrm>
        </p:spPr>
        <p:txBody>
          <a:bodyPr>
            <a:normAutofit/>
          </a:bodyPr>
          <a:lstStyle/>
          <a:p>
            <a:pPr marL="514350" indent="-514350" algn="just">
              <a:buFont typeface="+mj-lt"/>
              <a:buAutoNum type="alphaLcParenR" startAt="3"/>
            </a:pPr>
            <a:r>
              <a:rPr lang="tr-TR" sz="2400" dirty="0" err="1">
                <a:cs typeface="Arial" panose="020B0604020202020204" pitchFamily="34" charset="0"/>
              </a:rPr>
              <a:t>Konfort</a:t>
            </a:r>
            <a:r>
              <a:rPr lang="tr-TR" sz="2400" dirty="0">
                <a:cs typeface="Arial" panose="020B0604020202020204" pitchFamily="34" charset="0"/>
              </a:rPr>
              <a:t> Duvarlar</a:t>
            </a:r>
          </a:p>
          <a:p>
            <a:pPr marL="0" indent="0" algn="just">
              <a:buNone/>
            </a:pPr>
            <a:r>
              <a:rPr lang="tr-TR" sz="2400" dirty="0">
                <a:cs typeface="Arial" panose="020B0604020202020204" pitchFamily="34" charset="0"/>
              </a:rPr>
              <a:t>Bu duvarlar da betonarme yapılır. Duvar gövdesi ile duvar pabucunun ya da kaidesinin birbirine bağlanmasına yardım eden üçgen itibariyle 6 m’nin üzerindeki yükseklikler için söz konusu olur.</a:t>
            </a:r>
          </a:p>
          <a:p>
            <a:pPr marL="0" indent="0" algn="just">
              <a:buNone/>
            </a:pPr>
            <a:r>
              <a:rPr lang="tr-TR" sz="1400" dirty="0">
                <a:cs typeface="Arial" panose="020B0604020202020204" pitchFamily="34" charset="0"/>
              </a:rPr>
              <a:t>                                                                                                                                                                               </a:t>
            </a:r>
            <a:endParaRPr lang="tr-TR" sz="1200" i="1" dirty="0">
              <a:solidFill>
                <a:schemeClr val="tx1">
                  <a:lumMod val="50000"/>
                  <a:lumOff val="50000"/>
                </a:schemeClr>
              </a:solidFill>
              <a:cs typeface="Arial" panose="020B0604020202020204" pitchFamily="34" charset="0"/>
            </a:endParaRPr>
          </a:p>
          <a:p>
            <a:pPr marL="0" indent="0" algn="just">
              <a:buNone/>
            </a:pPr>
            <a:endParaRPr lang="tr-TR" sz="2400" dirty="0">
              <a:cs typeface="Arial" panose="020B0604020202020204" pitchFamily="34" charset="0"/>
            </a:endParaRPr>
          </a:p>
        </p:txBody>
      </p:sp>
      <p:sp>
        <p:nvSpPr>
          <p:cNvPr id="2" name="Dikdörtgen 1">
            <a:extLst>
              <a:ext uri="{FF2B5EF4-FFF2-40B4-BE49-F238E27FC236}">
                <a16:creationId xmlns:a16="http://schemas.microsoft.com/office/drawing/2014/main" id="{43338A08-492F-0944-B7B8-94BE1FD4EDFC}"/>
              </a:ext>
            </a:extLst>
          </p:cNvPr>
          <p:cNvSpPr/>
          <p:nvPr/>
        </p:nvSpPr>
        <p:spPr>
          <a:xfrm>
            <a:off x="7524328" y="6309320"/>
            <a:ext cx="1433406" cy="369332"/>
          </a:xfrm>
          <a:prstGeom prst="rect">
            <a:avLst/>
          </a:prstGeom>
        </p:spPr>
        <p:txBody>
          <a:bodyPr wrap="none">
            <a:spAutoFit/>
          </a:bodyPr>
          <a:lstStyle/>
          <a:p>
            <a:r>
              <a:rPr lang="tr-TR" i="1" dirty="0">
                <a:solidFill>
                  <a:schemeClr val="tx1">
                    <a:lumMod val="50000"/>
                    <a:lumOff val="50000"/>
                  </a:schemeClr>
                </a:solidFill>
                <a:cs typeface="Arial" panose="020B0604020202020204" pitchFamily="34" charset="0"/>
              </a:rPr>
              <a:t>(Seçkin 2003)</a:t>
            </a:r>
            <a:endParaRPr lang="tr-TR" dirty="0"/>
          </a:p>
        </p:txBody>
      </p:sp>
    </p:spTree>
    <p:extLst>
      <p:ext uri="{BB962C8B-B14F-4D97-AF65-F5344CB8AC3E}">
        <p14:creationId xmlns:p14="http://schemas.microsoft.com/office/powerpoint/2010/main" val="3905107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çerik Yer Tutucusu 2"/>
          <p:cNvSpPr>
            <a:spLocks noGrp="1"/>
          </p:cNvSpPr>
          <p:nvPr>
            <p:ph idx="1"/>
          </p:nvPr>
        </p:nvSpPr>
        <p:spPr>
          <a:xfrm>
            <a:off x="395536" y="1340768"/>
            <a:ext cx="8352928" cy="4824536"/>
          </a:xfrm>
        </p:spPr>
        <p:txBody>
          <a:bodyPr>
            <a:normAutofit/>
          </a:bodyPr>
          <a:lstStyle/>
          <a:p>
            <a:pPr marL="0" indent="0" algn="just">
              <a:spcBef>
                <a:spcPts val="0"/>
              </a:spcBef>
              <a:buNone/>
            </a:pPr>
            <a:r>
              <a:rPr lang="tr-TR" sz="2400" dirty="0">
                <a:cs typeface="Arial" panose="020B0604020202020204" pitchFamily="34" charset="0"/>
              </a:rPr>
              <a:t>1.2.  İstinat Duvarı Öğeleri</a:t>
            </a:r>
          </a:p>
          <a:p>
            <a:pPr algn="just">
              <a:spcBef>
                <a:spcPts val="0"/>
              </a:spcBef>
              <a:buFont typeface="Wingdings" panose="05000000000000000000" pitchFamily="2" charset="2"/>
              <a:buChar char="Ø"/>
            </a:pPr>
            <a:r>
              <a:rPr lang="tr-TR" sz="2400" dirty="0">
                <a:cs typeface="Arial" panose="020B0604020202020204" pitchFamily="34" charset="0"/>
              </a:rPr>
              <a:t>Temeller</a:t>
            </a:r>
          </a:p>
          <a:p>
            <a:pPr algn="just">
              <a:spcBef>
                <a:spcPts val="0"/>
              </a:spcBef>
              <a:buFont typeface="Wingdings" panose="05000000000000000000" pitchFamily="2" charset="2"/>
              <a:buChar char="Ø"/>
            </a:pPr>
            <a:r>
              <a:rPr lang="tr-TR" sz="2400" dirty="0">
                <a:cs typeface="Arial" panose="020B0604020202020204" pitchFamily="34" charset="0"/>
              </a:rPr>
              <a:t>Drenaj vasıtaları</a:t>
            </a:r>
          </a:p>
          <a:p>
            <a:pPr algn="just">
              <a:spcBef>
                <a:spcPts val="0"/>
              </a:spcBef>
              <a:buFont typeface="Wingdings" panose="05000000000000000000" pitchFamily="2" charset="2"/>
              <a:buChar char="Ø"/>
            </a:pPr>
            <a:r>
              <a:rPr lang="tr-TR" sz="2400" dirty="0">
                <a:cs typeface="Arial" panose="020B0604020202020204" pitchFamily="34" charset="0"/>
              </a:rPr>
              <a:t>Duvar yüz eğimi</a:t>
            </a:r>
          </a:p>
          <a:p>
            <a:pPr algn="just">
              <a:spcBef>
                <a:spcPts val="0"/>
              </a:spcBef>
              <a:buFont typeface="Wingdings" panose="05000000000000000000" pitchFamily="2" charset="2"/>
              <a:buChar char="Ø"/>
            </a:pPr>
            <a:r>
              <a:rPr lang="tr-TR" sz="2400" dirty="0">
                <a:cs typeface="Arial" panose="020B0604020202020204" pitchFamily="34" charset="0"/>
              </a:rPr>
              <a:t>Genleşme ve inşaat derzleri</a:t>
            </a:r>
          </a:p>
          <a:p>
            <a:pPr marL="0" indent="0" algn="just">
              <a:spcBef>
                <a:spcPts val="0"/>
              </a:spcBef>
              <a:buNone/>
            </a:pPr>
            <a:r>
              <a:rPr lang="tr-TR" sz="2400" dirty="0">
                <a:cs typeface="Arial" panose="020B0604020202020204" pitchFamily="34" charset="0"/>
              </a:rPr>
              <a:t>1.3.   İstinat Duvarlarının Tasarımı</a:t>
            </a:r>
          </a:p>
          <a:p>
            <a:pPr marL="0" indent="0" algn="just">
              <a:spcBef>
                <a:spcPts val="0"/>
              </a:spcBef>
              <a:buNone/>
            </a:pPr>
            <a:r>
              <a:rPr lang="tr-TR" sz="2400" dirty="0">
                <a:cs typeface="Arial" panose="020B0604020202020204" pitchFamily="34" charset="0"/>
              </a:rPr>
              <a:t>İstinat duvarlarının tasarım prosedürü iki ayrı adımdan oluşur. Bunlardan birisi duvar boyutlarının seçimi ve diğeri duvar üzerine etki yapan kuvvetlere karşı bu duvarın direnci ile ilgili duvar </a:t>
            </a:r>
            <a:r>
              <a:rPr lang="tr-TR" sz="2400" dirty="0" err="1">
                <a:cs typeface="Arial" panose="020B0604020202020204" pitchFamily="34" charset="0"/>
              </a:rPr>
              <a:t>stabilitesinin</a:t>
            </a:r>
            <a:r>
              <a:rPr lang="tr-TR" sz="2400" dirty="0">
                <a:cs typeface="Arial" panose="020B0604020202020204" pitchFamily="34" charset="0"/>
              </a:rPr>
              <a:t> analizidir. </a:t>
            </a:r>
          </a:p>
          <a:p>
            <a:pPr marL="0" indent="0" algn="just">
              <a:spcBef>
                <a:spcPts val="0"/>
              </a:spcBef>
              <a:buNone/>
            </a:pPr>
            <a:r>
              <a:rPr lang="tr-TR" sz="1400" dirty="0">
                <a:cs typeface="Arial" panose="020B0604020202020204" pitchFamily="34" charset="0"/>
              </a:rPr>
              <a:t>                                                                                                                                                                                    </a:t>
            </a:r>
            <a:endParaRPr lang="tr-TR" sz="1200" i="1" dirty="0">
              <a:solidFill>
                <a:schemeClr val="tx1">
                  <a:lumMod val="50000"/>
                  <a:lumOff val="50000"/>
                </a:schemeClr>
              </a:solidFill>
              <a:cs typeface="Arial" panose="020B0604020202020204" pitchFamily="34" charset="0"/>
            </a:endParaRPr>
          </a:p>
        </p:txBody>
      </p:sp>
      <p:sp>
        <p:nvSpPr>
          <p:cNvPr id="2" name="Dikdörtgen 1">
            <a:extLst>
              <a:ext uri="{FF2B5EF4-FFF2-40B4-BE49-F238E27FC236}">
                <a16:creationId xmlns:a16="http://schemas.microsoft.com/office/drawing/2014/main" id="{3336033A-79B2-AA40-96E6-6D5F7FFF52EC}"/>
              </a:ext>
            </a:extLst>
          </p:cNvPr>
          <p:cNvSpPr/>
          <p:nvPr/>
        </p:nvSpPr>
        <p:spPr>
          <a:xfrm>
            <a:off x="7524328" y="6309320"/>
            <a:ext cx="1433406" cy="369332"/>
          </a:xfrm>
          <a:prstGeom prst="rect">
            <a:avLst/>
          </a:prstGeom>
        </p:spPr>
        <p:txBody>
          <a:bodyPr wrap="none">
            <a:spAutoFit/>
          </a:bodyPr>
          <a:lstStyle/>
          <a:p>
            <a:r>
              <a:rPr lang="tr-TR" i="1" dirty="0">
                <a:solidFill>
                  <a:schemeClr val="tx1">
                    <a:lumMod val="50000"/>
                    <a:lumOff val="50000"/>
                  </a:schemeClr>
                </a:solidFill>
                <a:cs typeface="Arial" panose="020B0604020202020204" pitchFamily="34" charset="0"/>
              </a:rPr>
              <a:t>(Seçkin 2003)</a:t>
            </a:r>
            <a:endParaRPr lang="tr-TR" dirty="0"/>
          </a:p>
        </p:txBody>
      </p:sp>
    </p:spTree>
    <p:extLst>
      <p:ext uri="{BB962C8B-B14F-4D97-AF65-F5344CB8AC3E}">
        <p14:creationId xmlns:p14="http://schemas.microsoft.com/office/powerpoint/2010/main" val="497509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çerik Yer Tutucusu 2"/>
          <p:cNvSpPr>
            <a:spLocks noGrp="1"/>
          </p:cNvSpPr>
          <p:nvPr>
            <p:ph idx="1"/>
          </p:nvPr>
        </p:nvSpPr>
        <p:spPr>
          <a:xfrm>
            <a:off x="395536" y="1628800"/>
            <a:ext cx="8352928" cy="4536504"/>
          </a:xfrm>
        </p:spPr>
        <p:txBody>
          <a:bodyPr>
            <a:noAutofit/>
          </a:bodyPr>
          <a:lstStyle/>
          <a:p>
            <a:pPr marL="457200" indent="-457200" algn="just">
              <a:spcBef>
                <a:spcPts val="0"/>
              </a:spcBef>
              <a:buFont typeface="+mj-lt"/>
              <a:buAutoNum type="arabicPeriod" startAt="2"/>
            </a:pPr>
            <a:r>
              <a:rPr lang="tr-TR" sz="2400" dirty="0">
                <a:cs typeface="Arial" panose="020B0604020202020204" pitchFamily="34" charset="0"/>
              </a:rPr>
              <a:t>Bitkisel Örme Çitler</a:t>
            </a:r>
          </a:p>
          <a:p>
            <a:pPr marL="0" indent="0" algn="just">
              <a:spcBef>
                <a:spcPts val="0"/>
              </a:spcBef>
              <a:buNone/>
            </a:pPr>
            <a:r>
              <a:rPr lang="tr-TR" sz="2400" dirty="0">
                <a:cs typeface="Arial" panose="020B0604020202020204" pitchFamily="34" charset="0"/>
              </a:rPr>
              <a:t>Tesviye çalışmalarında dolgu şevlerinin stabilizasyonunda bazen istinat duvarları yerine bitkisel örme çit tesislerinden de yararlanılabilir. Bu tesisler, örneğin 10-12 cm çapında ve 1,50 ile 2 m boyundaki kestane , akasya ve benzeri sert ağaç kazıklarının 40-50 cm aralıklarla sıralar halinde düşey yönde ve boyunun 1/2 - 2/3’ü sağlam toprağa girecek şekilde yamaca çakılması, kazık aralıklarının ince dallarla örülmesi ve kazık sıra aralıklarının da iyice sıkıştırılarak toprakla doldurulması sureti ile yapılır. </a:t>
            </a:r>
          </a:p>
          <a:p>
            <a:pPr marL="0" indent="0" algn="just">
              <a:spcBef>
                <a:spcPts val="0"/>
              </a:spcBef>
              <a:buNone/>
            </a:pPr>
            <a:r>
              <a:rPr lang="tr-TR" sz="1400" i="1" dirty="0">
                <a:solidFill>
                  <a:schemeClr val="bg1">
                    <a:lumMod val="50000"/>
                  </a:schemeClr>
                </a:solidFill>
                <a:cs typeface="Arial" panose="020B0604020202020204" pitchFamily="34" charset="0"/>
              </a:rPr>
              <a:t>                                                                                                                                                                                    </a:t>
            </a:r>
          </a:p>
        </p:txBody>
      </p:sp>
      <p:sp>
        <p:nvSpPr>
          <p:cNvPr id="2" name="Dikdörtgen 1">
            <a:extLst>
              <a:ext uri="{FF2B5EF4-FFF2-40B4-BE49-F238E27FC236}">
                <a16:creationId xmlns:a16="http://schemas.microsoft.com/office/drawing/2014/main" id="{C3C378EA-C9B9-6845-87A6-B0F5C76DBB61}"/>
              </a:ext>
            </a:extLst>
          </p:cNvPr>
          <p:cNvSpPr/>
          <p:nvPr/>
        </p:nvSpPr>
        <p:spPr>
          <a:xfrm>
            <a:off x="7452320" y="6309320"/>
            <a:ext cx="1433406"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(Seçkin 2003)</a:t>
            </a:r>
            <a:endParaRPr lang="tr-TR" dirty="0"/>
          </a:p>
        </p:txBody>
      </p:sp>
    </p:spTree>
    <p:extLst>
      <p:ext uri="{BB962C8B-B14F-4D97-AF65-F5344CB8AC3E}">
        <p14:creationId xmlns:p14="http://schemas.microsoft.com/office/powerpoint/2010/main" val="2478029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çerik Yer Tutucusu 2"/>
          <p:cNvSpPr>
            <a:spLocks noGrp="1"/>
          </p:cNvSpPr>
          <p:nvPr>
            <p:ph idx="1"/>
          </p:nvPr>
        </p:nvSpPr>
        <p:spPr>
          <a:xfrm>
            <a:off x="179512" y="1124744"/>
            <a:ext cx="8568952" cy="2952328"/>
          </a:xfrm>
        </p:spPr>
        <p:txBody>
          <a:bodyPr>
            <a:noAutofit/>
          </a:bodyPr>
          <a:lstStyle/>
          <a:p>
            <a:pPr marL="457200" indent="-457200" algn="just">
              <a:spcBef>
                <a:spcPts val="0"/>
              </a:spcBef>
              <a:buFont typeface="+mj-lt"/>
              <a:buAutoNum type="arabicPeriod" startAt="3"/>
            </a:pPr>
            <a:r>
              <a:rPr lang="tr-TR" sz="2400" dirty="0">
                <a:cs typeface="Arial" panose="020B0604020202020204" pitchFamily="34" charset="0"/>
              </a:rPr>
              <a:t>Basamaklar</a:t>
            </a:r>
          </a:p>
          <a:p>
            <a:pPr marL="0" indent="0" algn="just">
              <a:spcBef>
                <a:spcPts val="0"/>
              </a:spcBef>
              <a:buNone/>
            </a:pPr>
            <a:r>
              <a:rPr lang="tr-TR" sz="2400" dirty="0">
                <a:cs typeface="Arial" panose="020B0604020202020204" pitchFamily="34" charset="0"/>
              </a:rPr>
              <a:t>Yaya yollarında kısa mesafede rampa ile geçilemeyecek kot farkının söz konusu olduğu durumlarda merdivenler kullanılır. Merdivenler basamaklardan oluşur ve tanımlayıcı özellikler aşağıdaki gibidir:</a:t>
            </a:r>
          </a:p>
          <a:p>
            <a:pPr algn="just">
              <a:spcBef>
                <a:spcPts val="0"/>
              </a:spcBef>
              <a:buFont typeface="Wingdings" panose="05000000000000000000" pitchFamily="2" charset="2"/>
              <a:buChar char="Ø"/>
            </a:pPr>
            <a:r>
              <a:rPr lang="tr-TR" altLang="tr-TR" sz="2400" dirty="0"/>
              <a:t>Genişlik (taban): 25-60 cm</a:t>
            </a:r>
          </a:p>
          <a:p>
            <a:pPr algn="just">
              <a:spcBef>
                <a:spcPts val="0"/>
              </a:spcBef>
              <a:buFont typeface="Wingdings" panose="05000000000000000000" pitchFamily="2" charset="2"/>
              <a:buChar char="Ø"/>
            </a:pPr>
            <a:r>
              <a:rPr lang="tr-TR" altLang="tr-TR" sz="2400" dirty="0" err="1"/>
              <a:t>Rıht</a:t>
            </a:r>
            <a:r>
              <a:rPr lang="tr-TR" altLang="tr-TR" sz="2400" dirty="0"/>
              <a:t>: 14-18 cm</a:t>
            </a:r>
          </a:p>
          <a:p>
            <a:pPr algn="just">
              <a:spcBef>
                <a:spcPts val="0"/>
              </a:spcBef>
              <a:buFont typeface="Wingdings" panose="05000000000000000000" pitchFamily="2" charset="2"/>
              <a:buChar char="Ø"/>
            </a:pPr>
            <a:r>
              <a:rPr lang="tr-TR" altLang="tr-TR" sz="2400" dirty="0"/>
              <a:t>Sahanlık: Minimum iki adım (120 cm) veya 60 </a:t>
            </a:r>
            <a:r>
              <a:rPr lang="tr-TR" altLang="tr-TR" sz="2400" dirty="0" err="1"/>
              <a:t>cm’in</a:t>
            </a:r>
            <a:r>
              <a:rPr lang="tr-TR" altLang="tr-TR" sz="2400" dirty="0"/>
              <a:t> katları</a:t>
            </a:r>
          </a:p>
          <a:p>
            <a:pPr algn="just">
              <a:spcBef>
                <a:spcPts val="0"/>
              </a:spcBef>
              <a:buFont typeface="Wingdings" panose="05000000000000000000" pitchFamily="2" charset="2"/>
              <a:buChar char="Ø"/>
            </a:pPr>
            <a:r>
              <a:rPr lang="tr-TR" altLang="tr-TR" sz="2400" dirty="0"/>
              <a:t>7/15/35</a:t>
            </a:r>
          </a:p>
          <a:p>
            <a:pPr marL="0" indent="0" algn="just">
              <a:spcBef>
                <a:spcPts val="0"/>
              </a:spcBef>
              <a:buNone/>
            </a:pPr>
            <a:endParaRPr lang="tr-TR" altLang="tr-TR" sz="2000" dirty="0"/>
          </a:p>
          <a:p>
            <a:pPr marL="0" indent="0" algn="just">
              <a:spcBef>
                <a:spcPts val="0"/>
              </a:spcBef>
              <a:buNone/>
            </a:pPr>
            <a:endParaRPr lang="tr-TR" altLang="tr-TR" sz="2000" dirty="0"/>
          </a:p>
          <a:p>
            <a:pPr marL="0" indent="0" algn="just">
              <a:spcBef>
                <a:spcPts val="0"/>
              </a:spcBef>
              <a:buNone/>
            </a:pPr>
            <a:r>
              <a:rPr lang="tr-TR" altLang="tr-TR" sz="2000" dirty="0"/>
              <a:t>       </a:t>
            </a:r>
          </a:p>
        </p:txBody>
      </p:sp>
      <p:cxnSp>
        <p:nvCxnSpPr>
          <p:cNvPr id="18" name="Düz Ok Bağlayıcısı 17"/>
          <p:cNvCxnSpPr/>
          <p:nvPr/>
        </p:nvCxnSpPr>
        <p:spPr>
          <a:xfrm>
            <a:off x="666747" y="4089107"/>
            <a:ext cx="0" cy="1665993"/>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1" name="Düz Ok Bağlayıcısı 20"/>
          <p:cNvCxnSpPr/>
          <p:nvPr/>
        </p:nvCxnSpPr>
        <p:spPr>
          <a:xfrm>
            <a:off x="1043608" y="4059070"/>
            <a:ext cx="0" cy="738082"/>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Düz Ok Bağlayıcısı 21"/>
          <p:cNvCxnSpPr/>
          <p:nvPr/>
        </p:nvCxnSpPr>
        <p:spPr>
          <a:xfrm>
            <a:off x="1475656" y="4089107"/>
            <a:ext cx="432048" cy="528025"/>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4" name="Metin kutusu 43"/>
          <p:cNvSpPr txBox="1"/>
          <p:nvPr/>
        </p:nvSpPr>
        <p:spPr>
          <a:xfrm>
            <a:off x="251520" y="5755100"/>
            <a:ext cx="1080120" cy="646331"/>
          </a:xfrm>
          <a:prstGeom prst="rect">
            <a:avLst/>
          </a:prstGeom>
          <a:noFill/>
        </p:spPr>
        <p:txBody>
          <a:bodyPr wrap="square" rtlCol="0">
            <a:spAutoFit/>
          </a:bodyPr>
          <a:lstStyle/>
          <a:p>
            <a:r>
              <a:rPr lang="tr-TR" dirty="0"/>
              <a:t>Basamak </a:t>
            </a:r>
          </a:p>
          <a:p>
            <a:r>
              <a:rPr lang="tr-TR" dirty="0"/>
              <a:t>sayısı</a:t>
            </a:r>
          </a:p>
        </p:txBody>
      </p:sp>
      <p:sp>
        <p:nvSpPr>
          <p:cNvPr id="45" name="Metin kutusu 44"/>
          <p:cNvSpPr txBox="1"/>
          <p:nvPr/>
        </p:nvSpPr>
        <p:spPr>
          <a:xfrm>
            <a:off x="771309" y="4829050"/>
            <a:ext cx="1080120" cy="369332"/>
          </a:xfrm>
          <a:prstGeom prst="rect">
            <a:avLst/>
          </a:prstGeom>
          <a:noFill/>
        </p:spPr>
        <p:txBody>
          <a:bodyPr wrap="square" rtlCol="0">
            <a:spAutoFit/>
          </a:bodyPr>
          <a:lstStyle/>
          <a:p>
            <a:r>
              <a:rPr lang="tr-TR" dirty="0" err="1"/>
              <a:t>Rıht</a:t>
            </a:r>
            <a:endParaRPr lang="tr-TR" dirty="0"/>
          </a:p>
        </p:txBody>
      </p:sp>
      <p:sp>
        <p:nvSpPr>
          <p:cNvPr id="46" name="Metin kutusu 45"/>
          <p:cNvSpPr txBox="1"/>
          <p:nvPr/>
        </p:nvSpPr>
        <p:spPr>
          <a:xfrm>
            <a:off x="1547664" y="4632259"/>
            <a:ext cx="1080120" cy="369332"/>
          </a:xfrm>
          <a:prstGeom prst="rect">
            <a:avLst/>
          </a:prstGeom>
          <a:noFill/>
        </p:spPr>
        <p:txBody>
          <a:bodyPr wrap="square" rtlCol="0">
            <a:spAutoFit/>
          </a:bodyPr>
          <a:lstStyle/>
          <a:p>
            <a:r>
              <a:rPr lang="tr-TR" dirty="0"/>
              <a:t>Genişlik</a:t>
            </a:r>
          </a:p>
        </p:txBody>
      </p:sp>
    </p:spTree>
    <p:extLst>
      <p:ext uri="{BB962C8B-B14F-4D97-AF65-F5344CB8AC3E}">
        <p14:creationId xmlns:p14="http://schemas.microsoft.com/office/powerpoint/2010/main" val="529556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çerik Yer Tutucusu 2"/>
          <p:cNvSpPr>
            <a:spLocks noGrp="1"/>
          </p:cNvSpPr>
          <p:nvPr>
            <p:ph idx="1"/>
          </p:nvPr>
        </p:nvSpPr>
        <p:spPr>
          <a:xfrm>
            <a:off x="395536" y="1412776"/>
            <a:ext cx="8352928" cy="4896544"/>
          </a:xfrm>
        </p:spPr>
        <p:txBody>
          <a:bodyPr>
            <a:noAutofit/>
          </a:bodyPr>
          <a:lstStyle/>
          <a:p>
            <a:pPr marL="457200" indent="-457200" algn="just">
              <a:spcBef>
                <a:spcPts val="0"/>
              </a:spcBef>
              <a:buFont typeface="+mj-lt"/>
              <a:buAutoNum type="arabicPeriod" startAt="4"/>
            </a:pPr>
            <a:r>
              <a:rPr lang="tr-TR" sz="2400" dirty="0">
                <a:cs typeface="Arial" panose="020B0604020202020204" pitchFamily="34" charset="0"/>
              </a:rPr>
              <a:t>Rampalar</a:t>
            </a:r>
          </a:p>
          <a:p>
            <a:pPr marL="0" indent="0" algn="just">
              <a:spcBef>
                <a:spcPts val="0"/>
              </a:spcBef>
              <a:buNone/>
            </a:pPr>
            <a:r>
              <a:rPr lang="tr-TR" sz="2400" dirty="0">
                <a:cs typeface="Arial" panose="020B0604020202020204" pitchFamily="34" charset="0"/>
              </a:rPr>
              <a:t>Yaya yolları, araç yolları ve engelli güzergahlarında eğimin belirli limitler içerisinde kalması kaydıyla kot farklarının geçilmesi için rampalar kullanılır.</a:t>
            </a:r>
          </a:p>
          <a:p>
            <a:pPr marL="457200" indent="-457200" algn="just">
              <a:spcBef>
                <a:spcPts val="0"/>
              </a:spcBef>
              <a:buFont typeface="+mj-lt"/>
              <a:buAutoNum type="arabicPeriod" startAt="5"/>
            </a:pPr>
            <a:r>
              <a:rPr lang="tr-TR" sz="2400" dirty="0">
                <a:cs typeface="Arial" panose="020B0604020202020204" pitchFamily="34" charset="0"/>
              </a:rPr>
              <a:t>Teraslar</a:t>
            </a:r>
          </a:p>
          <a:p>
            <a:pPr marL="0" indent="0" algn="just">
              <a:spcBef>
                <a:spcPts val="0"/>
              </a:spcBef>
              <a:buNone/>
            </a:pPr>
            <a:r>
              <a:rPr lang="tr-TR" sz="2400" dirty="0">
                <a:cs typeface="Arial" panose="020B0604020202020204" pitchFamily="34" charset="0"/>
              </a:rPr>
              <a:t>İstinat duvarları kullanılarak ya da sekileme yapılarak düz alanlar elde edilmek suretiyle teraslar oluşturulur.</a:t>
            </a:r>
          </a:p>
          <a:p>
            <a:pPr marL="457200" indent="-457200" algn="just">
              <a:spcBef>
                <a:spcPts val="0"/>
              </a:spcBef>
              <a:buFont typeface="+mj-lt"/>
              <a:buAutoNum type="arabicPeriod" startAt="6"/>
            </a:pPr>
            <a:r>
              <a:rPr lang="tr-TR" altLang="tr-TR" sz="2400" dirty="0"/>
              <a:t>Şevler</a:t>
            </a:r>
          </a:p>
          <a:p>
            <a:pPr marL="0" indent="0" algn="just">
              <a:spcBef>
                <a:spcPts val="0"/>
              </a:spcBef>
              <a:buNone/>
            </a:pPr>
            <a:r>
              <a:rPr lang="tr-TR" altLang="tr-TR" sz="2400" dirty="0"/>
              <a:t>Yapılı yüzeylerdeki rampalar yeşil ya da toprak yüzeylerde şev olarak adlandırılır.</a:t>
            </a:r>
          </a:p>
          <a:p>
            <a:pPr marL="0" indent="0" algn="just">
              <a:spcBef>
                <a:spcPts val="0"/>
              </a:spcBef>
              <a:buNone/>
            </a:pPr>
            <a:endParaRPr lang="tr-TR" altLang="tr-TR" sz="2400" dirty="0"/>
          </a:p>
          <a:p>
            <a:pPr marL="0" indent="0" algn="just">
              <a:spcBef>
                <a:spcPts val="0"/>
              </a:spcBef>
              <a:buNone/>
            </a:pPr>
            <a:endParaRPr lang="tr-TR" sz="2400" dirty="0">
              <a:cs typeface="Arial" panose="020B0604020202020204" pitchFamily="34" charset="0"/>
            </a:endParaRPr>
          </a:p>
          <a:p>
            <a:pPr marL="0" indent="0" algn="just">
              <a:spcBef>
                <a:spcPts val="0"/>
              </a:spcBef>
              <a:buNone/>
            </a:pPr>
            <a:r>
              <a:rPr lang="tr-TR" sz="1400" i="1" dirty="0">
                <a:solidFill>
                  <a:schemeClr val="bg1">
                    <a:lumMod val="50000"/>
                  </a:schemeClr>
                </a:solidFill>
                <a:cs typeface="Arial" panose="020B0604020202020204" pitchFamily="34" charset="0"/>
              </a:rPr>
              <a:t>                                                                                                                                                                                  </a:t>
            </a:r>
          </a:p>
        </p:txBody>
      </p:sp>
    </p:spTree>
    <p:extLst>
      <p:ext uri="{BB962C8B-B14F-4D97-AF65-F5344CB8AC3E}">
        <p14:creationId xmlns:p14="http://schemas.microsoft.com/office/powerpoint/2010/main" val="37540708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590</Words>
  <Application>Microsoft Office PowerPoint</Application>
  <PresentationFormat>Ekran Gösterisi (4:3)</PresentationFormat>
  <Paragraphs>60</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Calibri Light</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FA</dc:creator>
  <cp:lastModifiedBy>FA</cp:lastModifiedBy>
  <cp:revision>3</cp:revision>
  <dcterms:created xsi:type="dcterms:W3CDTF">2019-12-05T10:36:05Z</dcterms:created>
  <dcterms:modified xsi:type="dcterms:W3CDTF">2019-12-05T10:40:30Z</dcterms:modified>
</cp:coreProperties>
</file>