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1" r:id="rId3"/>
    <p:sldId id="362" r:id="rId4"/>
    <p:sldId id="365" r:id="rId5"/>
    <p:sldId id="366" r:id="rId6"/>
    <p:sldId id="417" r:id="rId7"/>
    <p:sldId id="367" r:id="rId8"/>
    <p:sldId id="372" r:id="rId9"/>
    <p:sldId id="393" r:id="rId10"/>
    <p:sldId id="394" r:id="rId11"/>
    <p:sldId id="395" r:id="rId12"/>
    <p:sldId id="396" r:id="rId13"/>
    <p:sldId id="397" r:id="rId14"/>
    <p:sldId id="398" r:id="rId15"/>
    <p:sldId id="399" r:id="rId16"/>
    <p:sldId id="400" r:id="rId17"/>
    <p:sldId id="401" r:id="rId18"/>
    <p:sldId id="402" r:id="rId19"/>
    <p:sldId id="404" r:id="rId20"/>
    <p:sldId id="422" r:id="rId21"/>
    <p:sldId id="405" r:id="rId22"/>
    <p:sldId id="391"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p:cViewPr varScale="1">
        <p:scale>
          <a:sx n="57" d="100"/>
          <a:sy n="57" d="100"/>
        </p:scale>
        <p:origin x="42"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tr-TR"/>
        </a:p>
      </dgm:t>
    </dgm:pt>
    <dgm:pt modelId="{C4B2CAEE-1C5C-41A2-9FCA-183ABC310C1D}">
      <dgm:prSet phldrT="[Metin]" custT="1"/>
      <dgm:spPr/>
      <dgm:t>
        <a:bodyPr/>
        <a:lstStyle/>
        <a:p>
          <a:r>
            <a:rPr lang="tr-TR" sz="1800" dirty="0"/>
            <a:t>A Sınıfı</a:t>
          </a:r>
        </a:p>
        <a:p>
          <a:r>
            <a:rPr lang="tr-TR" sz="1800" dirty="0"/>
            <a:t>Uzman	</a:t>
          </a:r>
        </a:p>
      </dgm:t>
    </dgm:pt>
    <dgm:pt modelId="{92E98048-EB54-4710-BF2C-105C10679CA3}" type="parTrans" cxnId="{6FB467F4-CB79-4C7D-A603-664B78049445}">
      <dgm:prSet/>
      <dgm:spPr/>
      <dgm:t>
        <a:bodyPr/>
        <a:lstStyle/>
        <a:p>
          <a:endParaRPr lang="tr-TR"/>
        </a:p>
      </dgm:t>
    </dgm:pt>
    <dgm:pt modelId="{B75D31C4-B035-49A2-B065-CB125B4F9D46}" type="sibTrans" cxnId="{6FB467F4-CB79-4C7D-A603-664B78049445}">
      <dgm:prSet/>
      <dgm:spPr/>
      <dgm:t>
        <a:bodyPr/>
        <a:lstStyle/>
        <a:p>
          <a:endParaRPr lang="tr-TR"/>
        </a:p>
      </dgm:t>
    </dgm:pt>
    <dgm:pt modelId="{7B547339-DDA3-4CE1-BC73-3698E3E03ED7}">
      <dgm:prSet phldrT="[Metin]" custT="1"/>
      <dgm:spPr/>
      <dgm:t>
        <a:bodyPr/>
        <a:lstStyle/>
        <a:p>
          <a:r>
            <a:rPr lang="tr-TR" sz="2400" dirty="0"/>
            <a:t>Çok tehlikeli</a:t>
          </a:r>
        </a:p>
      </dgm:t>
    </dgm:pt>
    <dgm:pt modelId="{88D977F4-C6BF-49E3-ADFC-0139818B234E}" type="parTrans" cxnId="{B8FD326E-7623-4B4E-B839-ECC2F54E1297}">
      <dgm:prSet/>
      <dgm:spPr/>
      <dgm:t>
        <a:bodyPr/>
        <a:lstStyle/>
        <a:p>
          <a:endParaRPr lang="tr-TR"/>
        </a:p>
      </dgm:t>
    </dgm:pt>
    <dgm:pt modelId="{69DF7B28-0389-49F9-8341-4F0BD4D56E50}" type="sibTrans" cxnId="{B8FD326E-7623-4B4E-B839-ECC2F54E1297}">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BCB21EF0-B573-45B5-9FE0-61813BB385C9}" type="pres">
      <dgm:prSet presAssocID="{C4B2CAEE-1C5C-41A2-9FCA-183ABC310C1D}" presName="composite" presStyleCnt="0"/>
      <dgm:spPr/>
    </dgm:pt>
    <dgm:pt modelId="{598E9BA9-0606-4F56-9325-A562F7F5ABBF}" type="pres">
      <dgm:prSet presAssocID="{C4B2CAEE-1C5C-41A2-9FCA-183ABC310C1D}" presName="parentText" presStyleLbl="alignNode1" presStyleIdx="0" presStyleCnt="1" custLinFactNeighborX="-74217" custLinFactNeighborY="-98">
        <dgm:presLayoutVars>
          <dgm:chMax val="1"/>
          <dgm:bulletEnabled val="1"/>
        </dgm:presLayoutVars>
      </dgm:prSet>
      <dgm:spPr/>
      <dgm:t>
        <a:bodyPr/>
        <a:lstStyle/>
        <a:p>
          <a:endParaRPr lang="tr-TR"/>
        </a:p>
      </dgm:t>
    </dgm:pt>
    <dgm:pt modelId="{FC56BDF6-9F1B-4A9D-9FEA-71CB36D07DD7}" type="pres">
      <dgm:prSet presAssocID="{C4B2CAEE-1C5C-41A2-9FCA-183ABC310C1D}" presName="descendantText" presStyleLbl="alignAcc1" presStyleIdx="0" presStyleCnt="1" custScaleX="66092" custLinFactNeighborX="-35591">
        <dgm:presLayoutVars>
          <dgm:bulletEnabled val="1"/>
        </dgm:presLayoutVars>
      </dgm:prSet>
      <dgm:spPr/>
      <dgm:t>
        <a:bodyPr/>
        <a:lstStyle/>
        <a:p>
          <a:endParaRPr lang="tr-TR"/>
        </a:p>
      </dgm:t>
    </dgm:pt>
  </dgm:ptLst>
  <dgm:cxnLst>
    <dgm:cxn modelId="{6FB467F4-CB79-4C7D-A603-664B78049445}" srcId="{5AC9594A-284E-477F-8821-E402F44FFFAE}" destId="{C4B2CAEE-1C5C-41A2-9FCA-183ABC310C1D}" srcOrd="0" destOrd="0" parTransId="{92E98048-EB54-4710-BF2C-105C10679CA3}" sibTransId="{B75D31C4-B035-49A2-B065-CB125B4F9D46}"/>
    <dgm:cxn modelId="{88BFDC82-B7D8-4811-BA05-617570483B58}" type="presOf" srcId="{7B547339-DDA3-4CE1-BC73-3698E3E03ED7}" destId="{FC56BDF6-9F1B-4A9D-9FEA-71CB36D07DD7}" srcOrd="0" destOrd="0" presId="urn:microsoft.com/office/officeart/2005/8/layout/chevron2"/>
    <dgm:cxn modelId="{7B58AB99-25C6-4DFB-8248-42B46B32467F}" type="presOf" srcId="{5AC9594A-284E-477F-8821-E402F44FFFAE}" destId="{58E0F1FC-D542-44C5-8CBB-EF4848E826FF}" srcOrd="0" destOrd="0" presId="urn:microsoft.com/office/officeart/2005/8/layout/chevron2"/>
    <dgm:cxn modelId="{42CD3B22-42BF-4E3E-8107-1BA1BD8C9EC0}" type="presOf" srcId="{C4B2CAEE-1C5C-41A2-9FCA-183ABC310C1D}" destId="{598E9BA9-0606-4F56-9325-A562F7F5ABBF}" srcOrd="0" destOrd="0" presId="urn:microsoft.com/office/officeart/2005/8/layout/chevron2"/>
    <dgm:cxn modelId="{B8FD326E-7623-4B4E-B839-ECC2F54E1297}" srcId="{C4B2CAEE-1C5C-41A2-9FCA-183ABC310C1D}" destId="{7B547339-DDA3-4CE1-BC73-3698E3E03ED7}" srcOrd="0" destOrd="0" parTransId="{88D977F4-C6BF-49E3-ADFC-0139818B234E}" sibTransId="{69DF7B28-0389-49F9-8341-4F0BD4D56E50}"/>
    <dgm:cxn modelId="{0C8C02F3-3A28-44E1-A915-B3C4A8B68FC9}" type="presParOf" srcId="{58E0F1FC-D542-44C5-8CBB-EF4848E826FF}" destId="{BCB21EF0-B573-45B5-9FE0-61813BB385C9}" srcOrd="0" destOrd="0" presId="urn:microsoft.com/office/officeart/2005/8/layout/chevron2"/>
    <dgm:cxn modelId="{3B742D83-9070-4CC4-B36D-ACF53C054267}" type="presParOf" srcId="{BCB21EF0-B573-45B5-9FE0-61813BB385C9}" destId="{598E9BA9-0606-4F56-9325-A562F7F5ABBF}" srcOrd="0" destOrd="0" presId="urn:microsoft.com/office/officeart/2005/8/layout/chevron2"/>
    <dgm:cxn modelId="{A1DBD4EA-B4F7-4221-91B1-31165D64B988}" type="presParOf" srcId="{BCB21EF0-B573-45B5-9FE0-61813BB385C9}" destId="{FC56BDF6-9F1B-4A9D-9FEA-71CB36D07DD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tr-TR"/>
        </a:p>
      </dgm:t>
    </dgm:pt>
    <dgm:pt modelId="{4110E7AC-4AF2-4CF8-817B-2F07A824F7D4}">
      <dgm:prSet phldrT="[Metin]" custT="1"/>
      <dgm:spPr/>
      <dgm:t>
        <a:bodyPr/>
        <a:lstStyle/>
        <a:p>
          <a:r>
            <a:rPr lang="tr-TR" sz="1800" dirty="0"/>
            <a:t>B Sınıfı</a:t>
          </a:r>
        </a:p>
        <a:p>
          <a:r>
            <a:rPr lang="tr-TR" sz="1800" dirty="0"/>
            <a:t>Uzman</a:t>
          </a:r>
        </a:p>
      </dgm:t>
    </dgm:pt>
    <dgm:pt modelId="{4618BBA6-9F32-4EA0-AF5A-3FFBE80EA8CD}" type="parTrans" cxnId="{B0083318-2096-4BDD-B5CF-9D43E200B4AA}">
      <dgm:prSet/>
      <dgm:spPr/>
      <dgm:t>
        <a:bodyPr/>
        <a:lstStyle/>
        <a:p>
          <a:endParaRPr lang="tr-TR"/>
        </a:p>
      </dgm:t>
    </dgm:pt>
    <dgm:pt modelId="{8017879F-AB71-44DE-9C14-FB510CF99CF9}" type="sibTrans" cxnId="{B0083318-2096-4BDD-B5CF-9D43E200B4AA}">
      <dgm:prSet/>
      <dgm:spPr/>
      <dgm:t>
        <a:bodyPr/>
        <a:lstStyle/>
        <a:p>
          <a:endParaRPr lang="tr-TR"/>
        </a:p>
      </dgm:t>
    </dgm:pt>
    <dgm:pt modelId="{598C949D-DCFA-4CE8-9FC3-D1B67B827C0F}">
      <dgm:prSet phldrT="[Metin]" custT="1"/>
      <dgm:spPr/>
      <dgm:t>
        <a:bodyPr/>
        <a:lstStyle/>
        <a:p>
          <a:r>
            <a:rPr lang="tr-TR" sz="2400" dirty="0">
              <a:sym typeface="Wingdings" pitchFamily="2" charset="2"/>
            </a:rPr>
            <a:t>Tehlikeli </a:t>
          </a:r>
          <a:endParaRPr lang="tr-TR" sz="2400" dirty="0"/>
        </a:p>
      </dgm:t>
    </dgm:pt>
    <dgm:pt modelId="{1657A05A-8D17-4F8C-9489-376CFD362870}" type="parTrans" cxnId="{E46DC8CB-F37D-4992-9BF4-DC1BD1330FFA}">
      <dgm:prSet/>
      <dgm:spPr/>
      <dgm:t>
        <a:bodyPr/>
        <a:lstStyle/>
        <a:p>
          <a:endParaRPr lang="tr-TR"/>
        </a:p>
      </dgm:t>
    </dgm:pt>
    <dgm:pt modelId="{56EE3290-82FA-40BF-8030-BA712FAE2812}" type="sibTrans" cxnId="{E46DC8CB-F37D-4992-9BF4-DC1BD1330FFA}">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56CDB3B1-C6A7-44D5-9362-ACACBB088CAD}" type="pres">
      <dgm:prSet presAssocID="{4110E7AC-4AF2-4CF8-817B-2F07A824F7D4}" presName="composite" presStyleCnt="0"/>
      <dgm:spPr/>
    </dgm:pt>
    <dgm:pt modelId="{BBD95B62-64E9-41B2-BD1A-68966F3B41CD}" type="pres">
      <dgm:prSet presAssocID="{4110E7AC-4AF2-4CF8-817B-2F07A824F7D4}" presName="parentText" presStyleLbl="alignNode1" presStyleIdx="0" presStyleCnt="1" custLinFactX="-7730" custLinFactNeighborX="-100000">
        <dgm:presLayoutVars>
          <dgm:chMax val="1"/>
          <dgm:bulletEnabled val="1"/>
        </dgm:presLayoutVars>
      </dgm:prSet>
      <dgm:spPr/>
      <dgm:t>
        <a:bodyPr/>
        <a:lstStyle/>
        <a:p>
          <a:endParaRPr lang="tr-TR"/>
        </a:p>
      </dgm:t>
    </dgm:pt>
    <dgm:pt modelId="{2050EDB2-4EC4-4BDD-BC86-35A28DBDC312}" type="pres">
      <dgm:prSet presAssocID="{4110E7AC-4AF2-4CF8-817B-2F07A824F7D4}" presName="descendantText" presStyleLbl="alignAcc1" presStyleIdx="0" presStyleCnt="1" custScaleX="66586" custLinFactNeighborX="-37807" custLinFactNeighborY="3171">
        <dgm:presLayoutVars>
          <dgm:bulletEnabled val="1"/>
        </dgm:presLayoutVars>
      </dgm:prSet>
      <dgm:spPr/>
      <dgm:t>
        <a:bodyPr/>
        <a:lstStyle/>
        <a:p>
          <a:endParaRPr lang="tr-TR"/>
        </a:p>
      </dgm:t>
    </dgm:pt>
  </dgm:ptLst>
  <dgm:cxnLst>
    <dgm:cxn modelId="{B0083318-2096-4BDD-B5CF-9D43E200B4AA}" srcId="{5AC9594A-284E-477F-8821-E402F44FFFAE}" destId="{4110E7AC-4AF2-4CF8-817B-2F07A824F7D4}" srcOrd="0" destOrd="0" parTransId="{4618BBA6-9F32-4EA0-AF5A-3FFBE80EA8CD}" sibTransId="{8017879F-AB71-44DE-9C14-FB510CF99CF9}"/>
    <dgm:cxn modelId="{E46DC8CB-F37D-4992-9BF4-DC1BD1330FFA}" srcId="{4110E7AC-4AF2-4CF8-817B-2F07A824F7D4}" destId="{598C949D-DCFA-4CE8-9FC3-D1B67B827C0F}" srcOrd="0" destOrd="0" parTransId="{1657A05A-8D17-4F8C-9489-376CFD362870}" sibTransId="{56EE3290-82FA-40BF-8030-BA712FAE2812}"/>
    <dgm:cxn modelId="{E9D2AE65-79F2-45FD-AEC8-A09894AA4927}" type="presOf" srcId="{4110E7AC-4AF2-4CF8-817B-2F07A824F7D4}" destId="{BBD95B62-64E9-41B2-BD1A-68966F3B41CD}" srcOrd="0" destOrd="0" presId="urn:microsoft.com/office/officeart/2005/8/layout/chevron2"/>
    <dgm:cxn modelId="{10630DEA-079D-4F34-9040-14C770288430}" type="presOf" srcId="{598C949D-DCFA-4CE8-9FC3-D1B67B827C0F}" destId="{2050EDB2-4EC4-4BDD-BC86-35A28DBDC312}" srcOrd="0" destOrd="0" presId="urn:microsoft.com/office/officeart/2005/8/layout/chevron2"/>
    <dgm:cxn modelId="{6BE1DE8F-0CD2-43B5-98D9-48941100F412}" type="presOf" srcId="{5AC9594A-284E-477F-8821-E402F44FFFAE}" destId="{58E0F1FC-D542-44C5-8CBB-EF4848E826FF}" srcOrd="0" destOrd="0" presId="urn:microsoft.com/office/officeart/2005/8/layout/chevron2"/>
    <dgm:cxn modelId="{170B44FC-B3DF-45B8-9C86-3B70F6633AA8}" type="presParOf" srcId="{58E0F1FC-D542-44C5-8CBB-EF4848E826FF}" destId="{56CDB3B1-C6A7-44D5-9362-ACACBB088CAD}" srcOrd="0" destOrd="0" presId="urn:microsoft.com/office/officeart/2005/8/layout/chevron2"/>
    <dgm:cxn modelId="{4090C4BC-AEBC-42E3-A5A3-DA71E94DA2C0}" type="presParOf" srcId="{56CDB3B1-C6A7-44D5-9362-ACACBB088CAD}" destId="{BBD95B62-64E9-41B2-BD1A-68966F3B41CD}" srcOrd="0" destOrd="0" presId="urn:microsoft.com/office/officeart/2005/8/layout/chevron2"/>
    <dgm:cxn modelId="{B22F9120-DDCB-4074-A916-9F7D78D5F460}" type="presParOf" srcId="{56CDB3B1-C6A7-44D5-9362-ACACBB088CAD}" destId="{2050EDB2-4EC4-4BDD-BC86-35A28DBDC312}"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tr-TR"/>
        </a:p>
      </dgm:t>
    </dgm:pt>
    <dgm:pt modelId="{32639A81-0E5F-45B0-A0EC-82B3E7518F35}">
      <dgm:prSet phldrT="[Metin]" custT="1"/>
      <dgm:spPr/>
      <dgm:t>
        <a:bodyPr/>
        <a:lstStyle/>
        <a:p>
          <a:r>
            <a:rPr lang="tr-TR" sz="1800" dirty="0"/>
            <a:t>C Sınıfı</a:t>
          </a:r>
        </a:p>
        <a:p>
          <a:r>
            <a:rPr lang="tr-TR" sz="1800" dirty="0"/>
            <a:t>Uzman</a:t>
          </a:r>
        </a:p>
      </dgm:t>
    </dgm:pt>
    <dgm:pt modelId="{663FC2F5-C7E5-4F26-9552-638A39EAF36B}" type="parTrans" cxnId="{5E10E548-E786-4D0E-8603-C4F673A105C8}">
      <dgm:prSet/>
      <dgm:spPr/>
      <dgm:t>
        <a:bodyPr/>
        <a:lstStyle/>
        <a:p>
          <a:endParaRPr lang="tr-TR"/>
        </a:p>
      </dgm:t>
    </dgm:pt>
    <dgm:pt modelId="{F0A6509B-61C2-489C-BC54-8C6301DAA1EA}" type="sibTrans" cxnId="{5E10E548-E786-4D0E-8603-C4F673A105C8}">
      <dgm:prSet/>
      <dgm:spPr/>
      <dgm:t>
        <a:bodyPr/>
        <a:lstStyle/>
        <a:p>
          <a:endParaRPr lang="tr-TR"/>
        </a:p>
      </dgm:t>
    </dgm:pt>
    <dgm:pt modelId="{08583BE5-FDC2-4FD8-B6BC-7847AFD8B15F}">
      <dgm:prSet phldrT="[Metin]" custT="1"/>
      <dgm:spPr/>
      <dgm:t>
        <a:bodyPr/>
        <a:lstStyle/>
        <a:p>
          <a:pPr algn="l"/>
          <a:r>
            <a:rPr lang="tr-TR" sz="2400" dirty="0">
              <a:sym typeface="Wingdings" pitchFamily="2" charset="2"/>
            </a:rPr>
            <a:t>Az tehlikeli </a:t>
          </a:r>
          <a:endParaRPr lang="tr-TR" sz="2400" dirty="0"/>
        </a:p>
      </dgm:t>
    </dgm:pt>
    <dgm:pt modelId="{8B75840C-10CB-4812-B3A3-9CC66FB1CBFE}" type="sibTrans" cxnId="{CBD29A3D-FD67-45E2-8641-86E2856F4574}">
      <dgm:prSet/>
      <dgm:spPr/>
      <dgm:t>
        <a:bodyPr/>
        <a:lstStyle/>
        <a:p>
          <a:endParaRPr lang="tr-TR"/>
        </a:p>
      </dgm:t>
    </dgm:pt>
    <dgm:pt modelId="{7DD667CD-700C-4E85-8197-72FE1112B501}" type="parTrans" cxnId="{CBD29A3D-FD67-45E2-8641-86E2856F4574}">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256CD48B-597B-46DD-872C-BC9A8F701DB2}" type="pres">
      <dgm:prSet presAssocID="{32639A81-0E5F-45B0-A0EC-82B3E7518F35}" presName="composite" presStyleCnt="0"/>
      <dgm:spPr/>
    </dgm:pt>
    <dgm:pt modelId="{776FC606-AEE4-4536-BBE9-31587C9C5FAE}" type="pres">
      <dgm:prSet presAssocID="{32639A81-0E5F-45B0-A0EC-82B3E7518F35}" presName="parentText" presStyleLbl="alignNode1" presStyleIdx="0" presStyleCnt="1" custLinFactNeighborX="-70992" custLinFactNeighborY="2318">
        <dgm:presLayoutVars>
          <dgm:chMax val="1"/>
          <dgm:bulletEnabled val="1"/>
        </dgm:presLayoutVars>
      </dgm:prSet>
      <dgm:spPr/>
      <dgm:t>
        <a:bodyPr/>
        <a:lstStyle/>
        <a:p>
          <a:endParaRPr lang="tr-TR"/>
        </a:p>
      </dgm:t>
    </dgm:pt>
    <dgm:pt modelId="{4328771E-E726-476F-BED7-8472A028DBFE}" type="pres">
      <dgm:prSet presAssocID="{32639A81-0E5F-45B0-A0EC-82B3E7518F35}" presName="descendantText" presStyleLbl="alignAcc1" presStyleIdx="0" presStyleCnt="1" custScaleX="66586" custLinFactNeighborX="-34484" custLinFactNeighborY="-1449">
        <dgm:presLayoutVars>
          <dgm:bulletEnabled val="1"/>
        </dgm:presLayoutVars>
      </dgm:prSet>
      <dgm:spPr/>
      <dgm:t>
        <a:bodyPr/>
        <a:lstStyle/>
        <a:p>
          <a:endParaRPr lang="tr-TR"/>
        </a:p>
      </dgm:t>
    </dgm:pt>
  </dgm:ptLst>
  <dgm:cxnLst>
    <dgm:cxn modelId="{5E10E548-E786-4D0E-8603-C4F673A105C8}" srcId="{5AC9594A-284E-477F-8821-E402F44FFFAE}" destId="{32639A81-0E5F-45B0-A0EC-82B3E7518F35}" srcOrd="0" destOrd="0" parTransId="{663FC2F5-C7E5-4F26-9552-638A39EAF36B}" sibTransId="{F0A6509B-61C2-489C-BC54-8C6301DAA1EA}"/>
    <dgm:cxn modelId="{0C73BAF7-2725-44D7-AFAF-FD7577C84CBD}" type="presOf" srcId="{5AC9594A-284E-477F-8821-E402F44FFFAE}" destId="{58E0F1FC-D542-44C5-8CBB-EF4848E826FF}" srcOrd="0" destOrd="0" presId="urn:microsoft.com/office/officeart/2005/8/layout/chevron2"/>
    <dgm:cxn modelId="{F3939DC3-F7F0-46D7-8CAE-D7DCFEE12A06}" type="presOf" srcId="{08583BE5-FDC2-4FD8-B6BC-7847AFD8B15F}" destId="{4328771E-E726-476F-BED7-8472A028DBFE}" srcOrd="0" destOrd="0" presId="urn:microsoft.com/office/officeart/2005/8/layout/chevron2"/>
    <dgm:cxn modelId="{CBD29A3D-FD67-45E2-8641-86E2856F4574}" srcId="{32639A81-0E5F-45B0-A0EC-82B3E7518F35}" destId="{08583BE5-FDC2-4FD8-B6BC-7847AFD8B15F}" srcOrd="0" destOrd="0" parTransId="{7DD667CD-700C-4E85-8197-72FE1112B501}" sibTransId="{8B75840C-10CB-4812-B3A3-9CC66FB1CBFE}"/>
    <dgm:cxn modelId="{57A030CD-2B96-43DD-B723-2B62C885D969}" type="presOf" srcId="{32639A81-0E5F-45B0-A0EC-82B3E7518F35}" destId="{776FC606-AEE4-4536-BBE9-31587C9C5FAE}" srcOrd="0" destOrd="0" presId="urn:microsoft.com/office/officeart/2005/8/layout/chevron2"/>
    <dgm:cxn modelId="{A3DE9329-4BF8-4E34-80AF-B28CAB1B6152}" type="presParOf" srcId="{58E0F1FC-D542-44C5-8CBB-EF4848E826FF}" destId="{256CD48B-597B-46DD-872C-BC9A8F701DB2}" srcOrd="0" destOrd="0" presId="urn:microsoft.com/office/officeart/2005/8/layout/chevron2"/>
    <dgm:cxn modelId="{945A98E1-2A0F-4B14-A99E-8DD1FCD23669}" type="presParOf" srcId="{256CD48B-597B-46DD-872C-BC9A8F701DB2}" destId="{776FC606-AEE4-4536-BBE9-31587C9C5FAE}" srcOrd="0" destOrd="0" presId="urn:microsoft.com/office/officeart/2005/8/layout/chevron2"/>
    <dgm:cxn modelId="{F14B8742-0774-487C-AF5E-2EA126D614F8}" type="presParOf" srcId="{256CD48B-597B-46DD-872C-BC9A8F701DB2}" destId="{4328771E-E726-476F-BED7-8472A028DBFE}"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15E7C031-94B6-4488-A463-DACFDE03CEE0}" type="datetimeFigureOut">
              <a:rPr lang="tr-TR" smtClean="0"/>
              <a:t>07.05.2020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215257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15E7C031-94B6-4488-A463-DACFDE03CEE0}" type="datetimeFigureOut">
              <a:rPr lang="tr-TR" smtClean="0"/>
              <a:t>07.05.2020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167999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15E7C031-94B6-4488-A463-DACFDE03CEE0}" type="datetimeFigureOut">
              <a:rPr lang="tr-TR" smtClean="0"/>
              <a:t>07.05.2020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334132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15E7C031-94B6-4488-A463-DACFDE03CEE0}" type="datetimeFigureOut">
              <a:rPr lang="tr-TR" smtClean="0"/>
              <a:t>07.05.2020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161193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7C031-94B6-4488-A463-DACFDE03CEE0}" type="datetimeFigureOut">
              <a:rPr lang="tr-TR" smtClean="0"/>
              <a:t>07.05.2020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331348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15E7C031-94B6-4488-A463-DACFDE03CEE0}" type="datetimeFigureOut">
              <a:rPr lang="tr-TR" smtClean="0"/>
              <a:t>07.05.2020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92027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15E7C031-94B6-4488-A463-DACFDE03CEE0}" type="datetimeFigureOut">
              <a:rPr lang="tr-TR" smtClean="0"/>
              <a:t>07.05.2020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262721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15E7C031-94B6-4488-A463-DACFDE03CEE0}" type="datetimeFigureOut">
              <a:rPr lang="tr-TR" smtClean="0"/>
              <a:t>07.05.2020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86360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7C031-94B6-4488-A463-DACFDE03CEE0}" type="datetimeFigureOut">
              <a:rPr lang="tr-TR" smtClean="0"/>
              <a:t>07.05.2020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127567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E7C031-94B6-4488-A463-DACFDE03CEE0}" type="datetimeFigureOut">
              <a:rPr lang="tr-TR" smtClean="0"/>
              <a:t>07.05.2020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364665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E7C031-94B6-4488-A463-DACFDE03CEE0}" type="datetimeFigureOut">
              <a:rPr lang="tr-TR" smtClean="0"/>
              <a:t>07.05.2020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133A3D-500E-4720-88E2-AE9C32BD3598}" type="slidenum">
              <a:rPr lang="tr-TR" smtClean="0"/>
              <a:t>‹#›</a:t>
            </a:fld>
            <a:endParaRPr lang="tr-TR"/>
          </a:p>
        </p:txBody>
      </p:sp>
    </p:spTree>
    <p:extLst>
      <p:ext uri="{BB962C8B-B14F-4D97-AF65-F5344CB8AC3E}">
        <p14:creationId xmlns:p14="http://schemas.microsoft.com/office/powerpoint/2010/main" val="2690283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7C031-94B6-4488-A463-DACFDE03CEE0}" type="datetimeFigureOut">
              <a:rPr lang="tr-TR" smtClean="0"/>
              <a:t>07.05.2020</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33A3D-500E-4720-88E2-AE9C32BD3598}" type="slidenum">
              <a:rPr lang="tr-TR" smtClean="0"/>
              <a:t>‹#›</a:t>
            </a:fld>
            <a:endParaRPr lang="tr-TR"/>
          </a:p>
        </p:txBody>
      </p:sp>
    </p:spTree>
    <p:extLst>
      <p:ext uri="{BB962C8B-B14F-4D97-AF65-F5344CB8AC3E}">
        <p14:creationId xmlns:p14="http://schemas.microsoft.com/office/powerpoint/2010/main" val="4161088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2.jpeg"/><Relationship Id="rId21" Type="http://schemas.openxmlformats.org/officeDocument/2006/relationships/image" Target="../media/image30.pn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5" Type="http://schemas.openxmlformats.org/officeDocument/2006/relationships/image" Target="../media/image34.jpeg"/><Relationship Id="rId2" Type="http://schemas.openxmlformats.org/officeDocument/2006/relationships/image" Target="../media/image11.png"/><Relationship Id="rId16" Type="http://schemas.openxmlformats.org/officeDocument/2006/relationships/image" Target="../media/image25.jpe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24" Type="http://schemas.openxmlformats.org/officeDocument/2006/relationships/image" Target="../media/image33.jpeg"/><Relationship Id="rId5" Type="http://schemas.openxmlformats.org/officeDocument/2006/relationships/image" Target="../media/image14.jpeg"/><Relationship Id="rId15" Type="http://schemas.openxmlformats.org/officeDocument/2006/relationships/image" Target="../media/image24.jpe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eg"/><Relationship Id="rId22"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2.png"/><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hyperlink" Target="20130329-4-1%20(1).xls" TargetMode="Externa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21184" y="112734"/>
            <a:ext cx="9684845" cy="6413666"/>
            <a:chOff x="921184" y="112734"/>
            <a:chExt cx="9684845" cy="641366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184" y="112734"/>
              <a:ext cx="9684845" cy="5536503"/>
            </a:xfrm>
            <a:prstGeom prst="rect">
              <a:avLst/>
            </a:prstGeom>
          </p:spPr>
        </p:pic>
        <p:sp>
          <p:nvSpPr>
            <p:cNvPr id="5" name="Rectangle 4"/>
            <p:cNvSpPr/>
            <p:nvPr/>
          </p:nvSpPr>
          <p:spPr>
            <a:xfrm>
              <a:off x="2069774" y="4772074"/>
              <a:ext cx="7387663" cy="1754326"/>
            </a:xfrm>
            <a:prstGeom prst="rect">
              <a:avLst/>
            </a:prstGeom>
          </p:spPr>
          <p:txBody>
            <a:bodyPr wrap="none">
              <a:spAutoFit/>
            </a:bodyPr>
            <a:lstStyle/>
            <a:p>
              <a:pPr algn="ctr"/>
              <a:r>
                <a:rPr lang="tr-TR" sz="5400" b="1">
                  <a:solidFill>
                    <a:srgbClr val="FF0000"/>
                  </a:solidFill>
                </a:rPr>
                <a:t>JFM 431</a:t>
              </a:r>
            </a:p>
            <a:p>
              <a:pPr algn="ctr"/>
              <a:r>
                <a:rPr lang="tr-TR" sz="5400" b="1" smtClean="0">
                  <a:solidFill>
                    <a:srgbClr val="FF0000"/>
                  </a:solidFill>
                </a:rPr>
                <a:t>İŞ </a:t>
              </a:r>
              <a:r>
                <a:rPr lang="tr-TR" sz="5400" b="1" dirty="0">
                  <a:solidFill>
                    <a:srgbClr val="FF0000"/>
                  </a:solidFill>
                </a:rPr>
                <a:t>SAĞLIĞI VE GÜVENLİĞİ</a:t>
              </a:r>
              <a:endParaRPr lang="tr-TR" sz="5400" dirty="0"/>
            </a:p>
          </p:txBody>
        </p:sp>
      </p:grpSp>
    </p:spTree>
    <p:extLst>
      <p:ext uri="{BB962C8B-B14F-4D97-AF65-F5344CB8AC3E}">
        <p14:creationId xmlns:p14="http://schemas.microsoft.com/office/powerpoint/2010/main" val="58669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853" y="254933"/>
            <a:ext cx="7022926" cy="6001643"/>
          </a:xfrm>
          <a:prstGeom prst="rect">
            <a:avLst/>
          </a:prstGeom>
        </p:spPr>
        <p:txBody>
          <a:bodyPr wrap="square">
            <a:spAutoFit/>
          </a:bodyPr>
          <a:lstStyle/>
          <a:p>
            <a:endParaRPr lang="tr-TR" sz="3200" dirty="0">
              <a:solidFill>
                <a:srgbClr val="000000"/>
              </a:solidFill>
              <a:latin typeface="Arial" panose="020B0604020202020204" pitchFamily="34" charset="0"/>
            </a:endParaRPr>
          </a:p>
          <a:p>
            <a:r>
              <a:rPr lang="tr-TR" sz="3200" dirty="0">
                <a:solidFill>
                  <a:srgbClr val="00AF50"/>
                </a:solidFill>
                <a:latin typeface="Arial" panose="020B0604020202020204" pitchFamily="34" charset="0"/>
              </a:rPr>
              <a:t>Kişisel koruyucu donanım</a:t>
            </a:r>
            <a:r>
              <a:rPr lang="tr-TR" sz="3200" dirty="0">
                <a:solidFill>
                  <a:srgbClr val="000000"/>
                </a:solidFill>
                <a:latin typeface="Arial" panose="020B0604020202020204" pitchFamily="34" charset="0"/>
              </a:rPr>
              <a:t>, risklerin, </a:t>
            </a:r>
            <a:r>
              <a:rPr lang="tr-TR" sz="3200" dirty="0">
                <a:solidFill>
                  <a:srgbClr val="00AF50"/>
                </a:solidFill>
                <a:latin typeface="Arial" panose="020B0604020202020204" pitchFamily="34" charset="0"/>
              </a:rPr>
              <a:t>toplu  korumayı sağlayacak teknik önlemlerle </a:t>
            </a:r>
            <a:r>
              <a:rPr lang="tr-TR" sz="3200" dirty="0">
                <a:solidFill>
                  <a:srgbClr val="000000"/>
                </a:solidFill>
                <a:latin typeface="Arial" panose="020B0604020202020204" pitchFamily="34" charset="0"/>
              </a:rPr>
              <a:t>veya </a:t>
            </a:r>
            <a:r>
              <a:rPr lang="tr-TR" sz="3200" dirty="0">
                <a:solidFill>
                  <a:srgbClr val="00AF50"/>
                </a:solidFill>
                <a:latin typeface="Arial" panose="020B0604020202020204" pitchFamily="34" charset="0"/>
              </a:rPr>
              <a:t>iş  organizasyonu ve çalışma yöntemleriyle </a:t>
            </a:r>
          </a:p>
          <a:p>
            <a:r>
              <a:rPr lang="tr-TR" sz="3200" dirty="0">
                <a:solidFill>
                  <a:srgbClr val="00AF50"/>
                </a:solidFill>
                <a:latin typeface="Arial" panose="020B0604020202020204" pitchFamily="34" charset="0"/>
              </a:rPr>
              <a:t>önlenemediği</a:t>
            </a:r>
            <a:r>
              <a:rPr lang="tr-TR" sz="3200" dirty="0">
                <a:solidFill>
                  <a:srgbClr val="000000"/>
                </a:solidFill>
                <a:latin typeface="Arial" panose="020B0604020202020204" pitchFamily="34" charset="0"/>
              </a:rPr>
              <a:t>, </a:t>
            </a:r>
            <a:r>
              <a:rPr lang="tr-TR" sz="3200" dirty="0">
                <a:solidFill>
                  <a:srgbClr val="00AF50"/>
                </a:solidFill>
                <a:latin typeface="Arial" panose="020B0604020202020204" pitchFamily="34" charset="0"/>
              </a:rPr>
              <a:t>tam olarak sınırlandırılamadığı  </a:t>
            </a:r>
            <a:r>
              <a:rPr lang="tr-TR" sz="3200" dirty="0">
                <a:solidFill>
                  <a:srgbClr val="000000"/>
                </a:solidFill>
                <a:latin typeface="Arial" panose="020B0604020202020204" pitchFamily="34" charset="0"/>
              </a:rPr>
              <a:t>durumlarda; </a:t>
            </a:r>
            <a:r>
              <a:rPr lang="tr-TR" sz="3200" dirty="0">
                <a:solidFill>
                  <a:srgbClr val="00AF50"/>
                </a:solidFill>
                <a:latin typeface="Arial" panose="020B0604020202020204" pitchFamily="34" charset="0"/>
              </a:rPr>
              <a:t>iş kazası ya da meslek hastalığının önlenmesi</a:t>
            </a:r>
            <a:r>
              <a:rPr lang="tr-TR" sz="3200" dirty="0">
                <a:solidFill>
                  <a:srgbClr val="000000"/>
                </a:solidFill>
                <a:latin typeface="Arial" panose="020B0604020202020204" pitchFamily="34" charset="0"/>
              </a:rPr>
              <a:t>, </a:t>
            </a:r>
            <a:r>
              <a:rPr lang="tr-TR" sz="3200" dirty="0">
                <a:solidFill>
                  <a:srgbClr val="00AF50"/>
                </a:solidFill>
                <a:latin typeface="Arial" panose="020B0604020202020204" pitchFamily="34" charset="0"/>
              </a:rPr>
              <a:t>çalışanların sağlık </a:t>
            </a:r>
          </a:p>
          <a:p>
            <a:r>
              <a:rPr lang="tr-TR" sz="3200" dirty="0">
                <a:solidFill>
                  <a:srgbClr val="00AF50"/>
                </a:solidFill>
                <a:latin typeface="Arial" panose="020B0604020202020204" pitchFamily="34" charset="0"/>
              </a:rPr>
              <a:t>ve güvenlik risklerinden korunması</a:t>
            </a:r>
            <a:r>
              <a:rPr lang="tr-TR" sz="3200" dirty="0">
                <a:solidFill>
                  <a:srgbClr val="000000"/>
                </a:solidFill>
                <a:latin typeface="Arial" panose="020B0604020202020204" pitchFamily="34" charset="0"/>
              </a:rPr>
              <a:t>, </a:t>
            </a:r>
            <a:r>
              <a:rPr lang="tr-TR" sz="3200" dirty="0">
                <a:solidFill>
                  <a:srgbClr val="00AF50"/>
                </a:solidFill>
                <a:latin typeface="Arial" panose="020B0604020202020204" pitchFamily="34" charset="0"/>
              </a:rPr>
              <a:t>sağlık ve güvenlik koşullarının iyileştirilmesi </a:t>
            </a:r>
            <a:r>
              <a:rPr lang="tr-TR" sz="3200" dirty="0">
                <a:solidFill>
                  <a:srgbClr val="000000"/>
                </a:solidFill>
                <a:latin typeface="Arial" panose="020B0604020202020204" pitchFamily="34" charset="0"/>
              </a:rPr>
              <a:t>amacıyla </a:t>
            </a:r>
            <a:r>
              <a:rPr lang="tr-TR" sz="3200" dirty="0">
                <a:solidFill>
                  <a:srgbClr val="C00000"/>
                </a:solidFill>
                <a:latin typeface="Arial" panose="020B0604020202020204" pitchFamily="34" charset="0"/>
              </a:rPr>
              <a:t>kullanılır</a:t>
            </a:r>
            <a:r>
              <a:rPr lang="tr-TR" sz="3200" dirty="0">
                <a:solidFill>
                  <a:srgbClr val="000000"/>
                </a:solidFill>
                <a:latin typeface="Arial" panose="020B0604020202020204" pitchFamily="34" charset="0"/>
              </a:rPr>
              <a:t>. </a:t>
            </a:r>
            <a:endParaRPr lang="tr-TR" sz="3200" dirty="0"/>
          </a:p>
        </p:txBody>
      </p:sp>
      <p:pic>
        <p:nvPicPr>
          <p:cNvPr id="3" name="Picture 2"/>
          <p:cNvPicPr>
            <a:picLocks noChangeAspect="1"/>
          </p:cNvPicPr>
          <p:nvPr/>
        </p:nvPicPr>
        <p:blipFill>
          <a:blip r:embed="rId2"/>
          <a:stretch>
            <a:fillRect/>
          </a:stretch>
        </p:blipFill>
        <p:spPr>
          <a:xfrm>
            <a:off x="8222133" y="2095864"/>
            <a:ext cx="3864600" cy="4670438"/>
          </a:xfrm>
          <a:prstGeom prst="rect">
            <a:avLst/>
          </a:prstGeom>
        </p:spPr>
      </p:pic>
    </p:spTree>
    <p:extLst>
      <p:ext uri="{BB962C8B-B14F-4D97-AF65-F5344CB8AC3E}">
        <p14:creationId xmlns:p14="http://schemas.microsoft.com/office/powerpoint/2010/main" val="368053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906" y="1364371"/>
            <a:ext cx="1739015" cy="106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ayt Numarası Yer Tutucusu 3"/>
          <p:cNvSpPr>
            <a:spLocks noGrp="1"/>
          </p:cNvSpPr>
          <p:nvPr/>
        </p:nvSpPr>
        <p:spPr>
          <a:xfrm>
            <a:off x="8039135" y="6270927"/>
            <a:ext cx="2133600" cy="365125"/>
          </a:xfrm>
          <a:prstGeom prst="rect">
            <a:avLst/>
          </a:prstGeom>
        </p:spPr>
        <p:txBody>
          <a:bodyPr vert="horz" lIns="91440" tIns="45720" rIns="91440" bIns="45720" rtlCol="0" anchor="ctr"/>
          <a:lstStyle>
            <a:defPPr>
              <a:defRPr lang="tr-TR"/>
            </a:defPPr>
            <a:lvl1pPr algn="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72D1CCE9-56BD-430D-B890-AE1E3B56EAAA}" type="slidenum">
              <a:rPr lang="tr-TR" smtClean="0"/>
              <a:pPr>
                <a:defRPr/>
              </a:pPr>
              <a:t>11</a:t>
            </a:fld>
            <a:endParaRPr lang="tr-TR"/>
          </a:p>
        </p:txBody>
      </p:sp>
      <p:pic>
        <p:nvPicPr>
          <p:cNvPr id="10" name="Picture 9" descr="http://himertekstil.com/wp-content/uploads/2014/02/cevikkuvv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827" y="327101"/>
            <a:ext cx="1012612"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celikkasapeldiveni.com/wp-content/uploads/2013/09/celik-eldiven-kasap-eldive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3639" y="327101"/>
            <a:ext cx="1848185" cy="14332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sektorbilgibankasi.com/userfiles/image/firma/6698/hav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9463" y="2335465"/>
            <a:ext cx="17247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manisamanset.gen.tr/resimler/digerleri/AKUT%20uygulamal%C4%B1%20e%C4%9Fitim%20tatbikat%C4%B1%20%2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0660" y="2128423"/>
            <a:ext cx="168243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i.milliyet.com.tr/YeniAnaResim/2010/12/11/fft99_mf1018680.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3090" y="85423"/>
            <a:ext cx="2016224" cy="12789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malzemeci.net/images_buyuk/f95/Kaygan-Zemin-Levhasi-tabelasi-_2295_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82071" y="532375"/>
            <a:ext cx="1293765" cy="16619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dayland.com.tr/ProductImages/96647/big/ic-15-240-ikaz-lambas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76044" y="2128423"/>
            <a:ext cx="1766067" cy="17660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98730" y="2529893"/>
            <a:ext cx="1660446" cy="125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http://img.webme.com/pic/o/oztekniktic/veo-h102-parasut-tipi-be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82013" y="3566093"/>
            <a:ext cx="1528727" cy="23899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www.yalciniselbiseleri.com/photos/is_elbiseleri_urun_699_1.jpe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47303" y="3770275"/>
            <a:ext cx="1128862" cy="13066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www.firmasayfasi.com/resimler/urun/large/koruyucu-gozluk-p0cb3-18119.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3995" y="5767689"/>
            <a:ext cx="1905000" cy="10048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www.bbu.com.tr/urun/832-large_default/quiet-ipli-kulak-tikaci.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43667" y="3840100"/>
            <a:ext cx="1361802" cy="13618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http://polismarketim.com/image/data/YELEKLER/20130415_11045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40409" y="5466548"/>
            <a:ext cx="1529215" cy="12539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img.hurriyetaile.com/c/1/70/620x372/r/images/haber/965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25887" y="5552570"/>
            <a:ext cx="1803185" cy="108191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http://www.orcanltd.com/picture_library/urunler/gmaskeleri/3M680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81671" y="5263681"/>
            <a:ext cx="1325594" cy="13255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http://www.motobakkal.com/images/products/00/22/83/2283_kucuk.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58135" y="3957023"/>
            <a:ext cx="1251365" cy="10561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bis.bitenekadar.net/1/0/7/6/sarjli-el-feneri-107602_5_1.jpg?v=9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630401" y="85423"/>
            <a:ext cx="1805872" cy="135440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14662" y="3855710"/>
            <a:ext cx="1027521" cy="128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801132" y="2427299"/>
            <a:ext cx="620069" cy="133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descr="http://files.kuleli-askeri-malzeme.webnode.com.tr/system_preview_detail_200000020-0ca5d0d9ef/TurkOrdusu.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842321" y="2572911"/>
            <a:ext cx="1604163" cy="11336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269624" y="5332215"/>
            <a:ext cx="1440362" cy="14403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descr="http://i00.i.aliimg.com/wsphoto/v0/542223942/Best-selling-Hoist-shape-aluminium-font-b-carabiner-b-font-6CM-8color-100pcs-lot-cheap-mountain.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91366" y="1291349"/>
            <a:ext cx="1459672" cy="9380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http://fotocdncube.fanatik.com.tr/news/658x370/2014/12/13/fft104mm3342940.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646234" y="3894490"/>
            <a:ext cx="2065892" cy="1161672"/>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1809463" y="1543377"/>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a:t>
            </a:r>
          </a:p>
        </p:txBody>
      </p:sp>
      <p:sp>
        <p:nvSpPr>
          <p:cNvPr id="34" name="Oval 33"/>
          <p:cNvSpPr/>
          <p:nvPr/>
        </p:nvSpPr>
        <p:spPr>
          <a:xfrm>
            <a:off x="3175182" y="1483190"/>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2</a:t>
            </a:r>
          </a:p>
        </p:txBody>
      </p:sp>
      <p:sp>
        <p:nvSpPr>
          <p:cNvPr id="35" name="Oval 34"/>
          <p:cNvSpPr/>
          <p:nvPr/>
        </p:nvSpPr>
        <p:spPr>
          <a:xfrm>
            <a:off x="5576165" y="114514"/>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3</a:t>
            </a:r>
          </a:p>
        </p:txBody>
      </p:sp>
      <p:sp>
        <p:nvSpPr>
          <p:cNvPr id="36" name="Oval 35"/>
          <p:cNvSpPr/>
          <p:nvPr/>
        </p:nvSpPr>
        <p:spPr>
          <a:xfrm>
            <a:off x="5722464" y="1270603"/>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4</a:t>
            </a:r>
          </a:p>
        </p:txBody>
      </p:sp>
      <p:sp>
        <p:nvSpPr>
          <p:cNvPr id="37" name="Oval 36"/>
          <p:cNvSpPr/>
          <p:nvPr/>
        </p:nvSpPr>
        <p:spPr>
          <a:xfrm>
            <a:off x="7449526" y="327101"/>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5</a:t>
            </a:r>
          </a:p>
        </p:txBody>
      </p:sp>
      <p:sp>
        <p:nvSpPr>
          <p:cNvPr id="38" name="Oval 37"/>
          <p:cNvSpPr/>
          <p:nvPr/>
        </p:nvSpPr>
        <p:spPr>
          <a:xfrm>
            <a:off x="8589654" y="114514"/>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6</a:t>
            </a:r>
          </a:p>
        </p:txBody>
      </p:sp>
      <p:sp>
        <p:nvSpPr>
          <p:cNvPr id="39" name="Oval 38"/>
          <p:cNvSpPr/>
          <p:nvPr/>
        </p:nvSpPr>
        <p:spPr>
          <a:xfrm>
            <a:off x="1538805" y="3160956"/>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7</a:t>
            </a:r>
          </a:p>
        </p:txBody>
      </p:sp>
      <p:sp>
        <p:nvSpPr>
          <p:cNvPr id="40" name="Oval 39"/>
          <p:cNvSpPr/>
          <p:nvPr/>
        </p:nvSpPr>
        <p:spPr>
          <a:xfrm>
            <a:off x="5173220" y="3096321"/>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8</a:t>
            </a:r>
          </a:p>
        </p:txBody>
      </p:sp>
      <p:sp>
        <p:nvSpPr>
          <p:cNvPr id="41" name="Oval 40"/>
          <p:cNvSpPr/>
          <p:nvPr/>
        </p:nvSpPr>
        <p:spPr>
          <a:xfrm>
            <a:off x="6083719" y="3353506"/>
            <a:ext cx="436913"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9</a:t>
            </a:r>
          </a:p>
        </p:txBody>
      </p:sp>
      <p:sp>
        <p:nvSpPr>
          <p:cNvPr id="42" name="Oval 41"/>
          <p:cNvSpPr/>
          <p:nvPr/>
        </p:nvSpPr>
        <p:spPr>
          <a:xfrm>
            <a:off x="6447297" y="2883734"/>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10</a:t>
            </a:r>
          </a:p>
        </p:txBody>
      </p:sp>
      <p:sp>
        <p:nvSpPr>
          <p:cNvPr id="43" name="Oval 42"/>
          <p:cNvSpPr/>
          <p:nvPr/>
        </p:nvSpPr>
        <p:spPr>
          <a:xfrm>
            <a:off x="7258975" y="3362501"/>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11</a:t>
            </a:r>
          </a:p>
        </p:txBody>
      </p:sp>
      <p:sp>
        <p:nvSpPr>
          <p:cNvPr id="44" name="Oval 43"/>
          <p:cNvSpPr/>
          <p:nvPr/>
        </p:nvSpPr>
        <p:spPr>
          <a:xfrm>
            <a:off x="8505016" y="2027077"/>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12</a:t>
            </a:r>
          </a:p>
        </p:txBody>
      </p:sp>
      <p:sp>
        <p:nvSpPr>
          <p:cNvPr id="45" name="Oval 44"/>
          <p:cNvSpPr/>
          <p:nvPr/>
        </p:nvSpPr>
        <p:spPr>
          <a:xfrm>
            <a:off x="1596951" y="5006464"/>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14</a:t>
            </a:r>
          </a:p>
        </p:txBody>
      </p:sp>
      <p:sp>
        <p:nvSpPr>
          <p:cNvPr id="46" name="Oval 45"/>
          <p:cNvSpPr/>
          <p:nvPr/>
        </p:nvSpPr>
        <p:spPr>
          <a:xfrm>
            <a:off x="2770079" y="3643123"/>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15</a:t>
            </a:r>
          </a:p>
        </p:txBody>
      </p:sp>
      <p:sp>
        <p:nvSpPr>
          <p:cNvPr id="47" name="Oval 46"/>
          <p:cNvSpPr/>
          <p:nvPr/>
        </p:nvSpPr>
        <p:spPr>
          <a:xfrm>
            <a:off x="4260095" y="3744436"/>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16</a:t>
            </a:r>
          </a:p>
        </p:txBody>
      </p:sp>
      <p:sp>
        <p:nvSpPr>
          <p:cNvPr id="48" name="Oval 47"/>
          <p:cNvSpPr/>
          <p:nvPr/>
        </p:nvSpPr>
        <p:spPr>
          <a:xfrm>
            <a:off x="5535818" y="3830567"/>
            <a:ext cx="623559" cy="5828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17</a:t>
            </a:r>
          </a:p>
        </p:txBody>
      </p:sp>
      <p:sp>
        <p:nvSpPr>
          <p:cNvPr id="49" name="Oval 48"/>
          <p:cNvSpPr/>
          <p:nvPr/>
        </p:nvSpPr>
        <p:spPr>
          <a:xfrm>
            <a:off x="7854605" y="4645724"/>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18</a:t>
            </a:r>
          </a:p>
        </p:txBody>
      </p:sp>
      <p:sp>
        <p:nvSpPr>
          <p:cNvPr id="50" name="Oval 49"/>
          <p:cNvSpPr/>
          <p:nvPr/>
        </p:nvSpPr>
        <p:spPr>
          <a:xfrm>
            <a:off x="9844617" y="4200840"/>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19</a:t>
            </a:r>
          </a:p>
        </p:txBody>
      </p:sp>
      <p:sp>
        <p:nvSpPr>
          <p:cNvPr id="51" name="Oval 50"/>
          <p:cNvSpPr/>
          <p:nvPr/>
        </p:nvSpPr>
        <p:spPr>
          <a:xfrm>
            <a:off x="1544790" y="6301346"/>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20</a:t>
            </a:r>
          </a:p>
        </p:txBody>
      </p:sp>
      <p:sp>
        <p:nvSpPr>
          <p:cNvPr id="52" name="Oval 51"/>
          <p:cNvSpPr/>
          <p:nvPr/>
        </p:nvSpPr>
        <p:spPr>
          <a:xfrm>
            <a:off x="3418880" y="5263681"/>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21</a:t>
            </a:r>
          </a:p>
        </p:txBody>
      </p:sp>
      <p:sp>
        <p:nvSpPr>
          <p:cNvPr id="53" name="Oval 52"/>
          <p:cNvSpPr/>
          <p:nvPr/>
        </p:nvSpPr>
        <p:spPr>
          <a:xfrm>
            <a:off x="5322880" y="5579542"/>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22</a:t>
            </a:r>
          </a:p>
        </p:txBody>
      </p:sp>
      <p:sp>
        <p:nvSpPr>
          <p:cNvPr id="54" name="Oval 53"/>
          <p:cNvSpPr/>
          <p:nvPr/>
        </p:nvSpPr>
        <p:spPr>
          <a:xfrm>
            <a:off x="7503893" y="5688855"/>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23</a:t>
            </a:r>
          </a:p>
        </p:txBody>
      </p:sp>
      <p:sp>
        <p:nvSpPr>
          <p:cNvPr id="55" name="Oval 54"/>
          <p:cNvSpPr/>
          <p:nvPr/>
        </p:nvSpPr>
        <p:spPr>
          <a:xfrm>
            <a:off x="9724568" y="5430831"/>
            <a:ext cx="593588"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24</a:t>
            </a:r>
          </a:p>
        </p:txBody>
      </p:sp>
      <p:sp>
        <p:nvSpPr>
          <p:cNvPr id="56" name="Oval 55"/>
          <p:cNvSpPr/>
          <p:nvPr/>
        </p:nvSpPr>
        <p:spPr>
          <a:xfrm>
            <a:off x="10086427" y="3306310"/>
            <a:ext cx="623559" cy="4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tr-TR" dirty="0"/>
              <a:t>13</a:t>
            </a:r>
          </a:p>
        </p:txBody>
      </p:sp>
    </p:spTree>
    <p:extLst>
      <p:ext uri="{BB962C8B-B14F-4D97-AF65-F5344CB8AC3E}">
        <p14:creationId xmlns:p14="http://schemas.microsoft.com/office/powerpoint/2010/main" val="495639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9436" y="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3" name="Rectangle 2"/>
          <p:cNvSpPr>
            <a:spLocks noGrp="1" noChangeArrowheads="1"/>
          </p:cNvSpPr>
          <p:nvPr/>
        </p:nvSpPr>
        <p:spPr>
          <a:xfrm>
            <a:off x="613775" y="309660"/>
            <a:ext cx="10972799" cy="1757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800" b="1" dirty="0"/>
              <a:t>Kişisel koruyucu donanım: </a:t>
            </a:r>
            <a:r>
              <a:rPr lang="tr-TR" sz="2800" dirty="0"/>
              <a:t>Çalışanı, yürütülen işten kaynaklanan, sağlık ve güvenliği etkileyen bir veya birden fazla riske karşı koruyan, çalışan tarafından giyilen, takılan veya tutulan, bu amaca uygun olarak tasarımı yapılmış tüm alet, araç, gereç ve cihazları ifade eder.</a:t>
            </a:r>
          </a:p>
          <a:p>
            <a:pPr marL="0" indent="0" eaLnBrk="1" hangingPunct="1">
              <a:lnSpc>
                <a:spcPct val="90000"/>
              </a:lnSpc>
              <a:buNone/>
            </a:pPr>
            <a:endParaRPr lang="tr-TR" sz="2800" dirty="0"/>
          </a:p>
          <a:p>
            <a:pPr marL="0" indent="0" eaLnBrk="1" hangingPunct="1">
              <a:lnSpc>
                <a:spcPct val="90000"/>
              </a:lnSpc>
              <a:buNone/>
            </a:pPr>
            <a:endParaRPr lang="tr-TR" sz="2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7447" y="2307722"/>
            <a:ext cx="7766205" cy="44418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1836" y="15240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6" name="Rectangle 5"/>
          <p:cNvSpPr/>
          <p:nvPr/>
        </p:nvSpPr>
        <p:spPr>
          <a:xfrm>
            <a:off x="434236" y="30480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8" name="Rectangle 7"/>
          <p:cNvSpPr/>
          <p:nvPr/>
        </p:nvSpPr>
        <p:spPr>
          <a:xfrm>
            <a:off x="254697" y="54201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9" name="Rectangle 8"/>
          <p:cNvSpPr/>
          <p:nvPr/>
        </p:nvSpPr>
        <p:spPr>
          <a:xfrm>
            <a:off x="102297" y="856824"/>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0" name="Rectangle 9"/>
          <p:cNvSpPr/>
          <p:nvPr/>
        </p:nvSpPr>
        <p:spPr>
          <a:xfrm>
            <a:off x="344466" y="108402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1" name="Rectangle 10"/>
          <p:cNvSpPr/>
          <p:nvPr/>
        </p:nvSpPr>
        <p:spPr>
          <a:xfrm>
            <a:off x="12527" y="1466456"/>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2" name="Rectangle 11"/>
          <p:cNvSpPr/>
          <p:nvPr/>
        </p:nvSpPr>
        <p:spPr>
          <a:xfrm>
            <a:off x="290186" y="1661391"/>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3" name="Rectangle 12"/>
          <p:cNvSpPr/>
          <p:nvPr/>
        </p:nvSpPr>
        <p:spPr>
          <a:xfrm>
            <a:off x="-39666" y="380413"/>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Tree>
    <p:extLst>
      <p:ext uri="{BB962C8B-B14F-4D97-AF65-F5344CB8AC3E}">
        <p14:creationId xmlns:p14="http://schemas.microsoft.com/office/powerpoint/2010/main" val="63834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nvSpPr>
        <p:spPr>
          <a:xfrm>
            <a:off x="1179534" y="423910"/>
            <a:ext cx="10557354" cy="58766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None/>
            </a:pPr>
            <a:r>
              <a:rPr lang="tr-TR" sz="2000" dirty="0"/>
              <a:t>Bu tanım kapsamında;</a:t>
            </a:r>
          </a:p>
          <a:p>
            <a:pPr marL="457200" indent="-457200" algn="just">
              <a:buNone/>
            </a:pPr>
            <a:endParaRPr lang="tr-TR" sz="2000" dirty="0"/>
          </a:p>
          <a:p>
            <a:pPr marL="457200" indent="-457200" algn="just">
              <a:buAutoNum type="alphaLcParenR"/>
            </a:pPr>
            <a:r>
              <a:rPr lang="tr-TR" sz="2000" dirty="0"/>
              <a:t>Kişiyi aynı anda bir veya birden fazla riske karşı korumak amacıyla üretici tarafından bir bütün haline getirilmiş cihaz, alet veya malzemeden oluşmuş donanım,</a:t>
            </a:r>
          </a:p>
          <a:p>
            <a:pPr marL="457200" indent="-457200" algn="just">
              <a:buNone/>
            </a:pPr>
            <a:endParaRPr lang="tr-TR" sz="2000" dirty="0"/>
          </a:p>
          <a:p>
            <a:pPr marL="457200" indent="-457200" algn="just">
              <a:buNone/>
            </a:pPr>
            <a:r>
              <a:rPr lang="tr-TR" sz="2000" dirty="0"/>
              <a:t>b)  Belirli bir faaliyetin yapılması için korunma amacı olmaksızın taşınan veya giyilen donanımla birlikte kullanılan, ayrılabilir veya ayrılamaz nitelikteki koruyucu cihaz, alet veya malzeme,</a:t>
            </a:r>
          </a:p>
          <a:p>
            <a:pPr marL="457200" indent="-457200" algn="just">
              <a:buAutoNum type="alphaLcParenR"/>
            </a:pPr>
            <a:endParaRPr lang="tr-TR" sz="2000" dirty="0"/>
          </a:p>
          <a:p>
            <a:pPr marL="457200" indent="-457200" algn="just">
              <a:buNone/>
            </a:pPr>
            <a:r>
              <a:rPr lang="tr-TR" sz="2000" dirty="0"/>
              <a:t>c)    Kişisel koruyucu donanımın rahat ve işlevsel bir şekilde çalışması için gerekli olan ve sadece bu tür donanımlarla kullanılan değiştirilebilir parçalar da, Kişisel koruyucu donanım sayılır.</a:t>
            </a:r>
          </a:p>
        </p:txBody>
      </p:sp>
      <p:pic>
        <p:nvPicPr>
          <p:cNvPr id="3" name="Picture 2"/>
          <p:cNvPicPr>
            <a:picLocks noChangeAspect="1"/>
          </p:cNvPicPr>
          <p:nvPr/>
        </p:nvPicPr>
        <p:blipFill>
          <a:blip r:embed="rId2"/>
          <a:stretch>
            <a:fillRect/>
          </a:stretch>
        </p:blipFill>
        <p:spPr>
          <a:xfrm>
            <a:off x="519153" y="4367583"/>
            <a:ext cx="2084850" cy="2056008"/>
          </a:xfrm>
          <a:prstGeom prst="rect">
            <a:avLst/>
          </a:prstGeom>
        </p:spPr>
      </p:pic>
      <p:pic>
        <p:nvPicPr>
          <p:cNvPr id="7" name="Picture 6"/>
          <p:cNvPicPr>
            <a:picLocks noChangeAspect="1"/>
          </p:cNvPicPr>
          <p:nvPr/>
        </p:nvPicPr>
        <p:blipFill>
          <a:blip r:embed="rId3"/>
          <a:stretch>
            <a:fillRect/>
          </a:stretch>
        </p:blipFill>
        <p:spPr>
          <a:xfrm>
            <a:off x="3666761" y="4184380"/>
            <a:ext cx="2508570" cy="2485143"/>
          </a:xfrm>
          <a:prstGeom prst="rect">
            <a:avLst/>
          </a:prstGeom>
        </p:spPr>
      </p:pic>
      <p:pic>
        <p:nvPicPr>
          <p:cNvPr id="8" name="Picture 7"/>
          <p:cNvPicPr>
            <a:picLocks noChangeAspect="1"/>
          </p:cNvPicPr>
          <p:nvPr/>
        </p:nvPicPr>
        <p:blipFill>
          <a:blip r:embed="rId4"/>
          <a:stretch>
            <a:fillRect/>
          </a:stretch>
        </p:blipFill>
        <p:spPr>
          <a:xfrm>
            <a:off x="8310188" y="4161531"/>
            <a:ext cx="2361987" cy="2468111"/>
          </a:xfrm>
          <a:prstGeom prst="rect">
            <a:avLst/>
          </a:prstGeom>
        </p:spPr>
      </p:pic>
    </p:spTree>
    <p:extLst>
      <p:ext uri="{BB962C8B-B14F-4D97-AF65-F5344CB8AC3E}">
        <p14:creationId xmlns:p14="http://schemas.microsoft.com/office/powerpoint/2010/main" val="71644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828800" y="757237"/>
            <a:ext cx="8534400" cy="5343525"/>
          </a:xfrm>
          <a:prstGeom prst="rect">
            <a:avLst/>
          </a:prstGeom>
          <a:noFill/>
          <a:ln w="9525">
            <a:noFill/>
            <a:miter lim="800000"/>
            <a:headEnd/>
            <a:tailEnd/>
          </a:ln>
        </p:spPr>
      </p:pic>
    </p:spTree>
    <p:extLst>
      <p:ext uri="{BB962C8B-B14F-4D97-AF65-F5344CB8AC3E}">
        <p14:creationId xmlns:p14="http://schemas.microsoft.com/office/powerpoint/2010/main" val="433716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905000" y="785018"/>
            <a:ext cx="8382000" cy="5287963"/>
          </a:xfrm>
          <a:prstGeom prst="rect">
            <a:avLst/>
          </a:prstGeom>
          <a:noFill/>
          <a:ln w="9525">
            <a:noFill/>
            <a:miter lim="800000"/>
            <a:headEnd/>
            <a:tailEnd/>
          </a:ln>
        </p:spPr>
      </p:pic>
    </p:spTree>
    <p:extLst>
      <p:ext uri="{BB962C8B-B14F-4D97-AF65-F5344CB8AC3E}">
        <p14:creationId xmlns:p14="http://schemas.microsoft.com/office/powerpoint/2010/main" val="33352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828800" y="723900"/>
            <a:ext cx="8534400" cy="5410200"/>
          </a:xfrm>
          <a:prstGeom prst="rect">
            <a:avLst/>
          </a:prstGeom>
          <a:noFill/>
          <a:ln w="9525">
            <a:noFill/>
            <a:miter lim="800000"/>
            <a:headEnd/>
            <a:tailEnd/>
          </a:ln>
        </p:spPr>
      </p:pic>
    </p:spTree>
    <p:extLst>
      <p:ext uri="{BB962C8B-B14F-4D97-AF65-F5344CB8AC3E}">
        <p14:creationId xmlns:p14="http://schemas.microsoft.com/office/powerpoint/2010/main" val="730384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828800" y="714375"/>
            <a:ext cx="8534400" cy="5429250"/>
          </a:xfrm>
          <a:prstGeom prst="rect">
            <a:avLst/>
          </a:prstGeom>
          <a:noFill/>
          <a:ln w="9525">
            <a:noFill/>
            <a:miter lim="800000"/>
            <a:headEnd/>
            <a:tailEnd/>
          </a:ln>
        </p:spPr>
      </p:pic>
    </p:spTree>
    <p:extLst>
      <p:ext uri="{BB962C8B-B14F-4D97-AF65-F5344CB8AC3E}">
        <p14:creationId xmlns:p14="http://schemas.microsoft.com/office/powerpoint/2010/main" val="1020124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nvSpPr>
        <p:spPr>
          <a:xfrm>
            <a:off x="172527" y="145106"/>
            <a:ext cx="10023658" cy="6355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1800" b="1" dirty="0"/>
              <a:t>Aşağıda belirtilenler, yukarıda tanımı yapılan </a:t>
            </a:r>
            <a:r>
              <a:rPr lang="tr-TR" sz="1800" b="1" u="sng" dirty="0"/>
              <a:t>kişisel koruyucu donanımdan sayılmaz:</a:t>
            </a:r>
          </a:p>
          <a:p>
            <a:pPr marL="0" indent="0" algn="just">
              <a:buNone/>
            </a:pPr>
            <a:endParaRPr lang="tr-TR" sz="1800" u="sng" dirty="0"/>
          </a:p>
          <a:p>
            <a:pPr marL="514350" indent="-514350" algn="just">
              <a:buNone/>
            </a:pPr>
            <a:r>
              <a:rPr lang="tr-TR" sz="1800" dirty="0"/>
              <a:t>a) Özel olarak çalışanın sağlığını ve güvenliğini korumak üzere yapılmamış sıradan iş elbiseleri ve üniformalar,</a:t>
            </a:r>
          </a:p>
          <a:p>
            <a:pPr marL="514350" indent="-514350" algn="just">
              <a:buNone/>
            </a:pPr>
            <a:endParaRPr lang="tr-TR" sz="1800" dirty="0"/>
          </a:p>
          <a:p>
            <a:pPr marL="0" indent="0" algn="just">
              <a:buNone/>
            </a:pPr>
            <a:r>
              <a:rPr lang="tr-TR" sz="1800" dirty="0"/>
              <a:t>b) Acil kurtarma servislerinin kullandıkları ekipman,</a:t>
            </a:r>
          </a:p>
          <a:p>
            <a:pPr marL="0" indent="0" algn="just">
              <a:buNone/>
            </a:pPr>
            <a:endParaRPr lang="tr-TR" sz="1800" dirty="0"/>
          </a:p>
          <a:p>
            <a:pPr marL="0" indent="0" algn="just">
              <a:buNone/>
            </a:pPr>
            <a:r>
              <a:rPr lang="tr-TR" sz="1800" dirty="0"/>
              <a:t>c) Askerlerin, polislerin ve diğer kamu güvenlik güçlerinin giydiği ve kullandığı kişisel koruyucular,</a:t>
            </a:r>
          </a:p>
          <a:p>
            <a:pPr marL="0" indent="0" algn="just">
              <a:buNone/>
            </a:pPr>
            <a:endParaRPr lang="tr-TR" sz="1800" dirty="0"/>
          </a:p>
          <a:p>
            <a:pPr marL="0" indent="0" algn="just">
              <a:buNone/>
            </a:pPr>
            <a:r>
              <a:rPr lang="tr-TR" sz="1800" dirty="0"/>
              <a:t>d) Kara taşımacılığında kullanılan kişisel koruyucular,</a:t>
            </a:r>
          </a:p>
          <a:p>
            <a:pPr marL="0" indent="0" algn="just">
              <a:buNone/>
            </a:pPr>
            <a:endParaRPr lang="tr-TR" sz="1800" dirty="0"/>
          </a:p>
          <a:p>
            <a:pPr marL="0" indent="0" algn="just">
              <a:buNone/>
            </a:pPr>
            <a:r>
              <a:rPr lang="tr-TR" sz="1800" dirty="0"/>
              <a:t>e) Spor ekipmanı,</a:t>
            </a:r>
          </a:p>
          <a:p>
            <a:pPr marL="0" indent="0" algn="just">
              <a:buNone/>
            </a:pPr>
            <a:endParaRPr lang="tr-TR" sz="1800" dirty="0"/>
          </a:p>
          <a:p>
            <a:pPr marL="0" indent="0" algn="just">
              <a:buNone/>
            </a:pPr>
            <a:r>
              <a:rPr lang="tr-TR" sz="1800" dirty="0"/>
              <a:t>f) Nefsi müdafaayı veya caydırmayı hedefleyen ekipman,</a:t>
            </a:r>
          </a:p>
          <a:p>
            <a:pPr marL="0" indent="0" algn="just">
              <a:buNone/>
            </a:pPr>
            <a:endParaRPr lang="tr-TR" sz="1800" dirty="0"/>
          </a:p>
          <a:p>
            <a:pPr marL="0" indent="0" algn="just">
              <a:buNone/>
            </a:pPr>
            <a:r>
              <a:rPr lang="tr-TR" sz="1800" dirty="0"/>
              <a:t>g) Riskleri ve istenmeyen durumları ikaz eden, taşınabilir cihazlar.</a:t>
            </a:r>
          </a:p>
        </p:txBody>
      </p:sp>
      <p:pic>
        <p:nvPicPr>
          <p:cNvPr id="6" name="Picture 5"/>
          <p:cNvPicPr>
            <a:picLocks noChangeAspect="1"/>
          </p:cNvPicPr>
          <p:nvPr/>
        </p:nvPicPr>
        <p:blipFill>
          <a:blip r:embed="rId2"/>
          <a:stretch>
            <a:fillRect/>
          </a:stretch>
        </p:blipFill>
        <p:spPr>
          <a:xfrm>
            <a:off x="9471906" y="1170302"/>
            <a:ext cx="2542500" cy="2538282"/>
          </a:xfrm>
          <a:prstGeom prst="rect">
            <a:avLst/>
          </a:prstGeom>
        </p:spPr>
      </p:pic>
      <p:pic>
        <p:nvPicPr>
          <p:cNvPr id="7" name="Picture 6"/>
          <p:cNvPicPr>
            <a:picLocks noChangeAspect="1"/>
          </p:cNvPicPr>
          <p:nvPr/>
        </p:nvPicPr>
        <p:blipFill>
          <a:blip r:embed="rId3"/>
          <a:stretch>
            <a:fillRect/>
          </a:stretch>
        </p:blipFill>
        <p:spPr>
          <a:xfrm>
            <a:off x="6624177" y="3240949"/>
            <a:ext cx="1423800" cy="3617051"/>
          </a:xfrm>
          <a:prstGeom prst="rect">
            <a:avLst/>
          </a:prstGeom>
        </p:spPr>
      </p:pic>
      <p:pic>
        <p:nvPicPr>
          <p:cNvPr id="8" name="Picture 7"/>
          <p:cNvPicPr>
            <a:picLocks noChangeAspect="1"/>
          </p:cNvPicPr>
          <p:nvPr/>
        </p:nvPicPr>
        <p:blipFill>
          <a:blip r:embed="rId4"/>
          <a:stretch>
            <a:fillRect/>
          </a:stretch>
        </p:blipFill>
        <p:spPr>
          <a:xfrm>
            <a:off x="4683916" y="3377076"/>
            <a:ext cx="1303525" cy="1134724"/>
          </a:xfrm>
          <a:prstGeom prst="rect">
            <a:avLst/>
          </a:prstGeom>
        </p:spPr>
      </p:pic>
      <p:pic>
        <p:nvPicPr>
          <p:cNvPr id="9" name="Picture 8"/>
          <p:cNvPicPr>
            <a:picLocks noChangeAspect="1"/>
          </p:cNvPicPr>
          <p:nvPr/>
        </p:nvPicPr>
        <p:blipFill>
          <a:blip r:embed="rId5"/>
          <a:stretch>
            <a:fillRect/>
          </a:stretch>
        </p:blipFill>
        <p:spPr>
          <a:xfrm>
            <a:off x="9532445" y="3959569"/>
            <a:ext cx="1300476" cy="2860357"/>
          </a:xfrm>
          <a:prstGeom prst="rect">
            <a:avLst/>
          </a:prstGeom>
        </p:spPr>
      </p:pic>
    </p:spTree>
    <p:extLst>
      <p:ext uri="{BB962C8B-B14F-4D97-AF65-F5344CB8AC3E}">
        <p14:creationId xmlns:p14="http://schemas.microsoft.com/office/powerpoint/2010/main" val="4285873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14816" y="1199584"/>
            <a:ext cx="9970717"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dirty="0">
                <a:ln>
                  <a:noFill/>
                </a:ln>
                <a:solidFill>
                  <a:schemeClr val="tx1"/>
                </a:solidFill>
                <a:effectLst/>
                <a:cs typeface="Arial" panose="020B0604020202020204" pitchFamily="34" charset="0"/>
              </a:rPr>
              <a:t>KKD'ler aşağıdaki durumlardan hangisinde kullanılır?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chemeClr val="tx1"/>
                </a:solidFill>
                <a:effectLst/>
                <a:cs typeface="Arial" panose="020B0604020202020204" pitchFamily="34" charset="0"/>
              </a:rPr>
              <a:t>a-</a:t>
            </a:r>
            <a:r>
              <a:rPr kumimoji="0" lang="tr-TR" sz="2800" b="0" i="0" u="none" strike="noStrike" cap="none" normalizeH="0" baseline="0" dirty="0">
                <a:ln>
                  <a:noFill/>
                </a:ln>
                <a:solidFill>
                  <a:srgbClr val="000000"/>
                </a:solidFill>
                <a:effectLst/>
                <a:cs typeface="Arial" panose="020B0604020202020204" pitchFamily="34" charset="0"/>
              </a:rPr>
              <a:t>Riskler önlenmişse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chemeClr val="tx1"/>
                </a:solidFill>
                <a:effectLst/>
                <a:cs typeface="Arial" panose="020B0604020202020204" pitchFamily="34" charset="0"/>
              </a:rPr>
              <a:t>b-Teknik Tedbirler yetersizse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chemeClr val="tx1"/>
                </a:solidFill>
                <a:effectLst/>
                <a:cs typeface="Arial" panose="020B0604020202020204" pitchFamily="34" charset="0"/>
              </a:rPr>
              <a:t>c-Riskler yeterli derecede azaltılmışsa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chemeClr val="tx1"/>
                </a:solidFill>
                <a:effectLst/>
                <a:cs typeface="Arial" panose="020B0604020202020204" pitchFamily="34" charset="0"/>
              </a:rPr>
              <a:t>d-</a:t>
            </a:r>
            <a:r>
              <a:rPr kumimoji="0" lang="tr-TR" sz="2800" b="0" i="0" u="none" strike="noStrike" cap="none" normalizeH="0" baseline="0" dirty="0">
                <a:ln>
                  <a:noFill/>
                </a:ln>
                <a:solidFill>
                  <a:srgbClr val="000000"/>
                </a:solidFill>
                <a:effectLst/>
                <a:cs typeface="Arial" panose="020B0604020202020204" pitchFamily="34" charset="0"/>
              </a:rPr>
              <a:t>Toplu korunma önlemleri alınmışsa</a:t>
            </a:r>
            <a:endParaRPr kumimoji="0" lang="tr-TR"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3663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nvSpPr>
        <p:spPr>
          <a:xfrm>
            <a:off x="1829780" y="438361"/>
            <a:ext cx="8229600" cy="1143000"/>
          </a:xfrm>
          <a:prstGeom prst="rect">
            <a:avLst/>
          </a:prstGeom>
        </p:spPr>
        <p:txBody>
          <a:bodyPr vert="horz" lIns="91440" tIns="45720" rIns="91440" bIns="45720" rtlCol="0" anchor="t">
            <a:normAutofit fontScale="90000" lnSpcReduction="1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tr-TR" altLang="tr-TR" dirty="0" err="1"/>
              <a:t>İşyerlerİ</a:t>
            </a:r>
            <a:r>
              <a:rPr lang="tr-TR" altLang="tr-TR" dirty="0"/>
              <a:t>, </a:t>
            </a:r>
            <a:r>
              <a:rPr lang="tr-TR" altLang="tr-TR" dirty="0" err="1"/>
              <a:t>yapIlan</a:t>
            </a:r>
            <a:r>
              <a:rPr lang="tr-TR" altLang="tr-TR" dirty="0"/>
              <a:t> </a:t>
            </a:r>
            <a:r>
              <a:rPr lang="tr-TR" altLang="tr-TR" dirty="0" err="1"/>
              <a:t>İşİn</a:t>
            </a:r>
            <a:r>
              <a:rPr lang="tr-TR" altLang="tr-TR" dirty="0"/>
              <a:t> </a:t>
            </a:r>
            <a:r>
              <a:rPr lang="tr-TR" altLang="tr-TR" dirty="0" err="1"/>
              <a:t>nİtelİğİne</a:t>
            </a:r>
            <a:r>
              <a:rPr lang="tr-TR" altLang="tr-TR" dirty="0"/>
              <a:t> göre </a:t>
            </a:r>
            <a:r>
              <a:rPr lang="tr-TR" altLang="tr-TR" dirty="0" err="1"/>
              <a:t>tehlİke</a:t>
            </a:r>
            <a:r>
              <a:rPr lang="tr-TR" altLang="tr-TR" dirty="0"/>
              <a:t> </a:t>
            </a:r>
            <a:r>
              <a:rPr lang="tr-TR" altLang="tr-TR" dirty="0" err="1"/>
              <a:t>sInIflarIna</a:t>
            </a:r>
            <a:r>
              <a:rPr lang="tr-TR" altLang="tr-TR" dirty="0"/>
              <a:t> </a:t>
            </a:r>
            <a:r>
              <a:rPr lang="tr-TR" altLang="tr-TR" dirty="0" err="1"/>
              <a:t>ayrIldI</a:t>
            </a:r>
            <a:r>
              <a:rPr lang="tr-TR" altLang="tr-TR" dirty="0"/>
              <a:t>. </a:t>
            </a:r>
          </a:p>
        </p:txBody>
      </p:sp>
      <p:sp>
        <p:nvSpPr>
          <p:cNvPr id="5" name="Rectangle 4"/>
          <p:cNvSpPr>
            <a:spLocks noChangeArrowheads="1"/>
          </p:cNvSpPr>
          <p:nvPr/>
        </p:nvSpPr>
        <p:spPr bwMode="auto">
          <a:xfrm>
            <a:off x="1685764" y="1863740"/>
            <a:ext cx="8820472" cy="461963"/>
          </a:xfrm>
          <a:prstGeom prst="rect">
            <a:avLst/>
          </a:prstGeom>
          <a:gradFill rotWithShape="1">
            <a:gsLst>
              <a:gs pos="0">
                <a:srgbClr val="2B6376"/>
              </a:gs>
              <a:gs pos="100000">
                <a:srgbClr val="5DD5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50000"/>
              </a:spcBef>
              <a:buClrTx/>
              <a:buSzTx/>
              <a:buFontTx/>
              <a:buNone/>
            </a:pPr>
            <a:r>
              <a:rPr lang="tr-TR" altLang="tr-TR" sz="2400" dirty="0">
                <a:solidFill>
                  <a:schemeClr val="bg1"/>
                </a:solidFill>
                <a:latin typeface="Arial" charset="0"/>
              </a:rPr>
              <a:t>Tehlike sınıfı tespitinde; işyerinin yaptığı asıl iş esas alınır.</a:t>
            </a:r>
          </a:p>
        </p:txBody>
      </p:sp>
      <p:graphicFrame>
        <p:nvGraphicFramePr>
          <p:cNvPr id="6" name="Diyagram 6"/>
          <p:cNvGraphicFramePr/>
          <p:nvPr/>
        </p:nvGraphicFramePr>
        <p:xfrm>
          <a:off x="2132670" y="2793789"/>
          <a:ext cx="5942321" cy="1432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7"/>
          <p:cNvGraphicFramePr/>
          <p:nvPr/>
        </p:nvGraphicFramePr>
        <p:xfrm>
          <a:off x="2272370" y="3937285"/>
          <a:ext cx="5942321" cy="1366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yagram 8"/>
          <p:cNvGraphicFramePr/>
          <p:nvPr/>
        </p:nvGraphicFramePr>
        <p:xfrm>
          <a:off x="2117812" y="4986945"/>
          <a:ext cx="5942321" cy="14326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9"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30230" y="2811252"/>
            <a:ext cx="4140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81030" y="3882814"/>
            <a:ext cx="408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19">
            <a:extLst>
              <a:ext uri="{28A0092B-C50C-407E-A947-70E740481C1C}">
                <a14:useLocalDpi xmlns:a14="http://schemas.microsoft.com/office/drawing/2010/main" val="0"/>
              </a:ext>
            </a:extLst>
          </a:blip>
          <a:srcRect r="39832" b="38680"/>
          <a:stretch>
            <a:fillRect/>
          </a:stretch>
        </p:blipFill>
        <p:spPr bwMode="auto">
          <a:xfrm>
            <a:off x="5912780" y="4997239"/>
            <a:ext cx="40449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ağ Ok 1">
            <a:hlinkClick r:id="rId20" action="ppaction://hlinkfile"/>
          </p:cNvPr>
          <p:cNvSpPr/>
          <p:nvPr/>
        </p:nvSpPr>
        <p:spPr>
          <a:xfrm>
            <a:off x="9957730" y="6130714"/>
            <a:ext cx="441002" cy="284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p>
        </p:txBody>
      </p:sp>
    </p:spTree>
    <p:extLst>
      <p:ext uri="{BB962C8B-B14F-4D97-AF65-F5344CB8AC3E}">
        <p14:creationId xmlns:p14="http://schemas.microsoft.com/office/powerpoint/2010/main" val="707672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114816" y="1199584"/>
            <a:ext cx="9970717"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dirty="0">
                <a:ln>
                  <a:noFill/>
                </a:ln>
                <a:solidFill>
                  <a:schemeClr val="tx1"/>
                </a:solidFill>
                <a:effectLst/>
                <a:cs typeface="Arial" panose="020B0604020202020204" pitchFamily="34" charset="0"/>
              </a:rPr>
              <a:t>KKD'ler aşağıdaki durumlardan hangisinde kullanılır?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chemeClr val="tx1"/>
                </a:solidFill>
                <a:effectLst/>
                <a:cs typeface="Arial" panose="020B0604020202020204" pitchFamily="34" charset="0"/>
              </a:rPr>
              <a:t>a-</a:t>
            </a:r>
            <a:r>
              <a:rPr kumimoji="0" lang="tr-TR" sz="2800" b="0" i="0" u="none" strike="noStrike" cap="none" normalizeH="0" baseline="0" dirty="0">
                <a:ln>
                  <a:noFill/>
                </a:ln>
                <a:solidFill>
                  <a:srgbClr val="000000"/>
                </a:solidFill>
                <a:effectLst/>
                <a:cs typeface="Arial" panose="020B0604020202020204" pitchFamily="34" charset="0"/>
              </a:rPr>
              <a:t>Riskler önlenmişse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rgbClr val="FF0000"/>
                </a:solidFill>
                <a:effectLst/>
                <a:cs typeface="Arial" panose="020B0604020202020204" pitchFamily="34" charset="0"/>
              </a:rPr>
              <a:t>b-Teknik Tedbirler yetersizse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chemeClr val="tx1"/>
                </a:solidFill>
                <a:effectLst/>
                <a:cs typeface="Arial" panose="020B0604020202020204" pitchFamily="34" charset="0"/>
              </a:rPr>
              <a:t>c-Riskler yeterli derecede azaltılmışsa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a:ln>
                  <a:noFill/>
                </a:ln>
                <a:solidFill>
                  <a:schemeClr val="tx1"/>
                </a:solidFill>
                <a:effectLst/>
                <a:cs typeface="Arial" panose="020B0604020202020204" pitchFamily="34" charset="0"/>
              </a:rPr>
              <a:t>d-</a:t>
            </a:r>
            <a:r>
              <a:rPr kumimoji="0" lang="tr-TR" sz="2800" b="0" i="0" u="none" strike="noStrike" cap="none" normalizeH="0" baseline="0" dirty="0">
                <a:ln>
                  <a:noFill/>
                </a:ln>
                <a:solidFill>
                  <a:srgbClr val="000000"/>
                </a:solidFill>
                <a:effectLst/>
                <a:cs typeface="Arial" panose="020B0604020202020204" pitchFamily="34" charset="0"/>
              </a:rPr>
              <a:t>Toplu korunma önlemleri alınmışsa</a:t>
            </a:r>
            <a:endParaRPr kumimoji="0" lang="tr-TR"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40621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Åisel koruyucu donanÄ±msorula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149" y="10160"/>
            <a:ext cx="5563581" cy="679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30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9436" y="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3" name="Rectangle 2"/>
          <p:cNvSpPr>
            <a:spLocks noGrp="1" noChangeArrowheads="1"/>
          </p:cNvSpPr>
          <p:nvPr/>
        </p:nvSpPr>
        <p:spPr>
          <a:xfrm>
            <a:off x="613775" y="309660"/>
            <a:ext cx="10972799" cy="1757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800" b="1" dirty="0"/>
              <a:t>Kişisel koruyucu donanım: </a:t>
            </a:r>
            <a:r>
              <a:rPr lang="tr-TR" sz="2800" dirty="0"/>
              <a:t>Çalışanı, yürütülen işten kaynaklanan, sağlık ve güvenliği etkileyen bir veya birden fazla riske karşı koruyan, çalışan tarafından giyilen, takılan veya tutulan, bu amaca uygun olarak tasarımı yapılmış tüm alet, araç, gereç ve cihazları ifade eder.</a:t>
            </a:r>
          </a:p>
          <a:p>
            <a:pPr marL="0" indent="0" eaLnBrk="1" hangingPunct="1">
              <a:lnSpc>
                <a:spcPct val="90000"/>
              </a:lnSpc>
              <a:buNone/>
            </a:pPr>
            <a:endParaRPr lang="tr-TR" sz="2800" dirty="0"/>
          </a:p>
          <a:p>
            <a:pPr marL="0" indent="0" eaLnBrk="1" hangingPunct="1">
              <a:lnSpc>
                <a:spcPct val="90000"/>
              </a:lnSpc>
              <a:buNone/>
            </a:pPr>
            <a:endParaRPr lang="tr-TR" sz="2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7447" y="2307722"/>
            <a:ext cx="7766205" cy="44418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1836" y="15240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6" name="Rectangle 5"/>
          <p:cNvSpPr/>
          <p:nvPr/>
        </p:nvSpPr>
        <p:spPr>
          <a:xfrm>
            <a:off x="434236" y="30480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8" name="Rectangle 7"/>
          <p:cNvSpPr/>
          <p:nvPr/>
        </p:nvSpPr>
        <p:spPr>
          <a:xfrm>
            <a:off x="254697" y="54201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9" name="Rectangle 8"/>
          <p:cNvSpPr/>
          <p:nvPr/>
        </p:nvSpPr>
        <p:spPr>
          <a:xfrm>
            <a:off x="102297" y="856824"/>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0" name="Rectangle 9"/>
          <p:cNvSpPr/>
          <p:nvPr/>
        </p:nvSpPr>
        <p:spPr>
          <a:xfrm>
            <a:off x="344466" y="1084020"/>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1" name="Rectangle 10"/>
          <p:cNvSpPr/>
          <p:nvPr/>
        </p:nvSpPr>
        <p:spPr>
          <a:xfrm>
            <a:off x="12527" y="1466456"/>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2" name="Rectangle 11"/>
          <p:cNvSpPr/>
          <p:nvPr/>
        </p:nvSpPr>
        <p:spPr>
          <a:xfrm>
            <a:off x="290186" y="1661391"/>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
        <p:nvSpPr>
          <p:cNvPr id="13" name="Rectangle 12"/>
          <p:cNvSpPr/>
          <p:nvPr/>
        </p:nvSpPr>
        <p:spPr>
          <a:xfrm>
            <a:off x="-39666" y="380413"/>
            <a:ext cx="484339" cy="646331"/>
          </a:xfrm>
          <a:prstGeom prst="rect">
            <a:avLst/>
          </a:prstGeom>
        </p:spPr>
        <p:txBody>
          <a:bodyPr wrap="square">
            <a:spAutoFit/>
          </a:bodyPr>
          <a:lstStyle/>
          <a:p>
            <a:endParaRPr lang="tr-TR" sz="900" dirty="0">
              <a:solidFill>
                <a:srgbClr val="000000"/>
              </a:solidFill>
              <a:latin typeface="Wingdings" panose="05000000000000000000" pitchFamily="2" charset="2"/>
            </a:endParaRPr>
          </a:p>
          <a:p>
            <a:endParaRPr lang="tr-TR" sz="900" dirty="0">
              <a:latin typeface="Wingdings" panose="05000000000000000000" pitchFamily="2" charset="2"/>
            </a:endParaRPr>
          </a:p>
          <a:p>
            <a:r>
              <a:rPr lang="tr-TR" dirty="0">
                <a:solidFill>
                  <a:srgbClr val="00AF50"/>
                </a:solidFill>
                <a:latin typeface="Wingdings" panose="05000000000000000000" pitchFamily="2" charset="2"/>
              </a:rPr>
              <a:t></a:t>
            </a:r>
            <a:endParaRPr lang="tr-TR" dirty="0">
              <a:solidFill>
                <a:srgbClr val="C00000"/>
              </a:solidFill>
              <a:latin typeface="Arial" panose="020B0604020202020204" pitchFamily="34" charset="0"/>
            </a:endParaRPr>
          </a:p>
        </p:txBody>
      </p:sp>
    </p:spTree>
    <p:extLst>
      <p:ext uri="{BB962C8B-B14F-4D97-AF65-F5344CB8AC3E}">
        <p14:creationId xmlns:p14="http://schemas.microsoft.com/office/powerpoint/2010/main" val="373709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2"/>
          <a:stretch>
            <a:fillRect/>
          </a:stretch>
        </p:blipFill>
        <p:spPr>
          <a:xfrm>
            <a:off x="1981200" y="1307549"/>
            <a:ext cx="8229600" cy="2739914"/>
          </a:xfrm>
          <a:prstGeom prst="rect">
            <a:avLst/>
          </a:prstGeom>
        </p:spPr>
      </p:pic>
      <p:sp>
        <p:nvSpPr>
          <p:cNvPr id="5" name="Rectangle 4"/>
          <p:cNvSpPr>
            <a:spLocks noChangeArrowheads="1"/>
          </p:cNvSpPr>
          <p:nvPr/>
        </p:nvSpPr>
        <p:spPr bwMode="auto">
          <a:xfrm>
            <a:off x="1890369" y="4648225"/>
            <a:ext cx="80648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Arial" pitchFamily="34" charset="0"/>
                <a:cs typeface="Arial" pitchFamily="34" charset="0"/>
              </a:rPr>
              <a:t>Yukarıdaki gibi örnekler verebiliriz ancak, mutlaka tebliğe bakılarak karar verilmelidir</a:t>
            </a:r>
            <a:r>
              <a:rPr kumimoji="0" lang="tr-TR" altLang="tr-TR" sz="900" b="0" i="0" u="none" strike="noStrike" cap="none" normalizeH="0" baseline="0" dirty="0">
                <a:ln>
                  <a:noFill/>
                </a:ln>
                <a:solidFill>
                  <a:srgbClr val="000000"/>
                </a:solidFill>
                <a:effectLst/>
                <a:latin typeface="Arial" pitchFamily="34" charset="0"/>
                <a:cs typeface="Arial" pitchFamily="34" charset="0"/>
              </a:rPr>
              <a:t>.</a:t>
            </a: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589749" y="5702499"/>
            <a:ext cx="90678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tr-TR" altLang="tr-TR" sz="1600" dirty="0">
                <a:solidFill>
                  <a:srgbClr val="000000"/>
                </a:solidFill>
                <a:latin typeface="Arial" pitchFamily="34" charset="0"/>
                <a:cs typeface="Arial" pitchFamily="34" charset="0"/>
              </a:rPr>
              <a:t>6331 sayılı kanunda: Çok tehlikeli iş yerlerinde mesleki yeterlilik eğitimi almayan ÇALIŞAMAZ!</a:t>
            </a: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1029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2"/>
          <a:stretch>
            <a:fillRect/>
          </a:stretch>
        </p:blipFill>
        <p:spPr>
          <a:xfrm>
            <a:off x="1640910" y="55968"/>
            <a:ext cx="9027090" cy="6834577"/>
          </a:xfrm>
          <a:prstGeom prst="rect">
            <a:avLst/>
          </a:prstGeom>
        </p:spPr>
      </p:pic>
    </p:spTree>
    <p:extLst>
      <p:ext uri="{BB962C8B-B14F-4D97-AF65-F5344CB8AC3E}">
        <p14:creationId xmlns:p14="http://schemas.microsoft.com/office/powerpoint/2010/main" val="48122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nvSpPr>
        <p:spPr>
          <a:xfrm>
            <a:off x="1252603" y="238336"/>
            <a:ext cx="9217629" cy="114300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tr-TR" altLang="tr-TR" sz="3200" dirty="0">
                <a:solidFill>
                  <a:srgbClr val="0070C0"/>
                </a:solidFill>
                <a:latin typeface="Calibri" panose="020F0502020204030204" pitchFamily="34" charset="0"/>
              </a:rPr>
              <a:t>İş </a:t>
            </a:r>
            <a:r>
              <a:rPr lang="tr-TR" altLang="tr-TR" sz="3200" dirty="0" err="1">
                <a:solidFill>
                  <a:srgbClr val="0070C0"/>
                </a:solidFill>
                <a:latin typeface="Calibri" panose="020F0502020204030204" pitchFamily="34" charset="0"/>
              </a:rPr>
              <a:t>kazalarInI</a:t>
            </a:r>
            <a:r>
              <a:rPr lang="tr-TR" altLang="tr-TR" sz="3200" dirty="0">
                <a:solidFill>
                  <a:srgbClr val="0070C0"/>
                </a:solidFill>
                <a:latin typeface="Calibri" panose="020F0502020204030204" pitchFamily="34" charset="0"/>
              </a:rPr>
              <a:t> ve meslek </a:t>
            </a:r>
            <a:r>
              <a:rPr lang="tr-TR" altLang="tr-TR" sz="3200" dirty="0" err="1">
                <a:solidFill>
                  <a:srgbClr val="0070C0"/>
                </a:solidFill>
                <a:latin typeface="Calibri" panose="020F0502020204030204" pitchFamily="34" charset="0"/>
              </a:rPr>
              <a:t>hastalIklarInI</a:t>
            </a:r>
            <a:r>
              <a:rPr lang="tr-TR" altLang="tr-TR" sz="3200" dirty="0">
                <a:solidFill>
                  <a:srgbClr val="0070C0"/>
                </a:solidFill>
                <a:latin typeface="Calibri" panose="020F0502020204030204" pitchFamily="34" charset="0"/>
              </a:rPr>
              <a:t> önleme </a:t>
            </a:r>
            <a:r>
              <a:rPr lang="tr-TR" altLang="tr-TR" sz="3200" dirty="0" err="1">
                <a:solidFill>
                  <a:srgbClr val="0070C0"/>
                </a:solidFill>
                <a:latin typeface="Calibri" panose="020F0502020204030204" pitchFamily="34" charset="0"/>
              </a:rPr>
              <a:t>adIna</a:t>
            </a:r>
            <a:r>
              <a:rPr lang="tr-TR" altLang="tr-TR" sz="3200" dirty="0">
                <a:solidFill>
                  <a:srgbClr val="0070C0"/>
                </a:solidFill>
                <a:latin typeface="Calibri" panose="020F0502020204030204" pitchFamily="34" charset="0"/>
              </a:rPr>
              <a:t> önceden </a:t>
            </a:r>
            <a:r>
              <a:rPr lang="tr-TR" altLang="tr-TR" sz="3200" dirty="0" err="1">
                <a:solidFill>
                  <a:srgbClr val="0070C0"/>
                </a:solidFill>
                <a:latin typeface="Calibri" panose="020F0502020204030204" pitchFamily="34" charset="0"/>
              </a:rPr>
              <a:t>rİsk</a:t>
            </a:r>
            <a:r>
              <a:rPr lang="tr-TR" altLang="tr-TR" sz="3200" dirty="0">
                <a:solidFill>
                  <a:srgbClr val="0070C0"/>
                </a:solidFill>
                <a:latin typeface="Calibri" panose="020F0502020204030204" pitchFamily="34" charset="0"/>
              </a:rPr>
              <a:t> </a:t>
            </a:r>
            <a:r>
              <a:rPr lang="tr-TR" altLang="tr-TR" sz="3200" dirty="0" err="1">
                <a:solidFill>
                  <a:srgbClr val="0070C0"/>
                </a:solidFill>
                <a:latin typeface="Calibri" panose="020F0502020204030204" pitchFamily="34" charset="0"/>
              </a:rPr>
              <a:t>değerlendİrmesİ</a:t>
            </a:r>
            <a:r>
              <a:rPr lang="tr-TR" altLang="tr-TR" sz="3200" dirty="0">
                <a:solidFill>
                  <a:srgbClr val="0070C0"/>
                </a:solidFill>
                <a:latin typeface="Calibri" panose="020F0502020204030204" pitchFamily="34" charset="0"/>
              </a:rPr>
              <a:t> </a:t>
            </a:r>
            <a:r>
              <a:rPr lang="tr-TR" altLang="tr-TR" sz="3200" dirty="0" err="1">
                <a:solidFill>
                  <a:srgbClr val="0070C0"/>
                </a:solidFill>
                <a:latin typeface="Calibri" panose="020F0502020204030204" pitchFamily="34" charset="0"/>
              </a:rPr>
              <a:t>yapIlacak</a:t>
            </a:r>
            <a:r>
              <a:rPr lang="tr-TR" altLang="tr-TR" sz="3200" dirty="0">
                <a:solidFill>
                  <a:srgbClr val="0070C0"/>
                </a:solidFill>
                <a:latin typeface="Calibri" panose="020F0502020204030204" pitchFamily="34" charset="0"/>
              </a:rPr>
              <a:t>.</a:t>
            </a:r>
          </a:p>
        </p:txBody>
      </p:sp>
      <p:sp>
        <p:nvSpPr>
          <p:cNvPr id="7" name="Text Box 8"/>
          <p:cNvSpPr txBox="1">
            <a:spLocks noChangeArrowheads="1"/>
          </p:cNvSpPr>
          <p:nvPr/>
        </p:nvSpPr>
        <p:spPr bwMode="auto">
          <a:xfrm>
            <a:off x="1164920" y="2583710"/>
            <a:ext cx="987051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ClrTx/>
              <a:buSzTx/>
              <a:buFontTx/>
              <a:buNone/>
            </a:pPr>
            <a:r>
              <a:rPr lang="tr-TR" altLang="tr-TR" sz="2800" dirty="0">
                <a:latin typeface="Arial" charset="0"/>
              </a:rPr>
              <a:t>Bütün işyerlerine risk değerlendirmesi zorunluluğu getirildi.</a:t>
            </a:r>
          </a:p>
          <a:p>
            <a:pPr eaLnBrk="1" hangingPunct="1">
              <a:spcBef>
                <a:spcPct val="0"/>
              </a:spcBef>
              <a:buClrTx/>
              <a:buSzTx/>
              <a:buFontTx/>
              <a:buNone/>
            </a:pPr>
            <a:endParaRPr lang="tr-TR" altLang="tr-TR" sz="2800" dirty="0">
              <a:latin typeface="Arial" charset="0"/>
            </a:endParaRPr>
          </a:p>
          <a:p>
            <a:pPr eaLnBrk="1" hangingPunct="1">
              <a:spcBef>
                <a:spcPct val="0"/>
              </a:spcBef>
              <a:buClrTx/>
              <a:buSzTx/>
              <a:buFontTx/>
              <a:buNone/>
            </a:pPr>
            <a:endParaRPr lang="tr-TR" altLang="tr-TR" sz="2800" dirty="0">
              <a:latin typeface="Arial" charset="0"/>
            </a:endParaRPr>
          </a:p>
          <a:p>
            <a:pPr eaLnBrk="1" hangingPunct="1">
              <a:spcBef>
                <a:spcPct val="0"/>
              </a:spcBef>
              <a:buClrTx/>
              <a:buSzTx/>
              <a:buFontTx/>
              <a:buNone/>
            </a:pPr>
            <a:r>
              <a:rPr lang="tr-TR" altLang="tr-TR" sz="2800" dirty="0">
                <a:latin typeface="Arial" charset="0"/>
              </a:rPr>
              <a:t>İşveren, işyerinde çalışanların sağlık ve güvenliğini etkileyecek tehlikelerin belirlenerek gerekli tedbirlerin alınmasını sağlayacak. </a:t>
            </a:r>
          </a:p>
        </p:txBody>
      </p:sp>
    </p:spTree>
    <p:extLst>
      <p:ext uri="{BB962C8B-B14F-4D97-AF65-F5344CB8AC3E}">
        <p14:creationId xmlns:p14="http://schemas.microsoft.com/office/powerpoint/2010/main" val="182486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tr-TR" b="1" dirty="0"/>
              <a:t>Risk analizleri;</a:t>
            </a:r>
          </a:p>
          <a:p>
            <a:pPr marL="0" indent="0">
              <a:buNone/>
            </a:pPr>
            <a:endParaRPr lang="tr-TR" b="1" dirty="0"/>
          </a:p>
          <a:p>
            <a:pPr marL="0" indent="0">
              <a:buNone/>
            </a:pPr>
            <a:r>
              <a:rPr lang="tr-TR" b="1" dirty="0"/>
              <a:t>Çok Tehlikeli iş yerlerinde 2 YILDA BİR</a:t>
            </a:r>
          </a:p>
          <a:p>
            <a:pPr marL="0" indent="0">
              <a:buNone/>
            </a:pPr>
            <a:r>
              <a:rPr lang="tr-TR" b="1" dirty="0"/>
              <a:t>Tehlikeli iş yerlerinde 4 YILDA BİR</a:t>
            </a:r>
          </a:p>
          <a:p>
            <a:pPr marL="0" indent="0">
              <a:buNone/>
            </a:pPr>
            <a:r>
              <a:rPr lang="tr-TR" b="1" dirty="0"/>
              <a:t>Az tehlikeli iş yerlerinde 6 YILDA BİR         yenilenmelidir !!</a:t>
            </a:r>
          </a:p>
        </p:txBody>
      </p:sp>
      <p:sp>
        <p:nvSpPr>
          <p:cNvPr id="4" name="Rectangle 3"/>
          <p:cNvSpPr/>
          <p:nvPr/>
        </p:nvSpPr>
        <p:spPr>
          <a:xfrm>
            <a:off x="617951" y="312531"/>
            <a:ext cx="9055438" cy="707886"/>
          </a:xfrm>
          <a:prstGeom prst="rect">
            <a:avLst/>
          </a:prstGeom>
        </p:spPr>
        <p:txBody>
          <a:bodyPr wrap="square">
            <a:spAutoFit/>
          </a:bodyPr>
          <a:lstStyle/>
          <a:p>
            <a:r>
              <a:rPr lang="tr-TR" sz="2000" b="1" dirty="0">
                <a:solidFill>
                  <a:srgbClr val="000000"/>
                </a:solidFill>
                <a:latin typeface="Helvetica" panose="020B0604020202020204" pitchFamily="34" charset="0"/>
              </a:rPr>
              <a:t>İŞ SAĞLIĞI VE GÜVENLİĞİ RİSK DEĞERLENDİRMESİ YÖNETMELİĞİ Madde 12 der ki;</a:t>
            </a:r>
            <a:endParaRPr lang="tr-TR" sz="2000" dirty="0"/>
          </a:p>
        </p:txBody>
      </p:sp>
    </p:spTree>
    <p:extLst>
      <p:ext uri="{BB962C8B-B14F-4D97-AF65-F5344CB8AC3E}">
        <p14:creationId xmlns:p14="http://schemas.microsoft.com/office/powerpoint/2010/main" val="6122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nvSpPr>
        <p:spPr>
          <a:xfrm>
            <a:off x="1818362" y="18945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dirty="0"/>
              <a:t>Risk Değerlendirmesi İlkeleri</a:t>
            </a:r>
          </a:p>
        </p:txBody>
      </p:sp>
      <p:sp>
        <p:nvSpPr>
          <p:cNvPr id="5" name="Text Box 4"/>
          <p:cNvSpPr>
            <a:spLocks noGrp="1" noChangeArrowheads="1"/>
          </p:cNvSpPr>
          <p:nvPr/>
        </p:nvSpPr>
        <p:spPr>
          <a:xfrm>
            <a:off x="601249" y="2096545"/>
            <a:ext cx="8665413" cy="328964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76200">
            <a:solidFill>
              <a:srgbClr val="FF7C8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2" pitchFamily="18" charset="2"/>
              <a:buNone/>
              <a:defRPr/>
            </a:pPr>
            <a:endParaRPr lang="tr-TR" sz="2000" dirty="0"/>
          </a:p>
          <a:p>
            <a:pPr>
              <a:defRPr/>
            </a:pPr>
            <a:r>
              <a:rPr lang="tr-TR" sz="2000" dirty="0"/>
              <a:t>Risklerden kaçınmak,</a:t>
            </a:r>
          </a:p>
          <a:p>
            <a:pPr>
              <a:defRPr/>
            </a:pPr>
            <a:r>
              <a:rPr lang="tr-TR" sz="2000" dirty="0"/>
              <a:t>Riskleri analiz etmek,</a:t>
            </a:r>
          </a:p>
          <a:p>
            <a:pPr>
              <a:defRPr/>
            </a:pPr>
            <a:r>
              <a:rPr lang="tr-TR" sz="2000" dirty="0"/>
              <a:t>Tehlikeli olanı, tehlikesiz veya daha az tehlikeli olanla değiştirmek,</a:t>
            </a:r>
          </a:p>
          <a:p>
            <a:pPr>
              <a:defRPr/>
            </a:pPr>
            <a:r>
              <a:rPr lang="tr-TR" sz="2000" dirty="0"/>
              <a:t>Riskleri önlemek, önlenemiyor ise en aza indirmek,</a:t>
            </a:r>
          </a:p>
          <a:p>
            <a:pPr>
              <a:defRPr/>
            </a:pPr>
            <a:r>
              <a:rPr lang="tr-TR" sz="2000" dirty="0"/>
              <a:t>Risklerle kaynağında mücadele etmek,</a:t>
            </a:r>
          </a:p>
          <a:p>
            <a:pPr>
              <a:defRPr/>
            </a:pPr>
            <a:r>
              <a:rPr lang="tr-TR" sz="2000" dirty="0"/>
              <a:t>Toplu korunma tedbirlerine, kişisel korunma tedbirlerine göre öncelik vermek.</a:t>
            </a:r>
          </a:p>
        </p:txBody>
      </p:sp>
      <p:pic>
        <p:nvPicPr>
          <p:cNvPr id="6" name="Picture 5" descr="risk-yoneti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662" y="1907718"/>
            <a:ext cx="2627312"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75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981200" y="267643"/>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chemeClr val="accent4">
                    <a:lumMod val="50000"/>
                  </a:schemeClr>
                </a:solidFill>
              </a:rPr>
              <a:t>Risk değerlendirmesinin yenilenmesi</a:t>
            </a:r>
            <a:r>
              <a:rPr lang="en-GB" sz="4000" dirty="0">
                <a:solidFill>
                  <a:schemeClr val="accent4">
                    <a:lumMod val="50000"/>
                  </a:schemeClr>
                </a:solidFill>
              </a:rPr>
              <a:t/>
            </a:r>
            <a:br>
              <a:rPr lang="en-GB" sz="4000" dirty="0">
                <a:solidFill>
                  <a:schemeClr val="accent4">
                    <a:lumMod val="50000"/>
                  </a:schemeClr>
                </a:solidFill>
              </a:rPr>
            </a:br>
            <a:endParaRPr lang="en-US" sz="4000" dirty="0">
              <a:solidFill>
                <a:schemeClr val="accent4">
                  <a:lumMod val="50000"/>
                </a:schemeClr>
              </a:solidFill>
            </a:endParaRPr>
          </a:p>
        </p:txBody>
      </p:sp>
      <p:sp>
        <p:nvSpPr>
          <p:cNvPr id="5" name="Content Placeholder 2"/>
          <p:cNvSpPr>
            <a:spLocks noGrp="1"/>
          </p:cNvSpPr>
          <p:nvPr/>
        </p:nvSpPr>
        <p:spPr>
          <a:xfrm>
            <a:off x="1919536" y="1189757"/>
            <a:ext cx="8352928" cy="5400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400" b="1" dirty="0"/>
              <a:t>MADDE 12 –</a:t>
            </a:r>
            <a:r>
              <a:rPr lang="tr-TR" sz="2400" dirty="0"/>
              <a:t> </a:t>
            </a:r>
          </a:p>
          <a:p>
            <a:pPr marL="457200" indent="-457200">
              <a:buAutoNum type="arabicParenBoth"/>
            </a:pPr>
            <a:r>
              <a:rPr lang="tr-TR" sz="2400" dirty="0"/>
              <a:t>Yapılmış olan risk değerlendirmesi; tehlike sınıfına göre </a:t>
            </a:r>
            <a:r>
              <a:rPr lang="tr-TR" sz="2400" dirty="0">
                <a:solidFill>
                  <a:srgbClr val="FF0000"/>
                </a:solidFill>
              </a:rPr>
              <a:t>çok</a:t>
            </a:r>
            <a:r>
              <a:rPr lang="tr-TR" sz="2400" dirty="0"/>
              <a:t> </a:t>
            </a:r>
            <a:r>
              <a:rPr lang="tr-TR" sz="2400" dirty="0">
                <a:solidFill>
                  <a:srgbClr val="FF0000"/>
                </a:solidFill>
              </a:rPr>
              <a:t>tehlikeli, tehlikeli ve az tehlikeli </a:t>
            </a:r>
            <a:r>
              <a:rPr lang="tr-TR" sz="2400" dirty="0"/>
              <a:t>işyerlerinde sırasıyla en geç </a:t>
            </a:r>
            <a:r>
              <a:rPr lang="tr-TR" sz="2400" dirty="0">
                <a:solidFill>
                  <a:srgbClr val="FF0000"/>
                </a:solidFill>
              </a:rPr>
              <a:t>iki, dört   ve  altı yılda     </a:t>
            </a:r>
            <a:r>
              <a:rPr lang="tr-TR" sz="2400" dirty="0"/>
              <a:t>bir yenilenir.</a:t>
            </a:r>
          </a:p>
          <a:p>
            <a:pPr marL="457200" indent="-457200">
              <a:buAutoNum type="arabicParenBoth"/>
            </a:pPr>
            <a:endParaRPr lang="tr-TR" sz="2400" dirty="0"/>
          </a:p>
          <a:p>
            <a:pPr marL="457200" indent="-457200">
              <a:buAutoNum type="arabicParenBoth"/>
            </a:pPr>
            <a:endParaRPr lang="tr-TR" sz="2400" dirty="0"/>
          </a:p>
          <a:p>
            <a:pPr marL="457200" indent="-457200">
              <a:buAutoNum type="arabicParenBoth"/>
            </a:pPr>
            <a:endParaRPr lang="en-GB" sz="2400" dirty="0"/>
          </a:p>
          <a:p>
            <a:pPr marL="0" indent="0">
              <a:buNone/>
            </a:pPr>
            <a:r>
              <a:rPr lang="tr-TR" sz="2400" dirty="0"/>
              <a:t>(2) Aşağıda belirtilen durumlarda ortaya çıkabilecek yeni risklerin, işyerinin tamamını veya bir bölümünü etkiliyor olması göz önünde bulundurularak risk değerlendirmesi tamamen veya kısmen yenilenir.</a:t>
            </a:r>
            <a:endParaRPr lang="en-GB" sz="2400" dirty="0"/>
          </a:p>
          <a:p>
            <a:pPr marL="0" indent="0">
              <a:buNone/>
            </a:pPr>
            <a:r>
              <a:rPr lang="tr-TR" sz="2400" dirty="0"/>
              <a:t>	a) İşyerinin taşınması veya binalarda değişiklik yapılması.</a:t>
            </a:r>
            <a:endParaRPr lang="en-GB" sz="2400" dirty="0"/>
          </a:p>
          <a:p>
            <a:pPr marL="0" indent="0">
              <a:buNone/>
            </a:pPr>
            <a:r>
              <a:rPr lang="tr-TR" sz="2400" dirty="0"/>
              <a:t>	b) İşyerinde uygulanan teknoloji, kullanılan madde ve ekipmanlarda değişiklikler meydana gelmesi.</a:t>
            </a:r>
            <a:endParaRPr lang="en-GB" sz="2400" dirty="0"/>
          </a:p>
          <a:p>
            <a:pPr marL="0" indent="0">
              <a:buNone/>
            </a:pPr>
            <a:r>
              <a:rPr lang="tr-TR" sz="2400" dirty="0"/>
              <a:t>	c) Üretim yönteminde değişiklikler olması.</a:t>
            </a:r>
            <a:endParaRPr lang="en-GB" sz="2400" dirty="0"/>
          </a:p>
          <a:p>
            <a:endParaRPr lang="en-US" sz="2400" dirty="0"/>
          </a:p>
          <a:p>
            <a:endParaRPr lang="en-US" sz="2400" dirty="0"/>
          </a:p>
        </p:txBody>
      </p:sp>
      <p:pic>
        <p:nvPicPr>
          <p:cNvPr id="6" name="table"/>
          <p:cNvPicPr>
            <a:picLocks noChangeAspect="1"/>
          </p:cNvPicPr>
          <p:nvPr/>
        </p:nvPicPr>
        <p:blipFill>
          <a:blip r:embed="rId2"/>
          <a:stretch>
            <a:fillRect/>
          </a:stretch>
        </p:blipFill>
        <p:spPr>
          <a:xfrm>
            <a:off x="2711624" y="2773933"/>
            <a:ext cx="6096000" cy="741680"/>
          </a:xfrm>
          <a:prstGeom prst="rect">
            <a:avLst/>
          </a:prstGeom>
        </p:spPr>
      </p:pic>
    </p:spTree>
    <p:extLst>
      <p:ext uri="{BB962C8B-B14F-4D97-AF65-F5344CB8AC3E}">
        <p14:creationId xmlns:p14="http://schemas.microsoft.com/office/powerpoint/2010/main" val="140697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nvSpPr>
        <p:spPr>
          <a:xfrm>
            <a:off x="1859495" y="388757"/>
            <a:ext cx="842493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1" hangingPunct="1"/>
            <a:r>
              <a:rPr lang="tr-TR" b="1" dirty="0">
                <a:solidFill>
                  <a:srgbClr val="7030A0"/>
                </a:solidFill>
                <a:latin typeface="+mn-lt"/>
              </a:rPr>
              <a:t>KİŞİSEL KORUYUCU DONANIMLAR (KKD)</a:t>
            </a:r>
          </a:p>
        </p:txBody>
      </p:sp>
      <p:pic>
        <p:nvPicPr>
          <p:cNvPr id="6" name="Picture 5" descr="http://hanosgb.com/wp-content/uploads/is_guvenli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455" y="2126717"/>
            <a:ext cx="8184977"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426" y="6139068"/>
            <a:ext cx="11931075" cy="784830"/>
          </a:xfrm>
          <a:prstGeom prst="rect">
            <a:avLst/>
          </a:prstGeom>
        </p:spPr>
        <p:txBody>
          <a:bodyPr wrap="square">
            <a:spAutoFit/>
          </a:bodyPr>
          <a:lstStyle/>
          <a:p>
            <a:endParaRPr lang="tr-TR" sz="900" dirty="0">
              <a:solidFill>
                <a:srgbClr val="000000"/>
              </a:solidFill>
              <a:latin typeface="Arial" panose="020B0604020202020204" pitchFamily="34" charset="0"/>
            </a:endParaRPr>
          </a:p>
          <a:p>
            <a:r>
              <a:rPr lang="tr-TR" dirty="0">
                <a:latin typeface="Arial" panose="020B0604020202020204" pitchFamily="34" charset="0"/>
              </a:rPr>
              <a:t>Risklere karşı önleme ve koruma  hiyerarşisinde; kişisel koruyucu donanımların kullanımı, koruma uygulamalarının </a:t>
            </a:r>
            <a:r>
              <a:rPr lang="tr-TR" dirty="0">
                <a:solidFill>
                  <a:srgbClr val="00AF50"/>
                </a:solidFill>
                <a:latin typeface="Arial" panose="020B0604020202020204" pitchFamily="34" charset="0"/>
              </a:rPr>
              <a:t>son aşamasını </a:t>
            </a:r>
            <a:r>
              <a:rPr lang="tr-TR" dirty="0">
                <a:solidFill>
                  <a:srgbClr val="000000"/>
                </a:solidFill>
                <a:latin typeface="Arial" panose="020B0604020202020204" pitchFamily="34" charset="0"/>
              </a:rPr>
              <a:t>oluşturur. </a:t>
            </a:r>
            <a:endParaRPr lang="tr-TR" dirty="0"/>
          </a:p>
        </p:txBody>
      </p:sp>
    </p:spTree>
    <p:extLst>
      <p:ext uri="{BB962C8B-B14F-4D97-AF65-F5344CB8AC3E}">
        <p14:creationId xmlns:p14="http://schemas.microsoft.com/office/powerpoint/2010/main" val="4285747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664</Words>
  <Application>Microsoft Office PowerPoint</Application>
  <PresentationFormat>Widescreen</PresentationFormat>
  <Paragraphs>172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Helvetica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Elif</dc:creator>
  <cp:lastModifiedBy>Review</cp:lastModifiedBy>
  <cp:revision>85</cp:revision>
  <dcterms:created xsi:type="dcterms:W3CDTF">2018-10-02T08:05:55Z</dcterms:created>
  <dcterms:modified xsi:type="dcterms:W3CDTF">2020-05-07T10:08:40Z</dcterms:modified>
</cp:coreProperties>
</file>