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3"/>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79" r:id="rId15"/>
    <p:sldId id="269" r:id="rId16"/>
    <p:sldId id="270" r:id="rId17"/>
    <p:sldId id="275" r:id="rId18"/>
    <p:sldId id="271" r:id="rId19"/>
    <p:sldId id="272" r:id="rId20"/>
    <p:sldId id="273" r:id="rId21"/>
    <p:sldId id="274" r:id="rId22"/>
    <p:sldId id="276" r:id="rId23"/>
    <p:sldId id="277" r:id="rId24"/>
    <p:sldId id="278"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F542785-678C-4035-B1B6-089255A0F5C7}">
          <p14:sldIdLst>
            <p14:sldId id="256"/>
            <p14:sldId id="257"/>
            <p14:sldId id="258"/>
            <p14:sldId id="262"/>
            <p14:sldId id="259"/>
            <p14:sldId id="260"/>
            <p14:sldId id="261"/>
            <p14:sldId id="263"/>
            <p14:sldId id="264"/>
            <p14:sldId id="265"/>
            <p14:sldId id="266"/>
            <p14:sldId id="267"/>
            <p14:sldId id="268"/>
            <p14:sldId id="279"/>
            <p14:sldId id="269"/>
            <p14:sldId id="270"/>
            <p14:sldId id="275"/>
            <p14:sldId id="271"/>
            <p14:sldId id="272"/>
            <p14:sldId id="273"/>
            <p14:sldId id="274"/>
            <p14:sldId id="276"/>
            <p14:sldId id="277"/>
            <p14:sldId id="278"/>
            <p14:sldId id="280"/>
            <p14:sldId id="281"/>
            <p14:sldId id="282"/>
            <p14:sldId id="283"/>
            <p14:sldId id="284"/>
            <p14:sldId id="285"/>
            <p14:sldId id="286"/>
            <p14:sldId id="287"/>
            <p14:sldId id="288"/>
            <p14:sldId id="289"/>
            <p14:sldId id="290"/>
            <p14:sldId id="291"/>
            <p14:sldId id="292"/>
            <p14:sldId id="293"/>
            <p14:sldId id="294"/>
            <p14:sldId id="295"/>
            <p14:sldId id="29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84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CB7AFA-C7AB-4C98-84E7-D5FF9D86A76D}" type="datetimeFigureOut">
              <a:rPr lang="tr-TR" smtClean="0"/>
              <a:pPr/>
              <a:t>13.03.2019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38DF38-107C-4D3F-A8CA-B72F658AE701}" type="slidenum">
              <a:rPr lang="tr-TR" smtClean="0"/>
              <a:pPr/>
              <a:t>‹#›</a:t>
            </a:fld>
            <a:endParaRPr lang="tr-TR"/>
          </a:p>
        </p:txBody>
      </p:sp>
    </p:spTree>
    <p:extLst>
      <p:ext uri="{BB962C8B-B14F-4D97-AF65-F5344CB8AC3E}">
        <p14:creationId xmlns:p14="http://schemas.microsoft.com/office/powerpoint/2010/main" val="3976658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38DF38-107C-4D3F-A8CA-B72F658AE701}" type="slidenum">
              <a:rPr lang="tr-TR" smtClean="0"/>
              <a:pPr/>
              <a:t>9</a:t>
            </a:fld>
            <a:endParaRPr lang="tr-TR"/>
          </a:p>
        </p:txBody>
      </p:sp>
    </p:spTree>
    <p:extLst>
      <p:ext uri="{BB962C8B-B14F-4D97-AF65-F5344CB8AC3E}">
        <p14:creationId xmlns:p14="http://schemas.microsoft.com/office/powerpoint/2010/main" val="437012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397B778-683E-448A-A201-636BAD11ED4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EDDC5E7-F7D0-4565-A827-F89BDBBDE48C}" type="datetimeFigureOut">
              <a:rPr lang="tr-TR" smtClean="0"/>
              <a:pPr/>
              <a:t>13.03.2019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6397B778-683E-448A-A201-636BAD11ED47}"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EDDC5E7-F7D0-4565-A827-F89BDBBDE48C}" type="datetimeFigureOut">
              <a:rPr lang="tr-TR" smtClean="0"/>
              <a:pPr/>
              <a:t>13.03.2019</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97B778-683E-448A-A201-636BAD11ED47}"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9537" y="2014536"/>
            <a:ext cx="12301537" cy="1107996"/>
          </a:xfrm>
          <a:prstGeom prst="rect">
            <a:avLst/>
          </a:prstGeom>
        </p:spPr>
        <p:txBody>
          <a:bodyPr wrap="square">
            <a:spAutoFit/>
          </a:bodyPr>
          <a:lstStyle/>
          <a:p>
            <a:pPr algn="ctr"/>
            <a:r>
              <a:rPr lang="tr-TR" sz="6600" b="1" dirty="0">
                <a:latin typeface="Arial" panose="020B0604020202020204" pitchFamily="34" charset="0"/>
                <a:cs typeface="Arial" panose="020B0604020202020204" pitchFamily="34" charset="0"/>
              </a:rPr>
              <a:t>PSİKROTROF </a:t>
            </a:r>
            <a:r>
              <a:rPr lang="tr-TR" sz="6600" b="1" dirty="0" smtClean="0">
                <a:latin typeface="Arial" panose="020B0604020202020204" pitchFamily="34" charset="0"/>
                <a:cs typeface="Arial" panose="020B0604020202020204" pitchFamily="34" charset="0"/>
              </a:rPr>
              <a:t>BAKTERİLER</a:t>
            </a:r>
            <a:endParaRPr lang="tr-TR"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49737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887" y="900545"/>
            <a:ext cx="11444288" cy="5705043"/>
          </a:xfrm>
        </p:spPr>
        <p:txBody>
          <a:bodyPr>
            <a:normAutofit/>
          </a:bodyPr>
          <a:lstStyle/>
          <a:p>
            <a:pPr marL="0" indent="0" algn="just">
              <a:buNone/>
            </a:pPr>
            <a:r>
              <a:rPr lang="tr-TR" dirty="0" smtClean="0"/>
              <a:t>      Bu bakterilerin çiğ süt veya ürünlere bulaşmasından itibaren geçen </a:t>
            </a:r>
            <a:r>
              <a:rPr lang="tr-TR" dirty="0" err="1" smtClean="0"/>
              <a:t>latent</a:t>
            </a:r>
            <a:r>
              <a:rPr lang="tr-TR" dirty="0" smtClean="0"/>
              <a:t> devrelerinin 0.8 ile 2.2 gün arasında olduğu yapılan çalışmalarda ortaya konmuştur. </a:t>
            </a:r>
            <a:r>
              <a:rPr lang="tr-TR" dirty="0" err="1" smtClean="0"/>
              <a:t>Generasyon</a:t>
            </a:r>
            <a:r>
              <a:rPr lang="tr-TR" dirty="0" smtClean="0"/>
              <a:t> süreleri bakterilerin elde edildiği kaynaklara bağlı olarak değiştiği gibi saklama sıcaklıklarına göre de farklılık göstermektedir.</a:t>
            </a:r>
          </a:p>
          <a:p>
            <a:pPr marL="0" indent="0" algn="just">
              <a:buNone/>
            </a:pPr>
            <a:endParaRPr lang="tr-TR" dirty="0" smtClean="0"/>
          </a:p>
          <a:p>
            <a:pPr marL="0" indent="0" algn="just">
              <a:buNone/>
            </a:pPr>
            <a:r>
              <a:rPr lang="tr-TR" dirty="0" smtClean="0"/>
              <a:t>      Bir çok araştırıcı bakteri popülasyonunun 10</a:t>
            </a:r>
            <a:r>
              <a:rPr lang="tr-TR" baseline="30000" dirty="0" smtClean="0"/>
              <a:t>6</a:t>
            </a:r>
            <a:r>
              <a:rPr lang="tr-TR" dirty="0" smtClean="0"/>
              <a:t> </a:t>
            </a:r>
            <a:r>
              <a:rPr lang="tr-TR" dirty="0" err="1" smtClean="0"/>
              <a:t>cfu</a:t>
            </a:r>
            <a:r>
              <a:rPr lang="tr-TR" dirty="0" smtClean="0"/>
              <a:t>/ml`yi geçmediği ve 4 </a:t>
            </a:r>
            <a:r>
              <a:rPr lang="tr-TR" baseline="30000" dirty="0" smtClean="0"/>
              <a:t>0</a:t>
            </a:r>
            <a:r>
              <a:rPr lang="tr-TR" dirty="0" smtClean="0"/>
              <a:t>C`de depolandığında sütün kalitesinin ve süresinin daha uzun olabileceği noktasında birleşmiştir. Bu da sütün temiz ve düşük mikroorganizma içeriği ile elde edilmesinin süt kalitesi ile direkt ilgili olduğunu ortaya koymaktadır. Ayrıca </a:t>
            </a:r>
            <a:r>
              <a:rPr lang="tr-TR" dirty="0" err="1" smtClean="0"/>
              <a:t>Pseudomonas</a:t>
            </a:r>
            <a:r>
              <a:rPr lang="tr-TR" dirty="0" smtClean="0"/>
              <a:t> türlerinin +4 </a:t>
            </a:r>
            <a:r>
              <a:rPr lang="tr-TR" baseline="30000" dirty="0" smtClean="0"/>
              <a:t>0</a:t>
            </a:r>
            <a:r>
              <a:rPr lang="tr-TR" dirty="0" smtClean="0"/>
              <a:t>C`de bile </a:t>
            </a:r>
            <a:r>
              <a:rPr lang="tr-TR" dirty="0" err="1" smtClean="0"/>
              <a:t>generasyon</a:t>
            </a:r>
            <a:r>
              <a:rPr lang="tr-TR" dirty="0" smtClean="0"/>
              <a:t> süresinin 7 saat gibi kısa bir süre olması çoğalmalarının ne derece hızlı olduğunu göstermesi bakımından önemlidir. Bu durum gözden uzak tutulmamalıdır.</a:t>
            </a:r>
            <a:endParaRPr lang="tr-TR" dirty="0"/>
          </a:p>
        </p:txBody>
      </p:sp>
    </p:spTree>
    <p:extLst>
      <p:ext uri="{BB962C8B-B14F-4D97-AF65-F5344CB8AC3E}">
        <p14:creationId xmlns:p14="http://schemas.microsoft.com/office/powerpoint/2010/main" val="1473589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8613" y="803564"/>
            <a:ext cx="11139487" cy="5832762"/>
          </a:xfrm>
        </p:spPr>
        <p:txBody>
          <a:bodyPr>
            <a:normAutofit/>
          </a:bodyPr>
          <a:lstStyle/>
          <a:p>
            <a:pPr marL="0" indent="0" algn="ctr">
              <a:buNone/>
            </a:pPr>
            <a:r>
              <a:rPr lang="tr-TR" sz="3600" dirty="0" smtClean="0">
                <a:solidFill>
                  <a:srgbClr val="FF0000"/>
                </a:solidFill>
              </a:rPr>
              <a:t>Süt Teknolojisi ve Sağlık Açısından Önemli Türler </a:t>
            </a:r>
          </a:p>
          <a:p>
            <a:pPr marL="0" indent="0">
              <a:buNone/>
            </a:pPr>
            <a:r>
              <a:rPr lang="tr-TR" sz="3600" dirty="0" err="1" smtClean="0">
                <a:solidFill>
                  <a:srgbClr val="FF0000"/>
                </a:solidFill>
              </a:rPr>
              <a:t>Pseudomonas</a:t>
            </a:r>
            <a:r>
              <a:rPr lang="tr-TR" sz="3600" dirty="0" smtClean="0">
                <a:solidFill>
                  <a:srgbClr val="FF0000"/>
                </a:solidFill>
              </a:rPr>
              <a:t> </a:t>
            </a:r>
            <a:r>
              <a:rPr lang="tr-TR" sz="3600" dirty="0" err="1" smtClean="0">
                <a:solidFill>
                  <a:srgbClr val="FF0000"/>
                </a:solidFill>
              </a:rPr>
              <a:t>aeruginosa</a:t>
            </a:r>
            <a:r>
              <a:rPr lang="tr-TR" sz="3600" dirty="0" smtClean="0">
                <a:solidFill>
                  <a:srgbClr val="FF0000"/>
                </a:solidFill>
              </a:rPr>
              <a:t> :</a:t>
            </a:r>
            <a:endParaRPr lang="tr-TR" sz="3600" dirty="0">
              <a:solidFill>
                <a:srgbClr val="FF0000"/>
              </a:solidFill>
            </a:endParaRPr>
          </a:p>
          <a:p>
            <a:pPr marL="0" indent="0" algn="just">
              <a:buNone/>
            </a:pPr>
            <a:r>
              <a:rPr lang="tr-TR" sz="3600" dirty="0" smtClean="0"/>
              <a:t>       </a:t>
            </a:r>
            <a:r>
              <a:rPr lang="tr-TR" dirty="0" err="1" smtClean="0"/>
              <a:t>Ps.aeruginosa’ların</a:t>
            </a:r>
            <a:r>
              <a:rPr lang="tr-TR" dirty="0" smtClean="0"/>
              <a:t> çoğu </a:t>
            </a:r>
            <a:r>
              <a:rPr lang="tr-TR" dirty="0"/>
              <a:t>karakteristik koloni morfolojileri, </a:t>
            </a:r>
            <a:r>
              <a:rPr lang="tr-TR" dirty="0" err="1"/>
              <a:t>besiyerlerine</a:t>
            </a:r>
            <a:r>
              <a:rPr lang="tr-TR" dirty="0"/>
              <a:t> </a:t>
            </a:r>
            <a:r>
              <a:rPr lang="tr-TR" dirty="0" smtClean="0"/>
              <a:t>yayılan pigmentleri </a:t>
            </a:r>
            <a:r>
              <a:rPr lang="tr-TR" dirty="0"/>
              <a:t>ve </a:t>
            </a:r>
            <a:r>
              <a:rPr lang="tr-TR" dirty="0" err="1" smtClean="0"/>
              <a:t>üzümsü</a:t>
            </a:r>
            <a:r>
              <a:rPr lang="tr-TR" dirty="0" smtClean="0"/>
              <a:t> </a:t>
            </a:r>
            <a:r>
              <a:rPr lang="tr-TR" dirty="0"/>
              <a:t>kokularıyla </a:t>
            </a:r>
            <a:r>
              <a:rPr lang="tr-TR" dirty="0" err="1"/>
              <a:t>primer</a:t>
            </a:r>
            <a:r>
              <a:rPr lang="tr-TR" dirty="0"/>
              <a:t> izolasyon </a:t>
            </a:r>
            <a:r>
              <a:rPr lang="tr-TR" dirty="0" err="1"/>
              <a:t>besiyerlerinde</a:t>
            </a:r>
            <a:r>
              <a:rPr lang="tr-TR" dirty="0"/>
              <a:t> </a:t>
            </a:r>
            <a:r>
              <a:rPr lang="tr-TR" dirty="0" smtClean="0"/>
              <a:t>kolaylıkla tanınırlar</a:t>
            </a:r>
            <a:r>
              <a:rPr lang="tr-TR" dirty="0"/>
              <a:t>. Eskimiş </a:t>
            </a:r>
            <a:r>
              <a:rPr lang="tr-TR" dirty="0" smtClean="0"/>
              <a:t>kültürleri </a:t>
            </a:r>
            <a:r>
              <a:rPr lang="tr-TR" dirty="0"/>
              <a:t>mısırdan yapılmış </a:t>
            </a:r>
            <a:r>
              <a:rPr lang="tr-TR" dirty="0" err="1"/>
              <a:t>tako</a:t>
            </a:r>
            <a:r>
              <a:rPr lang="tr-TR" dirty="0"/>
              <a:t> benzeri bir koku </a:t>
            </a:r>
            <a:r>
              <a:rPr lang="tr-TR" dirty="0" smtClean="0"/>
              <a:t>oluşturabilir. Kolonileri </a:t>
            </a:r>
            <a:r>
              <a:rPr lang="tr-TR" dirty="0"/>
              <a:t>genellikle </a:t>
            </a:r>
            <a:r>
              <a:rPr lang="tr-TR" dirty="0" smtClean="0"/>
              <a:t>düz </a:t>
            </a:r>
            <a:r>
              <a:rPr lang="tr-TR" dirty="0"/>
              <a:t>ve yayılmış yapıda olup, kenarları girintili </a:t>
            </a:r>
            <a:r>
              <a:rPr lang="tr-TR" dirty="0" smtClean="0"/>
              <a:t>çıkıntılıdır.</a:t>
            </a:r>
          </a:p>
          <a:p>
            <a:pPr marL="0" indent="0" algn="just">
              <a:buNone/>
            </a:pPr>
            <a:r>
              <a:rPr lang="tr-TR" b="1" dirty="0"/>
              <a:t> </a:t>
            </a:r>
            <a:r>
              <a:rPr lang="tr-TR" b="1" dirty="0" smtClean="0"/>
              <a:t>        </a:t>
            </a:r>
            <a:r>
              <a:rPr lang="tr-TR" dirty="0" err="1"/>
              <a:t>Ps.aeruginosa</a:t>
            </a:r>
            <a:r>
              <a:rPr lang="tr-TR" dirty="0"/>
              <a:t> 42</a:t>
            </a:r>
            <a:r>
              <a:rPr lang="tr-TR" baseline="30000" dirty="0"/>
              <a:t>o</a:t>
            </a:r>
            <a:r>
              <a:rPr lang="tr-TR" dirty="0"/>
              <a:t>C’de üreyebilme özelliği ile klinik önemi olan diğer</a:t>
            </a:r>
          </a:p>
          <a:p>
            <a:pPr marL="0" indent="0" algn="just">
              <a:buNone/>
            </a:pPr>
            <a:r>
              <a:rPr lang="tr-TR" dirty="0" err="1"/>
              <a:t>Pseudomonad’lardan</a:t>
            </a:r>
            <a:r>
              <a:rPr lang="tr-TR" dirty="0"/>
              <a:t> ayrılır. Pigment üretiminin yanı sıra tanıyı doğrulayan diğer testler pozitif </a:t>
            </a:r>
            <a:r>
              <a:rPr lang="tr-TR" dirty="0" err="1"/>
              <a:t>oksidaz</a:t>
            </a:r>
            <a:r>
              <a:rPr lang="tr-TR" dirty="0"/>
              <a:t> ve </a:t>
            </a:r>
            <a:r>
              <a:rPr lang="tr-TR" dirty="0" err="1"/>
              <a:t>arjinin</a:t>
            </a:r>
            <a:r>
              <a:rPr lang="tr-TR" dirty="0"/>
              <a:t> reaksiyonları ve üç şekerli demirli </a:t>
            </a:r>
            <a:r>
              <a:rPr lang="tr-TR" dirty="0" err="1"/>
              <a:t>besiyerinde</a:t>
            </a:r>
            <a:r>
              <a:rPr lang="tr-TR" dirty="0"/>
              <a:t> </a:t>
            </a:r>
            <a:r>
              <a:rPr lang="tr-TR" dirty="0" err="1"/>
              <a:t>alkalen</a:t>
            </a:r>
            <a:r>
              <a:rPr lang="tr-TR" dirty="0"/>
              <a:t> renk değişimi veya renk değişiminin saptanmamasıdır.</a:t>
            </a:r>
          </a:p>
          <a:p>
            <a:pPr marL="0" indent="0">
              <a:buNone/>
            </a:pPr>
            <a:endParaRPr lang="tr-TR" b="1" dirty="0"/>
          </a:p>
        </p:txBody>
      </p:sp>
    </p:spTree>
    <p:extLst>
      <p:ext uri="{BB962C8B-B14F-4D97-AF65-F5344CB8AC3E}">
        <p14:creationId xmlns:p14="http://schemas.microsoft.com/office/powerpoint/2010/main" val="788208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4325" y="886691"/>
            <a:ext cx="11687175" cy="5971308"/>
          </a:xfrm>
        </p:spPr>
        <p:txBody>
          <a:bodyPr>
            <a:normAutofit/>
          </a:bodyPr>
          <a:lstStyle/>
          <a:p>
            <a:pPr marL="0" indent="0" algn="just">
              <a:buNone/>
            </a:pPr>
            <a:r>
              <a:rPr lang="tr-TR" dirty="0" smtClean="0"/>
              <a:t>       İnsan sağlığını tehlikeye sokan önemli bir türdür. Bir çok hastalığın etmeni olması ve hastane enfeksiyonlarına sebep olması nedeniyle üzerinde durulması gerekmektedir. </a:t>
            </a:r>
          </a:p>
          <a:p>
            <a:pPr marL="0" indent="0" algn="just">
              <a:buNone/>
            </a:pPr>
            <a:r>
              <a:rPr lang="tr-TR" dirty="0" smtClean="0"/>
              <a:t>       Toprak, su, atık su ve bunlarla bulaşan her yerde ve her materyalden izole edilebilir. </a:t>
            </a:r>
            <a:r>
              <a:rPr lang="tr-TR" dirty="0" err="1" smtClean="0"/>
              <a:t>Ps</a:t>
            </a:r>
            <a:r>
              <a:rPr lang="tr-TR" dirty="0" smtClean="0"/>
              <a:t>. </a:t>
            </a:r>
            <a:r>
              <a:rPr lang="tr-TR" dirty="0" err="1" smtClean="0"/>
              <a:t>Aeruginosa</a:t>
            </a:r>
            <a:r>
              <a:rPr lang="tr-TR" dirty="0" smtClean="0"/>
              <a:t> diğer türler gibi </a:t>
            </a:r>
            <a:r>
              <a:rPr lang="tr-TR" dirty="0" err="1" smtClean="0"/>
              <a:t>pyosiyanin</a:t>
            </a:r>
            <a:r>
              <a:rPr lang="tr-TR" dirty="0" smtClean="0"/>
              <a:t> (mavi-yeşil), </a:t>
            </a:r>
            <a:r>
              <a:rPr lang="tr-TR" dirty="0" err="1" smtClean="0"/>
              <a:t>piyorubin</a:t>
            </a:r>
            <a:r>
              <a:rPr lang="tr-TR" dirty="0" smtClean="0"/>
              <a:t> (kırmızı-kahverengi) ve </a:t>
            </a:r>
            <a:r>
              <a:rPr lang="tr-TR" dirty="0" err="1" smtClean="0"/>
              <a:t>fluoressin</a:t>
            </a:r>
            <a:r>
              <a:rPr lang="tr-TR" dirty="0" smtClean="0"/>
              <a:t> (yeşil-sarı) gibi pigmentler üretmektedir. Kanlı </a:t>
            </a:r>
            <a:r>
              <a:rPr lang="tr-TR" dirty="0" err="1" smtClean="0"/>
              <a:t>agar</a:t>
            </a:r>
            <a:r>
              <a:rPr lang="tr-TR" dirty="0" smtClean="0"/>
              <a:t> üzerinde, hemoglobini kullanmaları sonucu </a:t>
            </a:r>
            <a:r>
              <a:rPr lang="tr-TR" dirty="0" err="1" smtClean="0"/>
              <a:t>hemoliz</a:t>
            </a:r>
            <a:r>
              <a:rPr lang="tr-TR" dirty="0" smtClean="0"/>
              <a:t> ettiğinden, oluşan kolonilerin etrafında temiz ve berrak bir </a:t>
            </a:r>
            <a:r>
              <a:rPr lang="tr-TR" dirty="0" err="1" smtClean="0"/>
              <a:t>zon</a:t>
            </a:r>
            <a:r>
              <a:rPr lang="tr-TR" dirty="0" smtClean="0"/>
              <a:t> oluşur.</a:t>
            </a:r>
          </a:p>
          <a:p>
            <a:pPr marL="0" indent="0" algn="just">
              <a:buNone/>
            </a:pPr>
            <a:r>
              <a:rPr lang="tr-TR" dirty="0" smtClean="0"/>
              <a:t>       </a:t>
            </a:r>
            <a:r>
              <a:rPr lang="tr-TR" dirty="0" err="1" smtClean="0"/>
              <a:t>Ps</a:t>
            </a:r>
            <a:r>
              <a:rPr lang="tr-TR" dirty="0" smtClean="0"/>
              <a:t>. </a:t>
            </a:r>
            <a:r>
              <a:rPr lang="tr-TR" dirty="0" err="1" smtClean="0"/>
              <a:t>aeruginosa</a:t>
            </a:r>
            <a:r>
              <a:rPr lang="tr-TR" dirty="0" smtClean="0"/>
              <a:t> teknolojik olarak oluşturduğu sorunlar yanı sıra toplum sağlığı bakımından da birçok hastalığın etmendir. Özellikle bağışıklık sistemi zayıf kişilerde idrar yolları ve üst solunum yolları enfeksiyonlarına yol açması ve hastane enfeksiyonlarının yaklaşık %10’nun bu bakteriden</a:t>
            </a:r>
            <a:r>
              <a:rPr lang="tr-TR" dirty="0"/>
              <a:t> </a:t>
            </a:r>
            <a:r>
              <a:rPr lang="tr-TR" dirty="0" smtClean="0"/>
              <a:t>kaynaklanması önemini bir kat daha arttırmaktadır.</a:t>
            </a:r>
          </a:p>
        </p:txBody>
      </p:sp>
    </p:spTree>
    <p:extLst>
      <p:ext uri="{BB962C8B-B14F-4D97-AF65-F5344CB8AC3E}">
        <p14:creationId xmlns:p14="http://schemas.microsoft.com/office/powerpoint/2010/main" val="2447157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7198" y="817418"/>
            <a:ext cx="10982325" cy="5583382"/>
          </a:xfrm>
        </p:spPr>
        <p:txBody>
          <a:bodyPr/>
          <a:lstStyle/>
          <a:p>
            <a:pPr marL="0" indent="0" algn="just">
              <a:buNone/>
            </a:pPr>
            <a:r>
              <a:rPr lang="tr-TR" dirty="0" err="1"/>
              <a:t>Trypticase</a:t>
            </a:r>
            <a:r>
              <a:rPr lang="tr-TR" dirty="0"/>
              <a:t> soy </a:t>
            </a:r>
            <a:r>
              <a:rPr lang="tr-TR" dirty="0" err="1"/>
              <a:t>agarda</a:t>
            </a:r>
            <a:r>
              <a:rPr lang="tr-TR" dirty="0"/>
              <a:t> </a:t>
            </a:r>
            <a:r>
              <a:rPr lang="tr-TR" dirty="0" err="1"/>
              <a:t>Pseudomonas</a:t>
            </a:r>
            <a:r>
              <a:rPr lang="tr-TR" dirty="0"/>
              <a:t> </a:t>
            </a:r>
            <a:r>
              <a:rPr lang="tr-TR" dirty="0" err="1"/>
              <a:t>aeruginosa’nın</a:t>
            </a:r>
            <a:r>
              <a:rPr lang="tr-TR" dirty="0"/>
              <a:t> mavi-yeşil renkte, suda çözünen pigment içeren kolonileri</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3867" y="1726321"/>
            <a:ext cx="4814888" cy="4896152"/>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descr="pseudomonasaerucloser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91553" y="1714998"/>
            <a:ext cx="5782152" cy="489615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4"/>
          <p:cNvSpPr>
            <a:spLocks noChangeArrowheads="1"/>
          </p:cNvSpPr>
          <p:nvPr/>
        </p:nvSpPr>
        <p:spPr bwMode="auto">
          <a:xfrm>
            <a:off x="0" y="304367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621805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450" y="414338"/>
            <a:ext cx="11887200" cy="5762625"/>
          </a:xfrm>
        </p:spPr>
        <p:txBody>
          <a:bodyPr/>
          <a:lstStyle/>
          <a:p>
            <a:pPr marL="0" indent="0">
              <a:buNone/>
            </a:pPr>
            <a:r>
              <a:rPr lang="tr-TR" dirty="0" smtClean="0"/>
              <a:t>            </a:t>
            </a:r>
          </a:p>
          <a:p>
            <a:pPr marL="0" indent="0" algn="just">
              <a:buNone/>
            </a:pPr>
            <a:r>
              <a:rPr lang="tr-TR" dirty="0"/>
              <a:t> </a:t>
            </a:r>
            <a:r>
              <a:rPr lang="tr-TR" dirty="0" smtClean="0"/>
              <a:t>          </a:t>
            </a:r>
            <a:r>
              <a:rPr lang="tr-TR" dirty="0" err="1" smtClean="0"/>
              <a:t>Ps</a:t>
            </a:r>
            <a:r>
              <a:rPr lang="tr-TR" dirty="0" smtClean="0"/>
              <a:t>. </a:t>
            </a:r>
            <a:r>
              <a:rPr lang="tr-TR" dirty="0" err="1" smtClean="0"/>
              <a:t>aeruginosa’nın</a:t>
            </a:r>
            <a:r>
              <a:rPr lang="tr-TR" dirty="0" smtClean="0"/>
              <a:t> </a:t>
            </a:r>
            <a:r>
              <a:rPr lang="tr-TR" dirty="0" err="1" smtClean="0"/>
              <a:t>virulens</a:t>
            </a:r>
            <a:r>
              <a:rPr lang="tr-TR" dirty="0" smtClean="0"/>
              <a:t> faktörleri şöyle sıralanabilir:</a:t>
            </a:r>
          </a:p>
          <a:p>
            <a:pPr algn="just">
              <a:buFont typeface="Wingdings" panose="05000000000000000000" pitchFamily="2" charset="2"/>
              <a:buChar char="Ø"/>
            </a:pPr>
            <a:r>
              <a:rPr lang="tr-TR" dirty="0"/>
              <a:t> </a:t>
            </a:r>
            <a:r>
              <a:rPr lang="tr-TR" dirty="0" smtClean="0"/>
              <a:t>Morfolojik özellikleri: </a:t>
            </a:r>
            <a:r>
              <a:rPr lang="tr-TR" dirty="0" err="1" smtClean="0"/>
              <a:t>glikokalis</a:t>
            </a:r>
            <a:r>
              <a:rPr lang="tr-TR" dirty="0" smtClean="0"/>
              <a:t> (</a:t>
            </a:r>
            <a:r>
              <a:rPr lang="tr-TR" dirty="0" err="1" smtClean="0"/>
              <a:t>alginattan</a:t>
            </a:r>
            <a:r>
              <a:rPr lang="tr-TR" dirty="0" smtClean="0"/>
              <a:t>), dış </a:t>
            </a:r>
            <a:r>
              <a:rPr lang="tr-TR" dirty="0" err="1" smtClean="0"/>
              <a:t>membran</a:t>
            </a:r>
            <a:r>
              <a:rPr lang="tr-TR" dirty="0" smtClean="0"/>
              <a:t>, piller ve </a:t>
            </a:r>
            <a:r>
              <a:rPr lang="tr-TR" dirty="0" err="1" smtClean="0"/>
              <a:t>porinler</a:t>
            </a:r>
            <a:endParaRPr lang="tr-TR" dirty="0" smtClean="0"/>
          </a:p>
          <a:p>
            <a:pPr algn="just">
              <a:buFont typeface="Wingdings" panose="05000000000000000000" pitchFamily="2" charset="2"/>
              <a:buChar char="Ø"/>
            </a:pPr>
            <a:r>
              <a:rPr lang="tr-TR" dirty="0" smtClean="0"/>
              <a:t>Fizyolojik özellikler,</a:t>
            </a:r>
          </a:p>
          <a:p>
            <a:pPr algn="just">
              <a:buFont typeface="Wingdings" panose="05000000000000000000" pitchFamily="2" charset="2"/>
              <a:buChar char="Ø"/>
            </a:pPr>
            <a:r>
              <a:rPr lang="tr-TR" dirty="0" smtClean="0"/>
              <a:t>Enzimler: </a:t>
            </a:r>
            <a:r>
              <a:rPr lang="tr-TR" dirty="0" err="1" smtClean="0"/>
              <a:t>ekzotoksin</a:t>
            </a:r>
            <a:r>
              <a:rPr lang="tr-TR" dirty="0" smtClean="0"/>
              <a:t> A, </a:t>
            </a:r>
            <a:r>
              <a:rPr lang="tr-TR" dirty="0" err="1" smtClean="0"/>
              <a:t>ekzotoksin</a:t>
            </a:r>
            <a:r>
              <a:rPr lang="tr-TR" dirty="0" smtClean="0"/>
              <a:t> S, </a:t>
            </a:r>
            <a:r>
              <a:rPr lang="tr-TR" dirty="0" err="1" smtClean="0"/>
              <a:t>elestaz</a:t>
            </a:r>
            <a:r>
              <a:rPr lang="tr-TR" dirty="0" smtClean="0"/>
              <a:t> ve alkali </a:t>
            </a:r>
            <a:r>
              <a:rPr lang="tr-TR" dirty="0" err="1" smtClean="0"/>
              <a:t>fosfotaz</a:t>
            </a:r>
            <a:r>
              <a:rPr lang="tr-TR" dirty="0" smtClean="0"/>
              <a:t> gibi </a:t>
            </a:r>
            <a:r>
              <a:rPr lang="tr-TR" dirty="0" err="1" smtClean="0"/>
              <a:t>proteazlar</a:t>
            </a:r>
            <a:r>
              <a:rPr lang="tr-TR" dirty="0" smtClean="0"/>
              <a:t>, </a:t>
            </a:r>
            <a:r>
              <a:rPr lang="tr-TR" dirty="0" err="1" smtClean="0"/>
              <a:t>hemolizin</a:t>
            </a:r>
            <a:r>
              <a:rPr lang="tr-TR" dirty="0" smtClean="0"/>
              <a:t> (</a:t>
            </a:r>
            <a:r>
              <a:rPr lang="tr-TR" dirty="0" err="1" smtClean="0"/>
              <a:t>fosfolipaz</a:t>
            </a:r>
            <a:r>
              <a:rPr lang="tr-TR" dirty="0" smtClean="0"/>
              <a:t> C), alkali </a:t>
            </a:r>
            <a:r>
              <a:rPr lang="tr-TR" dirty="0" err="1" smtClean="0"/>
              <a:t>fosfataz</a:t>
            </a:r>
            <a:r>
              <a:rPr lang="tr-TR" dirty="0" smtClean="0"/>
              <a:t>.</a:t>
            </a:r>
          </a:p>
          <a:p>
            <a:pPr algn="just">
              <a:buFont typeface="Wingdings" panose="05000000000000000000" pitchFamily="2" charset="2"/>
              <a:buChar char="Ø"/>
            </a:pPr>
            <a:r>
              <a:rPr lang="tr-TR" dirty="0" smtClean="0"/>
              <a:t>Toksinler: </a:t>
            </a:r>
            <a:r>
              <a:rPr lang="tr-TR" dirty="0" err="1"/>
              <a:t>ekzotoksin</a:t>
            </a:r>
            <a:r>
              <a:rPr lang="tr-TR" dirty="0"/>
              <a:t> A, </a:t>
            </a:r>
            <a:r>
              <a:rPr lang="tr-TR" dirty="0" err="1"/>
              <a:t>ekzotoksin</a:t>
            </a:r>
            <a:r>
              <a:rPr lang="tr-TR" dirty="0"/>
              <a:t> </a:t>
            </a:r>
            <a:r>
              <a:rPr lang="tr-TR" dirty="0" smtClean="0"/>
              <a:t>S, </a:t>
            </a:r>
            <a:r>
              <a:rPr lang="tr-TR" dirty="0" err="1" smtClean="0"/>
              <a:t>hemolizin</a:t>
            </a:r>
            <a:r>
              <a:rPr lang="tr-TR" dirty="0" smtClean="0"/>
              <a:t> (</a:t>
            </a:r>
            <a:r>
              <a:rPr lang="tr-TR" dirty="0" err="1" smtClean="0"/>
              <a:t>fosfolipaz</a:t>
            </a:r>
            <a:r>
              <a:rPr lang="tr-TR" dirty="0" smtClean="0"/>
              <a:t> C ve </a:t>
            </a:r>
            <a:r>
              <a:rPr lang="tr-TR" dirty="0" err="1" smtClean="0"/>
              <a:t>glikolipid</a:t>
            </a:r>
            <a:r>
              <a:rPr lang="tr-TR" dirty="0" smtClean="0"/>
              <a:t>), </a:t>
            </a:r>
            <a:r>
              <a:rPr lang="tr-TR" dirty="0" err="1" smtClean="0"/>
              <a:t>endotoksin</a:t>
            </a:r>
            <a:r>
              <a:rPr lang="tr-TR" dirty="0" smtClean="0"/>
              <a:t> (LPS, </a:t>
            </a:r>
            <a:r>
              <a:rPr lang="tr-TR" dirty="0" err="1" smtClean="0"/>
              <a:t>lipid</a:t>
            </a:r>
            <a:r>
              <a:rPr lang="tr-TR" dirty="0" smtClean="0"/>
              <a:t> A).</a:t>
            </a:r>
          </a:p>
          <a:p>
            <a:pPr algn="just">
              <a:buFont typeface="Wingdings" panose="05000000000000000000" pitchFamily="2" charset="2"/>
              <a:buChar char="Ø"/>
            </a:pPr>
            <a:r>
              <a:rPr lang="tr-TR" dirty="0" smtClean="0"/>
              <a:t>Diğerleri: Pigment </a:t>
            </a:r>
            <a:r>
              <a:rPr lang="tr-TR" dirty="0" err="1" smtClean="0"/>
              <a:t>phenazique</a:t>
            </a:r>
            <a:r>
              <a:rPr lang="tr-TR" dirty="0" smtClean="0"/>
              <a:t> </a:t>
            </a:r>
            <a:r>
              <a:rPr lang="tr-TR" dirty="0" err="1" smtClean="0"/>
              <a:t>pyocianini</a:t>
            </a:r>
            <a:r>
              <a:rPr lang="tr-TR" dirty="0" smtClean="0"/>
              <a:t> siderophores (</a:t>
            </a:r>
            <a:r>
              <a:rPr lang="tr-TR" dirty="0" err="1" smtClean="0"/>
              <a:t>pyoverdin</a:t>
            </a:r>
            <a:r>
              <a:rPr lang="tr-TR" dirty="0" smtClean="0"/>
              <a:t> ve </a:t>
            </a:r>
            <a:r>
              <a:rPr lang="tr-TR" dirty="0" err="1" smtClean="0"/>
              <a:t>pyosianin</a:t>
            </a:r>
            <a:r>
              <a:rPr lang="tr-TR" dirty="0" smtClean="0"/>
              <a:t>).</a:t>
            </a:r>
            <a:endParaRPr lang="tr-TR" dirty="0"/>
          </a:p>
        </p:txBody>
      </p:sp>
    </p:spTree>
    <p:extLst>
      <p:ext uri="{BB962C8B-B14F-4D97-AF65-F5344CB8AC3E}">
        <p14:creationId xmlns:p14="http://schemas.microsoft.com/office/powerpoint/2010/main" val="90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8599" y="0"/>
            <a:ext cx="11801475" cy="6176963"/>
          </a:xfrm>
        </p:spPr>
        <p:txBody>
          <a:bodyPr/>
          <a:lstStyle/>
          <a:p>
            <a:pPr marL="0" indent="0">
              <a:buNone/>
            </a:pPr>
            <a:r>
              <a:rPr lang="tr-TR" dirty="0" smtClean="0"/>
              <a:t>            </a:t>
            </a:r>
          </a:p>
          <a:p>
            <a:pPr marL="0" indent="0">
              <a:buNone/>
            </a:pPr>
            <a:r>
              <a:rPr lang="tr-TR" dirty="0"/>
              <a:t> </a:t>
            </a:r>
            <a:r>
              <a:rPr lang="tr-TR" dirty="0" smtClean="0"/>
              <a:t>           </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449" y="928688"/>
            <a:ext cx="11858625" cy="4900611"/>
          </a:xfrm>
          <a:prstGeom prst="rect">
            <a:avLst/>
          </a:prstGeom>
        </p:spPr>
      </p:pic>
    </p:spTree>
    <p:extLst>
      <p:ext uri="{BB962C8B-B14F-4D97-AF65-F5344CB8AC3E}">
        <p14:creationId xmlns:p14="http://schemas.microsoft.com/office/powerpoint/2010/main" val="3586925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313" y="928255"/>
            <a:ext cx="11730037" cy="5786870"/>
          </a:xfrm>
        </p:spPr>
        <p:txBody>
          <a:bodyPr>
            <a:normAutofit/>
          </a:bodyPr>
          <a:lstStyle/>
          <a:p>
            <a:pPr marL="0" indent="0" algn="just">
              <a:buNone/>
            </a:pPr>
            <a:r>
              <a:rPr lang="tr-TR" dirty="0" smtClean="0"/>
              <a:t>      P</a:t>
            </a:r>
            <a:r>
              <a:rPr lang="tr-TR" dirty="0"/>
              <a:t>. </a:t>
            </a:r>
            <a:r>
              <a:rPr lang="tr-TR" dirty="0" err="1"/>
              <a:t>aeruginosa</a:t>
            </a:r>
            <a:r>
              <a:rPr lang="tr-TR" dirty="0"/>
              <a:t> antibiyotiklere direnç </a:t>
            </a:r>
            <a:r>
              <a:rPr lang="tr-TR" dirty="0" smtClean="0"/>
              <a:t>geliştirme </a:t>
            </a:r>
            <a:r>
              <a:rPr lang="tr-TR" dirty="0"/>
              <a:t>konusunda oldukça </a:t>
            </a:r>
            <a:r>
              <a:rPr lang="tr-TR" dirty="0" smtClean="0"/>
              <a:t>başarılı </a:t>
            </a:r>
            <a:r>
              <a:rPr lang="tr-TR" dirty="0"/>
              <a:t>bir bakteridir. </a:t>
            </a:r>
            <a:r>
              <a:rPr lang="tr-TR" dirty="0" smtClean="0"/>
              <a:t>Dış </a:t>
            </a:r>
            <a:r>
              <a:rPr lang="tr-TR" dirty="0" err="1" smtClean="0"/>
              <a:t>membran</a:t>
            </a:r>
            <a:r>
              <a:rPr lang="tr-TR" dirty="0" smtClean="0"/>
              <a:t> </a:t>
            </a:r>
            <a:r>
              <a:rPr lang="tr-TR" dirty="0"/>
              <a:t>yapısındaki LPS doğal bariyer </a:t>
            </a:r>
            <a:r>
              <a:rPr lang="tr-TR" dirty="0" smtClean="0"/>
              <a:t>oluşturarak </a:t>
            </a:r>
            <a:r>
              <a:rPr lang="tr-TR" dirty="0"/>
              <a:t>çoğu antibiyotiğin </a:t>
            </a:r>
            <a:r>
              <a:rPr lang="tr-TR" dirty="0" err="1"/>
              <a:t>penetrasyonunu</a:t>
            </a:r>
            <a:r>
              <a:rPr lang="tr-TR" dirty="0"/>
              <a:t> engeller. </a:t>
            </a:r>
            <a:r>
              <a:rPr lang="tr-TR" dirty="0" err="1"/>
              <a:t>Biyofilm</a:t>
            </a:r>
            <a:r>
              <a:rPr lang="tr-TR" dirty="0"/>
              <a:t> </a:t>
            </a:r>
            <a:r>
              <a:rPr lang="tr-TR" dirty="0" smtClean="0"/>
              <a:t>oluşturarak </a:t>
            </a:r>
            <a:r>
              <a:rPr lang="tr-TR" dirty="0"/>
              <a:t>koruyucu bir </a:t>
            </a:r>
            <a:r>
              <a:rPr lang="tr-TR" dirty="0" err="1"/>
              <a:t>matriks</a:t>
            </a:r>
            <a:r>
              <a:rPr lang="tr-TR" dirty="0"/>
              <a:t> içinde </a:t>
            </a:r>
            <a:r>
              <a:rPr lang="tr-TR" dirty="0" err="1"/>
              <a:t>kolonize</a:t>
            </a:r>
            <a:r>
              <a:rPr lang="tr-TR" dirty="0"/>
              <a:t> olması, antibiyotiklerden korunmasını sağlar. Doğal ortamda basiller, </a:t>
            </a:r>
            <a:r>
              <a:rPr lang="tr-TR" dirty="0" err="1"/>
              <a:t>aktinomiçes</a:t>
            </a:r>
            <a:r>
              <a:rPr lang="tr-TR" dirty="0"/>
              <a:t> ve mantarlarla bir arada olması doğal antibiyotiğe </a:t>
            </a:r>
            <a:r>
              <a:rPr lang="tr-TR" dirty="0" smtClean="0"/>
              <a:t>karşı </a:t>
            </a:r>
            <a:r>
              <a:rPr lang="tr-TR" dirty="0"/>
              <a:t>rezistans </a:t>
            </a:r>
            <a:r>
              <a:rPr lang="tr-TR" dirty="0" smtClean="0"/>
              <a:t>geliştirmesini </a:t>
            </a:r>
            <a:r>
              <a:rPr lang="tr-TR" dirty="0"/>
              <a:t>sağlar. Antibiyotik rezistans </a:t>
            </a:r>
            <a:r>
              <a:rPr lang="tr-TR" dirty="0" err="1"/>
              <a:t>plazmidleri</a:t>
            </a:r>
            <a:r>
              <a:rPr lang="tr-TR" dirty="0"/>
              <a:t> içerir ve </a:t>
            </a:r>
            <a:r>
              <a:rPr lang="tr-TR" dirty="0" err="1"/>
              <a:t>transdüksiyon</a:t>
            </a:r>
            <a:r>
              <a:rPr lang="tr-TR" dirty="0"/>
              <a:t> ve </a:t>
            </a:r>
            <a:r>
              <a:rPr lang="tr-TR" dirty="0" err="1"/>
              <a:t>konjugasyon</a:t>
            </a:r>
            <a:r>
              <a:rPr lang="tr-TR" dirty="0"/>
              <a:t> ile </a:t>
            </a:r>
            <a:r>
              <a:rPr lang="tr-TR" dirty="0" smtClean="0"/>
              <a:t>bunları  transfer  eder.</a:t>
            </a:r>
          </a:p>
          <a:p>
            <a:pPr marL="0" indent="0">
              <a:buNone/>
            </a:pPr>
            <a:r>
              <a:rPr lang="tr-TR" b="1" dirty="0" smtClean="0"/>
              <a:t>          </a:t>
            </a:r>
          </a:p>
          <a:p>
            <a:pPr marL="0" indent="0">
              <a:buNone/>
            </a:pPr>
            <a:r>
              <a:rPr lang="tr-TR" b="1" dirty="0" smtClean="0"/>
              <a:t>         </a:t>
            </a:r>
            <a:r>
              <a:rPr lang="tr-TR" b="1" dirty="0" err="1" smtClean="0">
                <a:solidFill>
                  <a:srgbClr val="FF0000"/>
                </a:solidFill>
              </a:rPr>
              <a:t>Pseudomonas</a:t>
            </a:r>
            <a:r>
              <a:rPr lang="tr-TR" b="1" dirty="0" smtClean="0">
                <a:solidFill>
                  <a:srgbClr val="FF0000"/>
                </a:solidFill>
              </a:rPr>
              <a:t> </a:t>
            </a:r>
            <a:r>
              <a:rPr lang="tr-TR" b="1" dirty="0" err="1" smtClean="0">
                <a:solidFill>
                  <a:srgbClr val="FF0000"/>
                </a:solidFill>
              </a:rPr>
              <a:t>fluorescens</a:t>
            </a:r>
            <a:endParaRPr lang="tr-TR" b="1" dirty="0" smtClean="0">
              <a:solidFill>
                <a:srgbClr val="FF0000"/>
              </a:solidFill>
            </a:endParaRPr>
          </a:p>
          <a:p>
            <a:pPr marL="0" indent="0" algn="just">
              <a:buNone/>
            </a:pPr>
            <a:r>
              <a:rPr lang="tr-TR" dirty="0" smtClean="0"/>
              <a:t>     Süt ürünlerinde meydana getirdiği pigmentleri vasıtasıyla renk kusurlarına sebep olmaktadır. Diğer taraftan sentezlediği enzimleri tat ve yapı hatalarının ortaya çımasında önemli etkendir. Bir diğer özelliği bazı </a:t>
            </a:r>
            <a:r>
              <a:rPr lang="tr-TR" dirty="0" err="1" smtClean="0"/>
              <a:t>suşlarının</a:t>
            </a:r>
            <a:r>
              <a:rPr lang="tr-TR" dirty="0" smtClean="0"/>
              <a:t> patojen karakterde olmasıdır. </a:t>
            </a:r>
          </a:p>
        </p:txBody>
      </p:sp>
    </p:spTree>
    <p:extLst>
      <p:ext uri="{BB962C8B-B14F-4D97-AF65-F5344CB8AC3E}">
        <p14:creationId xmlns:p14="http://schemas.microsoft.com/office/powerpoint/2010/main" val="3019464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File:Biofil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8364" y="152499"/>
            <a:ext cx="9739745" cy="4065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1075026" y="3782291"/>
            <a:ext cx="9967912" cy="1415772"/>
          </a:xfrm>
          <a:prstGeom prst="rect">
            <a:avLst/>
          </a:prstGeom>
        </p:spPr>
        <p:txBody>
          <a:bodyPr wrap="square">
            <a:spAutoFit/>
          </a:bodyPr>
          <a:lstStyle/>
          <a:p>
            <a:pPr algn="just">
              <a:spcAft>
                <a:spcPts val="0"/>
              </a:spcAft>
            </a:pPr>
            <a:r>
              <a:rPr lang="tr-TR" sz="3200" dirty="0">
                <a:latin typeface="Times New Roman" panose="02020603050405020304" pitchFamily="18" charset="0"/>
                <a:ea typeface="Times New Roman" panose="02020603050405020304" pitchFamily="18" charset="0"/>
              </a:rPr>
              <a:t> </a:t>
            </a:r>
          </a:p>
          <a:p>
            <a:pPr algn="just">
              <a:spcAft>
                <a:spcPts val="0"/>
              </a:spcAft>
            </a:pPr>
            <a:r>
              <a:rPr lang="tr-TR" b="1" dirty="0">
                <a:ea typeface="Times New Roman" panose="02020603050405020304" pitchFamily="18" charset="0"/>
              </a:rPr>
              <a:t>Şekil.</a:t>
            </a:r>
            <a:r>
              <a:rPr lang="tr-TR" dirty="0">
                <a:ea typeface="Times New Roman" panose="02020603050405020304" pitchFamily="18" charset="0"/>
              </a:rPr>
              <a:t> </a:t>
            </a:r>
            <a:r>
              <a:rPr lang="tr-TR" b="1" dirty="0" err="1">
                <a:ea typeface="Times New Roman" panose="02020603050405020304" pitchFamily="18" charset="0"/>
              </a:rPr>
              <a:t>Biyofilm</a:t>
            </a:r>
            <a:r>
              <a:rPr lang="tr-TR" b="1" dirty="0">
                <a:ea typeface="Times New Roman" panose="02020603050405020304" pitchFamily="18" charset="0"/>
              </a:rPr>
              <a:t> gelişim aşamaları. Her bir aşama </a:t>
            </a:r>
            <a:r>
              <a:rPr lang="tr-TR" b="1" i="1" dirty="0" err="1">
                <a:ea typeface="Times New Roman" panose="02020603050405020304" pitchFamily="18" charset="0"/>
              </a:rPr>
              <a:t>Pseudomonas</a:t>
            </a:r>
            <a:r>
              <a:rPr lang="tr-TR" b="1" i="1" dirty="0">
                <a:ea typeface="Times New Roman" panose="02020603050405020304" pitchFamily="18" charset="0"/>
              </a:rPr>
              <a:t> </a:t>
            </a:r>
            <a:r>
              <a:rPr lang="tr-TR" b="1" i="1" dirty="0" err="1">
                <a:ea typeface="Times New Roman" panose="02020603050405020304" pitchFamily="18" charset="0"/>
              </a:rPr>
              <a:t>aeruginosa</a:t>
            </a:r>
            <a:r>
              <a:rPr lang="tr-TR" b="1" dirty="0">
                <a:ea typeface="Times New Roman" panose="02020603050405020304" pitchFamily="18" charset="0"/>
              </a:rPr>
              <a:t> </a:t>
            </a:r>
            <a:r>
              <a:rPr lang="tr-TR" b="1" dirty="0" err="1">
                <a:ea typeface="Times New Roman" panose="02020603050405020304" pitchFamily="18" charset="0"/>
              </a:rPr>
              <a:t>biyofilminin</a:t>
            </a:r>
            <a:r>
              <a:rPr lang="tr-TR" b="1" dirty="0">
                <a:ea typeface="Times New Roman" panose="02020603050405020304" pitchFamily="18" charset="0"/>
              </a:rPr>
              <a:t> gelişimini gösteren </a:t>
            </a:r>
            <a:r>
              <a:rPr lang="tr-TR" b="1" dirty="0" err="1">
                <a:ea typeface="Times New Roman" panose="02020603050405020304" pitchFamily="18" charset="0"/>
              </a:rPr>
              <a:t>fotomikrografları</a:t>
            </a:r>
            <a:r>
              <a:rPr lang="tr-TR" b="1" dirty="0">
                <a:ea typeface="Times New Roman" panose="02020603050405020304" pitchFamily="18" charset="0"/>
              </a:rPr>
              <a:t> ile birlikte verilmiştir. </a:t>
            </a:r>
            <a:r>
              <a:rPr lang="tr-TR" b="1" dirty="0" err="1">
                <a:ea typeface="Times New Roman" panose="02020603050405020304" pitchFamily="18" charset="0"/>
              </a:rPr>
              <a:t>Fotomikrografların</a:t>
            </a:r>
            <a:r>
              <a:rPr lang="tr-TR" b="1" dirty="0">
                <a:ea typeface="Times New Roman" panose="02020603050405020304" pitchFamily="18" charset="0"/>
              </a:rPr>
              <a:t> hepsi aynı ölçektedir. </a:t>
            </a:r>
            <a:endParaRPr lang="tr-TR" b="1" dirty="0">
              <a:effectLst/>
              <a:ea typeface="Times New Roman" panose="02020603050405020304" pitchFamily="18" charset="0"/>
            </a:endParaRPr>
          </a:p>
        </p:txBody>
      </p:sp>
      <p:sp>
        <p:nvSpPr>
          <p:cNvPr id="6" name="Dikdörtgen 5"/>
          <p:cNvSpPr/>
          <p:nvPr/>
        </p:nvSpPr>
        <p:spPr>
          <a:xfrm>
            <a:off x="1033463" y="5223164"/>
            <a:ext cx="9967912" cy="1461939"/>
          </a:xfrm>
          <a:prstGeom prst="rect">
            <a:avLst/>
          </a:prstGeom>
        </p:spPr>
        <p:txBody>
          <a:bodyPr wrap="square">
            <a:spAutoFit/>
          </a:bodyPr>
          <a:lstStyle/>
          <a:p>
            <a:pPr algn="just">
              <a:spcAft>
                <a:spcPts val="0"/>
              </a:spcAft>
            </a:pPr>
            <a:r>
              <a:rPr lang="tr-TR" dirty="0">
                <a:solidFill>
                  <a:srgbClr val="000000"/>
                </a:solidFill>
                <a:ea typeface="Times New Roman" panose="02020603050405020304" pitchFamily="18" charset="0"/>
              </a:rPr>
              <a:t>(</a:t>
            </a:r>
            <a:r>
              <a:rPr lang="tr-TR" sz="1700" b="1" dirty="0" err="1">
                <a:solidFill>
                  <a:srgbClr val="000000"/>
                </a:solidFill>
                <a:ea typeface="Times New Roman" panose="02020603050405020304" pitchFamily="18" charset="0"/>
              </a:rPr>
              <a:t>Biyofilm</a:t>
            </a:r>
            <a:r>
              <a:rPr lang="tr-TR" sz="1700" b="1" dirty="0">
                <a:solidFill>
                  <a:srgbClr val="000000"/>
                </a:solidFill>
                <a:ea typeface="Times New Roman" panose="02020603050405020304" pitchFamily="18" charset="0"/>
              </a:rPr>
              <a:t>, mikroorganizmalardan ibaret bir kümedir. Birbirlerine ve/veya bulundukları yüzeye yapışarak küme oluşturan mikroorganizma hücreleri, kendileri tarafından salgılanan </a:t>
            </a:r>
            <a:r>
              <a:rPr lang="tr-TR" sz="1700" b="1" dirty="0" err="1">
                <a:solidFill>
                  <a:srgbClr val="000000"/>
                </a:solidFill>
                <a:ea typeface="Times New Roman" panose="02020603050405020304" pitchFamily="18" charset="0"/>
              </a:rPr>
              <a:t>polimerik</a:t>
            </a:r>
            <a:r>
              <a:rPr lang="tr-TR" sz="1700" b="1" dirty="0">
                <a:solidFill>
                  <a:srgbClr val="000000"/>
                </a:solidFill>
                <a:ea typeface="Times New Roman" panose="02020603050405020304" pitchFamily="18" charset="0"/>
              </a:rPr>
              <a:t> yapıdaki ağ içerisine gömülürler. </a:t>
            </a:r>
            <a:r>
              <a:rPr lang="tr-TR" sz="1700" b="1" dirty="0" err="1">
                <a:solidFill>
                  <a:srgbClr val="000000"/>
                </a:solidFill>
                <a:ea typeface="Times New Roman" panose="02020603050405020304" pitchFamily="18" charset="0"/>
              </a:rPr>
              <a:t>Biyofilm</a:t>
            </a:r>
            <a:r>
              <a:rPr lang="tr-TR" sz="1700" b="1" dirty="0">
                <a:solidFill>
                  <a:srgbClr val="000000"/>
                </a:solidFill>
                <a:ea typeface="Times New Roman" panose="02020603050405020304" pitchFamily="18" charset="0"/>
              </a:rPr>
              <a:t> gelişiminin 5 aşaması vardır: 1) Tutunma, 2) Geri dönüşümsüz tutunma, 3) İlk olgunlaşma, 4) İkinci olgunlaşma, 5) Dağılma.) </a:t>
            </a:r>
            <a:endParaRPr lang="tr-TR" sz="1700" b="1" dirty="0">
              <a:ea typeface="Times New Roman" panose="02020603050405020304" pitchFamily="18" charset="0"/>
            </a:endParaRPr>
          </a:p>
          <a:p>
            <a:pPr algn="just">
              <a:spcAft>
                <a:spcPts val="0"/>
              </a:spcAft>
            </a:pPr>
            <a:r>
              <a:rPr lang="tr-TR" sz="2000" dirty="0">
                <a:solidFill>
                  <a:srgbClr val="000000"/>
                </a:solidFill>
                <a:latin typeface="Arial" panose="020B0604020202020204" pitchFamily="34"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29754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4325" y="775855"/>
            <a:ext cx="11182350" cy="5558271"/>
          </a:xfrm>
        </p:spPr>
        <p:txBody>
          <a:bodyPr>
            <a:normAutofit/>
          </a:bodyPr>
          <a:lstStyle/>
          <a:p>
            <a:pPr marL="0" indent="0" algn="ctr">
              <a:buNone/>
            </a:pPr>
            <a:r>
              <a:rPr lang="tr-TR" sz="3600" dirty="0" err="1" smtClean="0">
                <a:solidFill>
                  <a:srgbClr val="FF0000"/>
                </a:solidFill>
              </a:rPr>
              <a:t>Pseudomonas</a:t>
            </a:r>
            <a:r>
              <a:rPr lang="tr-TR" sz="3600" dirty="0" smtClean="0">
                <a:solidFill>
                  <a:srgbClr val="FF0000"/>
                </a:solidFill>
              </a:rPr>
              <a:t> Türlerinin </a:t>
            </a:r>
            <a:r>
              <a:rPr lang="tr-TR" sz="3600" dirty="0" err="1" smtClean="0">
                <a:solidFill>
                  <a:srgbClr val="FF0000"/>
                </a:solidFill>
              </a:rPr>
              <a:t>Proteolitik</a:t>
            </a:r>
            <a:r>
              <a:rPr lang="tr-TR" sz="3600" dirty="0" smtClean="0">
                <a:solidFill>
                  <a:srgbClr val="FF0000"/>
                </a:solidFill>
              </a:rPr>
              <a:t> ve </a:t>
            </a:r>
            <a:r>
              <a:rPr lang="tr-TR" sz="3600" dirty="0" err="1" smtClean="0">
                <a:solidFill>
                  <a:srgbClr val="FF0000"/>
                </a:solidFill>
              </a:rPr>
              <a:t>Lipolitik</a:t>
            </a:r>
            <a:r>
              <a:rPr lang="tr-TR" sz="3600" dirty="0" smtClean="0">
                <a:solidFill>
                  <a:srgbClr val="FF0000"/>
                </a:solidFill>
              </a:rPr>
              <a:t> Enzimleri Süt Ürünlerine Etkisi</a:t>
            </a:r>
          </a:p>
          <a:p>
            <a:pPr marL="0" indent="0">
              <a:buNone/>
            </a:pPr>
            <a:r>
              <a:rPr lang="tr-TR" dirty="0" smtClean="0"/>
              <a:t>           </a:t>
            </a:r>
          </a:p>
          <a:p>
            <a:pPr marL="0" indent="0" algn="just">
              <a:buNone/>
            </a:pPr>
            <a:r>
              <a:rPr lang="tr-TR" dirty="0"/>
              <a:t> </a:t>
            </a:r>
            <a:r>
              <a:rPr lang="tr-TR" dirty="0" smtClean="0"/>
              <a:t>      </a:t>
            </a:r>
            <a:r>
              <a:rPr lang="tr-TR" dirty="0" err="1" smtClean="0"/>
              <a:t>Pseudomonas</a:t>
            </a:r>
            <a:r>
              <a:rPr lang="tr-TR" dirty="0" smtClean="0"/>
              <a:t> </a:t>
            </a:r>
            <a:r>
              <a:rPr lang="tr-TR" dirty="0"/>
              <a:t>türleri benzer türlere ait </a:t>
            </a:r>
            <a:r>
              <a:rPr lang="tr-TR" dirty="0" err="1"/>
              <a:t>suşlar</a:t>
            </a:r>
            <a:r>
              <a:rPr lang="tr-TR" dirty="0"/>
              <a:t> arasında en iyi genetik çeşitliliği göstermektedir </a:t>
            </a:r>
            <a:r>
              <a:rPr lang="tr-TR" dirty="0" smtClean="0"/>
              <a:t>. </a:t>
            </a:r>
            <a:r>
              <a:rPr lang="tr-TR" dirty="0" err="1" smtClean="0"/>
              <a:t>Pseudomonas</a:t>
            </a:r>
            <a:r>
              <a:rPr lang="tr-TR" dirty="0" smtClean="0"/>
              <a:t>  </a:t>
            </a:r>
            <a:r>
              <a:rPr lang="tr-TR" dirty="0" err="1"/>
              <a:t>spp</a:t>
            </a:r>
            <a:r>
              <a:rPr lang="tr-TR" dirty="0"/>
              <a:t>. çiğ ve pastörize sütte bozulmaya neden olan en yaygın mikroorganizmalardır. Bu bakterilerin büyük bir kısmı (%58-91) </a:t>
            </a:r>
            <a:r>
              <a:rPr lang="tr-TR" dirty="0" err="1" smtClean="0"/>
              <a:t>enzimatik</a:t>
            </a:r>
            <a:r>
              <a:rPr lang="tr-TR" dirty="0" smtClean="0"/>
              <a:t>  </a:t>
            </a:r>
            <a:r>
              <a:rPr lang="tr-TR" dirty="0" err="1" smtClean="0"/>
              <a:t>ekstrasellüler</a:t>
            </a:r>
            <a:r>
              <a:rPr lang="tr-TR" dirty="0" smtClean="0"/>
              <a:t>  </a:t>
            </a:r>
            <a:r>
              <a:rPr lang="tr-TR" dirty="0" err="1"/>
              <a:t>proteolitik</a:t>
            </a:r>
            <a:r>
              <a:rPr lang="tr-TR" dirty="0" smtClean="0"/>
              <a:t>,  </a:t>
            </a:r>
            <a:r>
              <a:rPr lang="tr-TR" dirty="0" err="1"/>
              <a:t>lipolitik</a:t>
            </a:r>
            <a:r>
              <a:rPr lang="tr-TR" dirty="0"/>
              <a:t> ve </a:t>
            </a:r>
            <a:r>
              <a:rPr lang="tr-TR" dirty="0" err="1" smtClean="0"/>
              <a:t>fosfolipolitik</a:t>
            </a:r>
            <a:r>
              <a:rPr lang="tr-TR" dirty="0" smtClean="0"/>
              <a:t> </a:t>
            </a:r>
            <a:r>
              <a:rPr lang="tr-TR" dirty="0"/>
              <a:t>aktivite gösterme </a:t>
            </a:r>
            <a:r>
              <a:rPr lang="tr-TR" dirty="0" smtClean="0"/>
              <a:t>yeteneğindedirler. </a:t>
            </a:r>
          </a:p>
          <a:p>
            <a:pPr marL="0" indent="0" algn="just">
              <a:buNone/>
            </a:pPr>
            <a:r>
              <a:rPr lang="tr-TR" dirty="0"/>
              <a:t> </a:t>
            </a:r>
            <a:r>
              <a:rPr lang="tr-TR" dirty="0" smtClean="0"/>
              <a:t>      </a:t>
            </a:r>
            <a:r>
              <a:rPr lang="tr-TR" dirty="0" err="1" smtClean="0"/>
              <a:t>Pseudomonas</a:t>
            </a:r>
            <a:r>
              <a:rPr lang="tr-TR" dirty="0" smtClean="0"/>
              <a:t>  </a:t>
            </a:r>
            <a:r>
              <a:rPr lang="tr-TR" dirty="0" err="1" smtClean="0"/>
              <a:t>spp</a:t>
            </a:r>
            <a:r>
              <a:rPr lang="tr-TR" dirty="0"/>
              <a:t>.’</a:t>
            </a:r>
            <a:r>
              <a:rPr lang="tr-TR" dirty="0" err="1"/>
              <a:t>nin</a:t>
            </a:r>
            <a:r>
              <a:rPr lang="tr-TR" dirty="0"/>
              <a:t> </a:t>
            </a:r>
            <a:r>
              <a:rPr lang="tr-TR" dirty="0" err="1"/>
              <a:t>ekstrasellüler</a:t>
            </a:r>
            <a:r>
              <a:rPr lang="tr-TR" dirty="0"/>
              <a:t> </a:t>
            </a:r>
            <a:r>
              <a:rPr lang="tr-TR" dirty="0" err="1"/>
              <a:t>enzimatik</a:t>
            </a:r>
            <a:r>
              <a:rPr lang="tr-TR" dirty="0"/>
              <a:t> faaliyetinde </a:t>
            </a:r>
            <a:r>
              <a:rPr lang="tr-TR" dirty="0" err="1"/>
              <a:t>suşları</a:t>
            </a:r>
            <a:r>
              <a:rPr lang="tr-TR" dirty="0"/>
              <a:t> arasında bulunan farklılıklar genetik çeşitliliğine katkıda bulunmaktadır. Bununla birlikte benzer </a:t>
            </a:r>
            <a:r>
              <a:rPr lang="tr-TR" dirty="0" err="1"/>
              <a:t>ribotipe</a:t>
            </a:r>
            <a:r>
              <a:rPr lang="tr-TR" dirty="0"/>
              <a:t> sahip olan </a:t>
            </a:r>
            <a:r>
              <a:rPr lang="tr-TR" dirty="0" err="1"/>
              <a:t>suşlar</a:t>
            </a:r>
            <a:r>
              <a:rPr lang="tr-TR" dirty="0"/>
              <a:t> benzer </a:t>
            </a:r>
            <a:r>
              <a:rPr lang="tr-TR" dirty="0" err="1"/>
              <a:t>ekstrasellüler</a:t>
            </a:r>
            <a:r>
              <a:rPr lang="tr-TR" dirty="0"/>
              <a:t> enzim profili </a:t>
            </a:r>
            <a:r>
              <a:rPr lang="tr-TR" dirty="0" smtClean="0"/>
              <a:t>göstermektedir.</a:t>
            </a:r>
            <a:endParaRPr lang="tr-TR" dirty="0"/>
          </a:p>
        </p:txBody>
      </p:sp>
    </p:spTree>
    <p:extLst>
      <p:ext uri="{BB962C8B-B14F-4D97-AF65-F5344CB8AC3E}">
        <p14:creationId xmlns:p14="http://schemas.microsoft.com/office/powerpoint/2010/main" val="1508304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0050" y="328612"/>
            <a:ext cx="11430000" cy="6200775"/>
          </a:xfrm>
        </p:spPr>
        <p:txBody>
          <a:bodyPr>
            <a:normAutofit/>
          </a:bodyPr>
          <a:lstStyle/>
          <a:p>
            <a:pPr marL="0" indent="0">
              <a:buNone/>
            </a:pPr>
            <a:r>
              <a:rPr lang="tr-TR" dirty="0" smtClean="0"/>
              <a:t>           </a:t>
            </a:r>
          </a:p>
          <a:p>
            <a:pPr marL="0" indent="0" algn="just">
              <a:buNone/>
            </a:pPr>
            <a:r>
              <a:rPr lang="tr-TR" dirty="0" smtClean="0"/>
              <a:t>            Sütün saklanmasında soğuğun yararlı etkisi eskiden beri bilinmektedir. Süt +4 </a:t>
            </a:r>
            <a:r>
              <a:rPr lang="tr-TR" baseline="30000" dirty="0" smtClean="0"/>
              <a:t>0</a:t>
            </a:r>
            <a:r>
              <a:rPr lang="tr-TR" dirty="0" smtClean="0"/>
              <a:t>C`de </a:t>
            </a:r>
            <a:r>
              <a:rPr lang="tr-TR" dirty="0" err="1" smtClean="0"/>
              <a:t>çeftliklerde</a:t>
            </a:r>
            <a:r>
              <a:rPr lang="tr-TR" dirty="0" smtClean="0"/>
              <a:t> bulunan soğutucu tanklarda 48-72 saat süreyle depolanırlar.</a:t>
            </a:r>
          </a:p>
          <a:p>
            <a:pPr marL="0" indent="0" algn="just">
              <a:buNone/>
            </a:pPr>
            <a:r>
              <a:rPr lang="tr-TR" dirty="0" smtClean="0"/>
              <a:t>             Bu periyotta sütteki </a:t>
            </a:r>
            <a:r>
              <a:rPr lang="tr-TR" dirty="0" err="1" smtClean="0"/>
              <a:t>psikrotrof</a:t>
            </a:r>
            <a:r>
              <a:rPr lang="tr-TR" dirty="0" smtClean="0"/>
              <a:t> bakteriler özellikle P. </a:t>
            </a:r>
            <a:r>
              <a:rPr lang="tr-TR" dirty="0" err="1" smtClean="0"/>
              <a:t>fluorescens</a:t>
            </a:r>
            <a:r>
              <a:rPr lang="tr-TR" dirty="0" smtClean="0"/>
              <a:t> ve P. </a:t>
            </a:r>
            <a:r>
              <a:rPr lang="tr-TR" dirty="0" err="1" smtClean="0"/>
              <a:t>Putida</a:t>
            </a:r>
            <a:r>
              <a:rPr lang="tr-TR" dirty="0" smtClean="0"/>
              <a:t> soğutulan sütte çoğalırlar ve sıcağa dayanıklı olan </a:t>
            </a:r>
            <a:r>
              <a:rPr lang="tr-TR" dirty="0" err="1" smtClean="0"/>
              <a:t>proteolitik</a:t>
            </a:r>
            <a:r>
              <a:rPr lang="tr-TR" dirty="0" smtClean="0"/>
              <a:t> ve </a:t>
            </a:r>
            <a:r>
              <a:rPr lang="tr-TR" dirty="0" err="1" smtClean="0"/>
              <a:t>lipolitik</a:t>
            </a:r>
            <a:r>
              <a:rPr lang="tr-TR" dirty="0" smtClean="0"/>
              <a:t> enzimlerden  salgılarlar. Süt ve ürünlerinde bozulmaların kaynağını oluştururlar (Miranda et </a:t>
            </a:r>
            <a:r>
              <a:rPr lang="tr-TR" dirty="0" err="1" smtClean="0"/>
              <a:t>Gripon</a:t>
            </a:r>
            <a:r>
              <a:rPr lang="tr-TR" dirty="0" smtClean="0"/>
              <a:t>, 1986).</a:t>
            </a:r>
          </a:p>
          <a:p>
            <a:pPr marL="0" indent="0" algn="just">
              <a:buNone/>
            </a:pPr>
            <a:r>
              <a:rPr lang="tr-TR" dirty="0"/>
              <a:t> </a:t>
            </a:r>
            <a:r>
              <a:rPr lang="tr-TR" dirty="0" smtClean="0"/>
              <a:t>          </a:t>
            </a:r>
            <a:r>
              <a:rPr lang="tr-TR" dirty="0" err="1" smtClean="0"/>
              <a:t>Proteolitik</a:t>
            </a:r>
            <a:r>
              <a:rPr lang="tr-TR" dirty="0" smtClean="0"/>
              <a:t> olan </a:t>
            </a:r>
            <a:r>
              <a:rPr lang="tr-TR" dirty="0" err="1" smtClean="0"/>
              <a:t>psikrotrof</a:t>
            </a:r>
            <a:r>
              <a:rPr lang="tr-TR" dirty="0" smtClean="0"/>
              <a:t> </a:t>
            </a:r>
            <a:r>
              <a:rPr lang="tr-TR" dirty="0" err="1" smtClean="0"/>
              <a:t>pseudomonas</a:t>
            </a:r>
            <a:r>
              <a:rPr lang="tr-TR" dirty="0" smtClean="0"/>
              <a:t> türleri pastörizasyon koşullarda öldürülürler. Fakat </a:t>
            </a:r>
            <a:r>
              <a:rPr lang="tr-TR" dirty="0" err="1" smtClean="0"/>
              <a:t>ekstrasellüler</a:t>
            </a:r>
            <a:r>
              <a:rPr lang="tr-TR" dirty="0" smtClean="0"/>
              <a:t> enzimler kısmen </a:t>
            </a:r>
            <a:r>
              <a:rPr lang="tr-TR" dirty="0" err="1" smtClean="0"/>
              <a:t>inaktive</a:t>
            </a:r>
            <a:r>
              <a:rPr lang="tr-TR" dirty="0" smtClean="0"/>
              <a:t> olurlar (</a:t>
            </a:r>
            <a:r>
              <a:rPr lang="tr-TR" dirty="0" err="1" smtClean="0"/>
              <a:t>Fairbairn</a:t>
            </a:r>
            <a:r>
              <a:rPr lang="tr-TR" dirty="0" smtClean="0"/>
              <a:t> et </a:t>
            </a:r>
            <a:r>
              <a:rPr lang="tr-TR" dirty="0" err="1" smtClean="0"/>
              <a:t>Law</a:t>
            </a:r>
            <a:r>
              <a:rPr lang="tr-TR" dirty="0" smtClean="0"/>
              <a:t>, 1986).</a:t>
            </a:r>
          </a:p>
          <a:p>
            <a:pPr marL="0" indent="0" algn="just">
              <a:buNone/>
            </a:pPr>
            <a:r>
              <a:rPr lang="tr-TR" dirty="0"/>
              <a:t> </a:t>
            </a:r>
            <a:r>
              <a:rPr lang="tr-TR" dirty="0" smtClean="0"/>
              <a:t>            </a:t>
            </a:r>
            <a:endParaRPr lang="tr-TR" dirty="0"/>
          </a:p>
        </p:txBody>
      </p:sp>
    </p:spTree>
    <p:extLst>
      <p:ext uri="{BB962C8B-B14F-4D97-AF65-F5344CB8AC3E}">
        <p14:creationId xmlns:p14="http://schemas.microsoft.com/office/powerpoint/2010/main" val="268800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3346" y="884197"/>
            <a:ext cx="10972800" cy="1143000"/>
          </a:xfrm>
        </p:spPr>
        <p:txBody>
          <a:bodyPr>
            <a:normAutofit/>
          </a:bodyPr>
          <a:lstStyle/>
          <a:p>
            <a:pPr algn="ctr"/>
            <a:r>
              <a:rPr lang="tr-TR" sz="3200" b="1" dirty="0" err="1" smtClean="0">
                <a:solidFill>
                  <a:srgbClr val="FF0000"/>
                </a:solidFill>
              </a:rPr>
              <a:t>Pseudomonadaceae</a:t>
            </a:r>
            <a:r>
              <a:rPr lang="tr-TR" sz="3200" b="1" dirty="0" smtClean="0">
                <a:solidFill>
                  <a:srgbClr val="FF0000"/>
                </a:solidFill>
              </a:rPr>
              <a:t> Familyası </a:t>
            </a:r>
            <a:br>
              <a:rPr lang="tr-TR" sz="3200" b="1" dirty="0" smtClean="0">
                <a:solidFill>
                  <a:srgbClr val="FF0000"/>
                </a:solidFill>
              </a:rPr>
            </a:br>
            <a:r>
              <a:rPr lang="tr-TR" sz="3200" b="1" dirty="0" err="1" smtClean="0">
                <a:solidFill>
                  <a:srgbClr val="FF0000"/>
                </a:solidFill>
              </a:rPr>
              <a:t>Pseudomonas</a:t>
            </a:r>
            <a:r>
              <a:rPr lang="tr-TR" sz="3200" b="1" dirty="0" smtClean="0">
                <a:solidFill>
                  <a:srgbClr val="FF0000"/>
                </a:solidFill>
              </a:rPr>
              <a:t> </a:t>
            </a:r>
            <a:r>
              <a:rPr lang="tr-TR" sz="3200" b="1" dirty="0" err="1" smtClean="0">
                <a:solidFill>
                  <a:srgbClr val="FF0000"/>
                </a:solidFill>
              </a:rPr>
              <a:t>Genusu</a:t>
            </a:r>
            <a:r>
              <a:rPr lang="tr-TR" sz="3200" b="1" dirty="0" smtClean="0">
                <a:solidFill>
                  <a:srgbClr val="FF0000"/>
                </a:solidFill>
              </a:rPr>
              <a:t> ve Özellikleri</a:t>
            </a:r>
            <a:endParaRPr lang="tr-TR" sz="3200" b="1" dirty="0">
              <a:solidFill>
                <a:srgbClr val="FF0000"/>
              </a:solidFill>
            </a:endParaRPr>
          </a:p>
        </p:txBody>
      </p:sp>
      <p:sp>
        <p:nvSpPr>
          <p:cNvPr id="3" name="İçerik Yer Tutucusu 2"/>
          <p:cNvSpPr>
            <a:spLocks noGrp="1"/>
          </p:cNvSpPr>
          <p:nvPr>
            <p:ph idx="1"/>
          </p:nvPr>
        </p:nvSpPr>
        <p:spPr>
          <a:xfrm>
            <a:off x="157164" y="1690688"/>
            <a:ext cx="11544300" cy="4486275"/>
          </a:xfrm>
        </p:spPr>
        <p:txBody>
          <a:bodyPr>
            <a:normAutofit/>
          </a:bodyPr>
          <a:lstStyle/>
          <a:p>
            <a:pPr marL="0" indent="0">
              <a:buNone/>
            </a:pPr>
            <a:endParaRPr lang="tr-TR" sz="3200" dirty="0"/>
          </a:p>
          <a:p>
            <a:pPr marL="0" indent="0" algn="just">
              <a:buNone/>
            </a:pPr>
            <a:r>
              <a:rPr lang="tr-TR" sz="3200" dirty="0" smtClean="0"/>
              <a:t>      </a:t>
            </a:r>
            <a:r>
              <a:rPr lang="tr-TR" dirty="0" smtClean="0"/>
              <a:t>Bu familya  içerisinde süt teknolojisi bakımından önemli olan türler   </a:t>
            </a:r>
            <a:r>
              <a:rPr lang="tr-TR" dirty="0" err="1" smtClean="0"/>
              <a:t>Pseudomonas</a:t>
            </a:r>
            <a:r>
              <a:rPr lang="tr-TR" dirty="0" smtClean="0"/>
              <a:t> </a:t>
            </a:r>
            <a:r>
              <a:rPr lang="tr-TR" dirty="0" err="1" smtClean="0"/>
              <a:t>genusu</a:t>
            </a:r>
            <a:r>
              <a:rPr lang="tr-TR" dirty="0" smtClean="0"/>
              <a:t> kapsamında yer alırlar.</a:t>
            </a:r>
          </a:p>
          <a:p>
            <a:pPr marL="0" indent="0" algn="just">
              <a:buNone/>
            </a:pPr>
            <a:r>
              <a:rPr lang="tr-TR" dirty="0" smtClean="0"/>
              <a:t>      Genel olarak Gram negatif kısa çubuk şeklinde , hareketli , </a:t>
            </a:r>
            <a:r>
              <a:rPr lang="tr-TR" dirty="0" err="1" smtClean="0"/>
              <a:t>flagellalı</a:t>
            </a:r>
            <a:r>
              <a:rPr lang="tr-TR" dirty="0" smtClean="0"/>
              <a:t> ve   pigmentli bakteriler </a:t>
            </a:r>
            <a:r>
              <a:rPr lang="tr-TR" dirty="0" err="1" smtClean="0"/>
              <a:t>pseudomonaslar</a:t>
            </a:r>
            <a:r>
              <a:rPr lang="tr-TR" dirty="0" smtClean="0"/>
              <a:t> olarak tanımlanırlar. </a:t>
            </a:r>
            <a:r>
              <a:rPr lang="tr-TR" dirty="0" err="1" smtClean="0"/>
              <a:t>Ps</a:t>
            </a:r>
            <a:r>
              <a:rPr lang="tr-TR" dirty="0" smtClean="0"/>
              <a:t>. </a:t>
            </a:r>
            <a:r>
              <a:rPr lang="tr-TR" dirty="0" err="1" smtClean="0"/>
              <a:t>Aeruginosa`da</a:t>
            </a:r>
            <a:r>
              <a:rPr lang="tr-TR" dirty="0" smtClean="0"/>
              <a:t> </a:t>
            </a:r>
            <a:r>
              <a:rPr lang="tr-TR" dirty="0" err="1" smtClean="0"/>
              <a:t>monotriş</a:t>
            </a:r>
            <a:r>
              <a:rPr lang="tr-TR" dirty="0" smtClean="0"/>
              <a:t> , </a:t>
            </a:r>
            <a:r>
              <a:rPr lang="tr-TR" dirty="0" err="1" smtClean="0"/>
              <a:t>Ps</a:t>
            </a:r>
            <a:r>
              <a:rPr lang="tr-TR" dirty="0" smtClean="0"/>
              <a:t>. </a:t>
            </a:r>
            <a:r>
              <a:rPr lang="tr-TR" dirty="0" err="1" smtClean="0"/>
              <a:t>putida</a:t>
            </a:r>
            <a:r>
              <a:rPr lang="tr-TR" dirty="0" smtClean="0"/>
              <a:t> ve </a:t>
            </a:r>
            <a:r>
              <a:rPr lang="tr-TR" dirty="0" err="1" smtClean="0"/>
              <a:t>Ps</a:t>
            </a:r>
            <a:r>
              <a:rPr lang="tr-TR" dirty="0" smtClean="0"/>
              <a:t>. </a:t>
            </a:r>
            <a:r>
              <a:rPr lang="tr-TR" dirty="0" err="1" smtClean="0"/>
              <a:t>fluorescens`de</a:t>
            </a:r>
            <a:r>
              <a:rPr lang="tr-TR" dirty="0" smtClean="0"/>
              <a:t> </a:t>
            </a:r>
            <a:r>
              <a:rPr lang="tr-TR" dirty="0" err="1" smtClean="0"/>
              <a:t>multiriş</a:t>
            </a:r>
            <a:r>
              <a:rPr lang="tr-TR" dirty="0" smtClean="0"/>
              <a:t> </a:t>
            </a:r>
            <a:r>
              <a:rPr lang="tr-TR" dirty="0" err="1" smtClean="0"/>
              <a:t>flagella</a:t>
            </a:r>
            <a:r>
              <a:rPr lang="tr-TR" dirty="0" smtClean="0"/>
              <a:t> belirlenmiştir. Genellikle tek hücre şeklinde bulunurlar. Çoğalma aşamasında hücreler birleşir ve ikili veya kısa zincir oluştururlar.</a:t>
            </a:r>
          </a:p>
          <a:p>
            <a:endParaRPr lang="tr-TR" sz="3200" dirty="0"/>
          </a:p>
        </p:txBody>
      </p:sp>
    </p:spTree>
    <p:extLst>
      <p:ext uri="{BB962C8B-B14F-4D97-AF65-F5344CB8AC3E}">
        <p14:creationId xmlns:p14="http://schemas.microsoft.com/office/powerpoint/2010/main" val="18452983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8612" y="775854"/>
            <a:ext cx="11287125" cy="6082145"/>
          </a:xfrm>
        </p:spPr>
        <p:txBody>
          <a:bodyPr>
            <a:normAutofit/>
          </a:bodyPr>
          <a:lstStyle/>
          <a:p>
            <a:pPr marL="0" indent="0" algn="just">
              <a:buNone/>
            </a:pPr>
            <a:r>
              <a:rPr lang="tr-TR" dirty="0" smtClean="0"/>
              <a:t>       </a:t>
            </a:r>
            <a:r>
              <a:rPr lang="tr-TR" dirty="0" err="1" smtClean="0"/>
              <a:t>Psikrotrof</a:t>
            </a:r>
            <a:r>
              <a:rPr lang="tr-TR" dirty="0" smtClean="0"/>
              <a:t> </a:t>
            </a:r>
            <a:r>
              <a:rPr lang="tr-TR" dirty="0"/>
              <a:t>bakterilerin önemli bir kısmı ısıya dayanıklı </a:t>
            </a:r>
            <a:r>
              <a:rPr lang="tr-TR" dirty="0" err="1"/>
              <a:t>hidrolitik</a:t>
            </a:r>
            <a:r>
              <a:rPr lang="tr-TR" dirty="0"/>
              <a:t> enzimler oluşturma kabiliyetindedir. Bu enzimler sütün yağ, protein ve </a:t>
            </a:r>
            <a:r>
              <a:rPr lang="tr-TR" dirty="0" err="1"/>
              <a:t>lesitin</a:t>
            </a:r>
            <a:r>
              <a:rPr lang="tr-TR" dirty="0"/>
              <a:t> gibi önemli bileşenlerinde bozulmalara sebep </a:t>
            </a:r>
            <a:r>
              <a:rPr lang="tr-TR" dirty="0" smtClean="0"/>
              <a:t>olmaktadır. </a:t>
            </a:r>
            <a:r>
              <a:rPr lang="tr-TR" dirty="0"/>
              <a:t>Bu enzimler süte geleneksel ısıl işlem (72°C’de 15 dakika pastörizasyon; 138°C’de 2 saniye ticari sterilizasyon) uygulandıktan sonra dahi %30- 100 aralığında canlı kalabilmektedirler. Isıya dayanıklı </a:t>
            </a:r>
            <a:r>
              <a:rPr lang="tr-TR" dirty="0" err="1"/>
              <a:t>hidrolitik</a:t>
            </a:r>
            <a:r>
              <a:rPr lang="tr-TR" dirty="0"/>
              <a:t> enzimler </a:t>
            </a:r>
            <a:r>
              <a:rPr lang="tr-TR" dirty="0" err="1"/>
              <a:t>Pseudomonas</a:t>
            </a:r>
            <a:r>
              <a:rPr lang="tr-TR" dirty="0"/>
              <a:t> </a:t>
            </a:r>
            <a:r>
              <a:rPr lang="tr-TR" dirty="0" err="1"/>
              <a:t>spp</a:t>
            </a:r>
            <a:r>
              <a:rPr lang="tr-TR" dirty="0"/>
              <a:t>. ve </a:t>
            </a:r>
            <a:r>
              <a:rPr lang="tr-TR" dirty="0" err="1"/>
              <a:t>Bacillus</a:t>
            </a:r>
            <a:r>
              <a:rPr lang="tr-TR" dirty="0"/>
              <a:t> </a:t>
            </a:r>
            <a:r>
              <a:rPr lang="tr-TR" dirty="0" err="1"/>
              <a:t>spp</a:t>
            </a:r>
            <a:r>
              <a:rPr lang="tr-TR" dirty="0"/>
              <a:t>. bakterileri tarafından oluşturulmaktadırlar. </a:t>
            </a:r>
            <a:endParaRPr lang="tr-TR" dirty="0" smtClean="0"/>
          </a:p>
          <a:p>
            <a:pPr marL="0" indent="0" algn="just">
              <a:buNone/>
            </a:pPr>
            <a:r>
              <a:rPr lang="tr-TR" dirty="0" smtClean="0"/>
              <a:t>       Süt </a:t>
            </a:r>
            <a:r>
              <a:rPr lang="tr-TR" dirty="0"/>
              <a:t>endüstrisinde önemli bu enzimler </a:t>
            </a:r>
            <a:r>
              <a:rPr lang="tr-TR" dirty="0" err="1"/>
              <a:t>proteazlar</a:t>
            </a:r>
            <a:r>
              <a:rPr lang="tr-TR" dirty="0"/>
              <a:t>, </a:t>
            </a:r>
            <a:r>
              <a:rPr lang="tr-TR" dirty="0" smtClean="0"/>
              <a:t> </a:t>
            </a:r>
            <a:r>
              <a:rPr lang="tr-TR" dirty="0" err="1" smtClean="0"/>
              <a:t>lipazlar</a:t>
            </a:r>
            <a:r>
              <a:rPr lang="tr-TR" dirty="0" smtClean="0"/>
              <a:t> ve  </a:t>
            </a:r>
            <a:r>
              <a:rPr lang="tr-TR" dirty="0" err="1"/>
              <a:t>fosfolipazlardır</a:t>
            </a:r>
            <a:r>
              <a:rPr lang="tr-TR" dirty="0"/>
              <a:t>. Genelde </a:t>
            </a:r>
            <a:r>
              <a:rPr lang="tr-TR" dirty="0" err="1"/>
              <a:t>psikrotrof</a:t>
            </a:r>
            <a:r>
              <a:rPr lang="tr-TR" dirty="0"/>
              <a:t> bakterilerin </a:t>
            </a:r>
            <a:r>
              <a:rPr lang="tr-TR" dirty="0" err="1"/>
              <a:t>proteinazları</a:t>
            </a:r>
            <a:r>
              <a:rPr lang="tr-TR" dirty="0"/>
              <a:t> hidroliz yoluyla kazeini yeniden stabilize ederler ve depolama sırasında sterilize sütte jel oluşumuna ya da pıhtılaşmaya neden olabilmektedirler. Peynir üretiminde </a:t>
            </a:r>
            <a:r>
              <a:rPr lang="tr-TR" dirty="0" err="1"/>
              <a:t>proteinazlar</a:t>
            </a:r>
            <a:r>
              <a:rPr lang="tr-TR" dirty="0"/>
              <a:t> verimde önemli düşüşlere neden olurlar </a:t>
            </a:r>
            <a:r>
              <a:rPr lang="tr-TR" dirty="0" smtClean="0"/>
              <a:t>. </a:t>
            </a:r>
            <a:r>
              <a:rPr lang="tr-TR" dirty="0"/>
              <a:t>Ayrıca, </a:t>
            </a:r>
            <a:r>
              <a:rPr lang="tr-TR" dirty="0" err="1"/>
              <a:t>psikrotrof</a:t>
            </a:r>
            <a:r>
              <a:rPr lang="tr-TR" dirty="0"/>
              <a:t> bakterilerin neden olduğu </a:t>
            </a:r>
            <a:r>
              <a:rPr lang="tr-TR" dirty="0" err="1"/>
              <a:t>proteoliz</a:t>
            </a:r>
            <a:r>
              <a:rPr lang="tr-TR" dirty="0"/>
              <a:t> ürünlerin lezzetini (acılaşma, meyvemsi, mayamsı, metalik </a:t>
            </a:r>
            <a:r>
              <a:rPr lang="tr-TR" dirty="0" smtClean="0"/>
              <a:t> vb.) </a:t>
            </a:r>
            <a:r>
              <a:rPr lang="tr-TR" dirty="0"/>
              <a:t>olumsuz yönde </a:t>
            </a:r>
            <a:r>
              <a:rPr lang="tr-TR" dirty="0" smtClean="0"/>
              <a:t>etkiler.</a:t>
            </a:r>
            <a:endParaRPr lang="tr-TR" dirty="0"/>
          </a:p>
        </p:txBody>
      </p:sp>
    </p:spTree>
    <p:extLst>
      <p:ext uri="{BB962C8B-B14F-4D97-AF65-F5344CB8AC3E}">
        <p14:creationId xmlns:p14="http://schemas.microsoft.com/office/powerpoint/2010/main" val="98969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313" y="858982"/>
            <a:ext cx="11601450" cy="5741842"/>
          </a:xfrm>
        </p:spPr>
        <p:txBody>
          <a:bodyPr>
            <a:normAutofit/>
          </a:bodyPr>
          <a:lstStyle/>
          <a:p>
            <a:pPr marL="0" indent="0" algn="just">
              <a:buNone/>
            </a:pPr>
            <a:r>
              <a:rPr lang="tr-TR" dirty="0" smtClean="0"/>
              <a:t>          </a:t>
            </a:r>
            <a:r>
              <a:rPr lang="tr-TR" dirty="0" err="1" smtClean="0"/>
              <a:t>Psikrotrof</a:t>
            </a:r>
            <a:r>
              <a:rPr lang="tr-TR" dirty="0" smtClean="0"/>
              <a:t> </a:t>
            </a:r>
            <a:r>
              <a:rPr lang="tr-TR" dirty="0"/>
              <a:t>bakterilerin </a:t>
            </a:r>
            <a:r>
              <a:rPr lang="tr-TR" dirty="0" err="1"/>
              <a:t>bakteriyal</a:t>
            </a:r>
            <a:r>
              <a:rPr lang="tr-TR" dirty="0"/>
              <a:t> </a:t>
            </a:r>
            <a:r>
              <a:rPr lang="tr-TR" dirty="0" err="1"/>
              <a:t>lipaz</a:t>
            </a:r>
            <a:r>
              <a:rPr lang="tr-TR" dirty="0"/>
              <a:t> aktivitesi aracılığıyla süt yağının hidrolizi sonucunda serbest yağ asitleri açığa çıkmaktadır. Bu durum gıdalarda acılık, </a:t>
            </a:r>
            <a:r>
              <a:rPr lang="tr-TR" dirty="0" err="1"/>
              <a:t>sabunumsuluk</a:t>
            </a:r>
            <a:r>
              <a:rPr lang="tr-TR" dirty="0"/>
              <a:t> gibi istenmeyen değişikliklere sebep olmaktadır. </a:t>
            </a:r>
            <a:r>
              <a:rPr lang="tr-TR" dirty="0" err="1"/>
              <a:t>Lipolitik</a:t>
            </a:r>
            <a:r>
              <a:rPr lang="tr-TR" dirty="0"/>
              <a:t> lezzet kusurları özellikle krema, tereyağı, peynir ve UHT sütlerde </a:t>
            </a:r>
            <a:r>
              <a:rPr lang="tr-TR" dirty="0" smtClean="0"/>
              <a:t>gözlenmektedir. </a:t>
            </a:r>
          </a:p>
          <a:p>
            <a:pPr marL="0" indent="0" algn="just">
              <a:buNone/>
            </a:pPr>
            <a:r>
              <a:rPr lang="tr-TR" dirty="0" smtClean="0"/>
              <a:t>          </a:t>
            </a:r>
            <a:r>
              <a:rPr lang="tr-TR" dirty="0" err="1" smtClean="0"/>
              <a:t>Lesitinaz</a:t>
            </a:r>
            <a:r>
              <a:rPr lang="tr-TR" dirty="0" smtClean="0"/>
              <a:t> </a:t>
            </a:r>
            <a:r>
              <a:rPr lang="tr-TR" dirty="0"/>
              <a:t>ve diğer </a:t>
            </a:r>
            <a:r>
              <a:rPr lang="tr-TR" dirty="0" err="1"/>
              <a:t>fosfolipazlar</a:t>
            </a:r>
            <a:r>
              <a:rPr lang="tr-TR" dirty="0"/>
              <a:t> </a:t>
            </a:r>
            <a:r>
              <a:rPr lang="tr-TR" dirty="0" smtClean="0"/>
              <a:t> </a:t>
            </a:r>
            <a:r>
              <a:rPr lang="tr-TR" dirty="0" err="1" smtClean="0"/>
              <a:t>psikrotrof</a:t>
            </a:r>
            <a:r>
              <a:rPr lang="tr-TR" dirty="0" smtClean="0"/>
              <a:t> </a:t>
            </a:r>
            <a:r>
              <a:rPr lang="tr-TR" dirty="0"/>
              <a:t>bakterilerin önemli </a:t>
            </a:r>
            <a:r>
              <a:rPr lang="tr-TR" dirty="0" err="1"/>
              <a:t>lipaz</a:t>
            </a:r>
            <a:r>
              <a:rPr lang="tr-TR" dirty="0"/>
              <a:t> gruplarıdır ve bu gruplar yağ </a:t>
            </a:r>
            <a:r>
              <a:rPr lang="tr-TR" dirty="0" err="1" smtClean="0"/>
              <a:t>globüllerinin</a:t>
            </a:r>
            <a:r>
              <a:rPr lang="tr-TR" dirty="0" smtClean="0"/>
              <a:t>  </a:t>
            </a:r>
            <a:r>
              <a:rPr lang="tr-TR" dirty="0" err="1"/>
              <a:t>membran</a:t>
            </a:r>
            <a:r>
              <a:rPr lang="tr-TR" dirty="0"/>
              <a:t> yapılarını bozma </a:t>
            </a:r>
            <a:r>
              <a:rPr lang="tr-TR" dirty="0" smtClean="0"/>
              <a:t>yeteneğindedirler. </a:t>
            </a:r>
            <a:r>
              <a:rPr lang="tr-TR" dirty="0"/>
              <a:t>Gram negatif ve Gram pozitif </a:t>
            </a:r>
            <a:r>
              <a:rPr lang="tr-TR" dirty="0" err="1"/>
              <a:t>psikrotrof</a:t>
            </a:r>
            <a:r>
              <a:rPr lang="tr-TR" dirty="0"/>
              <a:t> bakterilerin </a:t>
            </a:r>
            <a:r>
              <a:rPr lang="tr-TR" dirty="0" err="1"/>
              <a:t>lipazları</a:t>
            </a:r>
            <a:r>
              <a:rPr lang="tr-TR" dirty="0"/>
              <a:t> 30 ve 50 </a:t>
            </a:r>
            <a:r>
              <a:rPr lang="tr-TR" dirty="0" err="1"/>
              <a:t>kDa</a:t>
            </a:r>
            <a:r>
              <a:rPr lang="tr-TR" dirty="0"/>
              <a:t> arasında molekül ağırlığına sahiptirler ve optimum </a:t>
            </a:r>
            <a:r>
              <a:rPr lang="tr-TR" dirty="0" err="1"/>
              <a:t>pH’ları</a:t>
            </a:r>
            <a:r>
              <a:rPr lang="tr-TR" dirty="0"/>
              <a:t> 7-9 aralığındadır. </a:t>
            </a:r>
            <a:r>
              <a:rPr lang="tr-TR" dirty="0" err="1"/>
              <a:t>Triaçilgliseroller</a:t>
            </a:r>
            <a:r>
              <a:rPr lang="tr-TR" dirty="0"/>
              <a:t>, </a:t>
            </a:r>
            <a:r>
              <a:rPr lang="tr-TR" dirty="0" smtClean="0"/>
              <a:t> </a:t>
            </a:r>
            <a:r>
              <a:rPr lang="tr-TR" dirty="0" err="1" smtClean="0"/>
              <a:t>diaçilgliseroller</a:t>
            </a:r>
            <a:r>
              <a:rPr lang="tr-TR" dirty="0" smtClean="0"/>
              <a:t> ve </a:t>
            </a:r>
            <a:r>
              <a:rPr lang="tr-TR" dirty="0" err="1"/>
              <a:t>monoaçilglisreollerin</a:t>
            </a:r>
            <a:r>
              <a:rPr lang="tr-TR" dirty="0"/>
              <a:t> hidrolizi gibi ayrıcalıklı özelliklere </a:t>
            </a:r>
            <a:r>
              <a:rPr lang="tr-TR" dirty="0" smtClean="0"/>
              <a:t>sahiptirler.</a:t>
            </a:r>
            <a:endParaRPr lang="tr-TR" dirty="0"/>
          </a:p>
        </p:txBody>
      </p:sp>
    </p:spTree>
    <p:extLst>
      <p:ext uri="{BB962C8B-B14F-4D97-AF65-F5344CB8AC3E}">
        <p14:creationId xmlns:p14="http://schemas.microsoft.com/office/powerpoint/2010/main" val="819716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4884" y="1066800"/>
            <a:ext cx="11672888" cy="5791200"/>
          </a:xfrm>
        </p:spPr>
        <p:txBody>
          <a:bodyPr>
            <a:normAutofit/>
          </a:bodyPr>
          <a:lstStyle/>
          <a:p>
            <a:pPr marL="0" indent="0">
              <a:buNone/>
            </a:pPr>
            <a:r>
              <a:rPr lang="tr-TR" sz="3200" dirty="0" smtClean="0">
                <a:solidFill>
                  <a:srgbClr val="FF0000"/>
                </a:solidFill>
              </a:rPr>
              <a:t>               </a:t>
            </a:r>
            <a:r>
              <a:rPr lang="tr-TR" sz="3200" dirty="0" err="1" smtClean="0">
                <a:solidFill>
                  <a:srgbClr val="FF0000"/>
                </a:solidFill>
              </a:rPr>
              <a:t>Proteazların</a:t>
            </a:r>
            <a:r>
              <a:rPr lang="tr-TR" sz="3200" dirty="0" smtClean="0">
                <a:solidFill>
                  <a:srgbClr val="FF0000"/>
                </a:solidFill>
              </a:rPr>
              <a:t> Özellikleri ve Süt Ürünlerine Etkileri</a:t>
            </a:r>
          </a:p>
          <a:p>
            <a:pPr marL="0" indent="0" algn="just">
              <a:buNone/>
            </a:pPr>
            <a:r>
              <a:rPr lang="tr-TR" dirty="0" smtClean="0"/>
              <a:t>      Bunlar </a:t>
            </a:r>
            <a:r>
              <a:rPr lang="tr-TR" dirty="0" err="1" smtClean="0"/>
              <a:t>metalloproteazlar</a:t>
            </a:r>
            <a:r>
              <a:rPr lang="tr-TR" dirty="0" smtClean="0"/>
              <a:t> grubundadır. Molekül ağırlıkları 23000-50000 </a:t>
            </a:r>
            <a:r>
              <a:rPr lang="tr-TR" dirty="0" err="1" smtClean="0"/>
              <a:t>daltondur</a:t>
            </a:r>
            <a:r>
              <a:rPr lang="tr-TR" dirty="0" smtClean="0"/>
              <a:t>. Çok hızlı ve önemli miktarda </a:t>
            </a:r>
            <a:r>
              <a:rPr lang="el-GR" dirty="0"/>
              <a:t>κ</a:t>
            </a:r>
            <a:r>
              <a:rPr lang="tr-TR" dirty="0" smtClean="0"/>
              <a:t>, </a:t>
            </a:r>
            <a:r>
              <a:rPr lang="el-GR" dirty="0" smtClean="0"/>
              <a:t>β</a:t>
            </a:r>
            <a:r>
              <a:rPr lang="tr-TR" dirty="0" smtClean="0"/>
              <a:t> as </a:t>
            </a:r>
            <a:r>
              <a:rPr lang="tr-TR" dirty="0" err="1" smtClean="0"/>
              <a:t>kazaine</a:t>
            </a:r>
            <a:r>
              <a:rPr lang="tr-TR" dirty="0" smtClean="0"/>
              <a:t> </a:t>
            </a:r>
            <a:r>
              <a:rPr lang="tr-TR" dirty="0" err="1" smtClean="0"/>
              <a:t>çarpaz</a:t>
            </a:r>
            <a:r>
              <a:rPr lang="tr-TR" dirty="0" smtClean="0"/>
              <a:t> bir şeklide atakta bulunurlar (</a:t>
            </a:r>
            <a:r>
              <a:rPr lang="tr-TR" dirty="0" err="1" smtClean="0"/>
              <a:t>Cousin</a:t>
            </a:r>
            <a:r>
              <a:rPr lang="tr-TR" dirty="0" smtClean="0"/>
              <a:t>, 1982). </a:t>
            </a:r>
          </a:p>
          <a:p>
            <a:pPr marL="0" indent="0" algn="just">
              <a:buNone/>
            </a:pPr>
            <a:r>
              <a:rPr lang="tr-TR" dirty="0" smtClean="0"/>
              <a:t>      </a:t>
            </a:r>
            <a:r>
              <a:rPr lang="el-GR" dirty="0" smtClean="0"/>
              <a:t>κ</a:t>
            </a:r>
            <a:r>
              <a:rPr lang="tr-TR" dirty="0" smtClean="0"/>
              <a:t> kazein, </a:t>
            </a:r>
            <a:r>
              <a:rPr lang="el-GR" dirty="0" smtClean="0"/>
              <a:t>κ</a:t>
            </a:r>
            <a:r>
              <a:rPr lang="tr-TR" dirty="0" smtClean="0"/>
              <a:t> </a:t>
            </a:r>
            <a:r>
              <a:rPr lang="tr-TR" dirty="0" err="1" smtClean="0"/>
              <a:t>parakazeininkine</a:t>
            </a:r>
            <a:r>
              <a:rPr lang="tr-TR" dirty="0" smtClean="0"/>
              <a:t> benzer </a:t>
            </a:r>
            <a:r>
              <a:rPr lang="tr-TR" dirty="0" err="1" smtClean="0"/>
              <a:t>elektroforetik</a:t>
            </a:r>
            <a:r>
              <a:rPr lang="tr-TR" dirty="0" smtClean="0"/>
              <a:t> </a:t>
            </a:r>
            <a:r>
              <a:rPr lang="tr-TR" dirty="0" err="1" smtClean="0"/>
              <a:t>mobilitedeki</a:t>
            </a:r>
            <a:r>
              <a:rPr lang="tr-TR" dirty="0" smtClean="0"/>
              <a:t> bir ürüne hidrolize olur.</a:t>
            </a:r>
            <a:r>
              <a:rPr lang="tr-TR" dirty="0"/>
              <a:t> </a:t>
            </a:r>
            <a:r>
              <a:rPr lang="tr-TR" dirty="0" smtClean="0"/>
              <a:t>Bu arada eriyebilir protein az düzeyde parçalanır görünmektedir. Başlıca özellikleri sıcağa dayanıklı oluşlarıdır. Bazıları 140-150 </a:t>
            </a:r>
            <a:r>
              <a:rPr lang="tr-TR" baseline="30000" dirty="0" smtClean="0"/>
              <a:t>0</a:t>
            </a:r>
            <a:r>
              <a:rPr lang="tr-TR" dirty="0" smtClean="0"/>
              <a:t>C`ye birkaç dakika dayanırlar. </a:t>
            </a:r>
            <a:r>
              <a:rPr lang="tr-TR" dirty="0" err="1" smtClean="0"/>
              <a:t>Suşlara</a:t>
            </a:r>
            <a:r>
              <a:rPr lang="tr-TR" dirty="0" smtClean="0"/>
              <a:t> göre elde edilen sonuçlar şöyle bulunmuştur:</a:t>
            </a:r>
          </a:p>
          <a:p>
            <a:pPr marL="0" indent="0" algn="just">
              <a:buNone/>
            </a:pPr>
            <a:r>
              <a:rPr lang="tr-TR" dirty="0" err="1" smtClean="0"/>
              <a:t>Pseudomonas</a:t>
            </a:r>
            <a:r>
              <a:rPr lang="tr-TR" dirty="0" smtClean="0"/>
              <a:t> </a:t>
            </a:r>
            <a:r>
              <a:rPr lang="tr-TR" dirty="0" err="1" smtClean="0"/>
              <a:t>fluorescens</a:t>
            </a:r>
            <a:r>
              <a:rPr lang="tr-TR" dirty="0" smtClean="0"/>
              <a:t> MC 60 D</a:t>
            </a:r>
            <a:r>
              <a:rPr lang="tr-TR" baseline="-25000" dirty="0" smtClean="0"/>
              <a:t>150 </a:t>
            </a:r>
            <a:r>
              <a:rPr lang="tr-TR" baseline="4000" dirty="0"/>
              <a:t>0</a:t>
            </a:r>
            <a:r>
              <a:rPr lang="tr-TR" baseline="-25000" dirty="0" smtClean="0"/>
              <a:t>C</a:t>
            </a:r>
            <a:r>
              <a:rPr lang="tr-TR" dirty="0" smtClean="0"/>
              <a:t>=0,5 dakika</a:t>
            </a:r>
          </a:p>
          <a:p>
            <a:pPr marL="0" indent="0" algn="just">
              <a:buNone/>
            </a:pPr>
            <a:r>
              <a:rPr lang="tr-TR" dirty="0" err="1" smtClean="0"/>
              <a:t>Pseudomonas</a:t>
            </a:r>
            <a:r>
              <a:rPr lang="tr-TR" dirty="0" smtClean="0"/>
              <a:t> </a:t>
            </a:r>
            <a:r>
              <a:rPr lang="tr-TR" dirty="0" err="1" smtClean="0"/>
              <a:t>spp</a:t>
            </a:r>
            <a:r>
              <a:rPr lang="tr-TR" dirty="0" smtClean="0"/>
              <a:t> ATT 21 </a:t>
            </a:r>
            <a:r>
              <a:rPr lang="tr-TR" dirty="0" err="1" smtClean="0"/>
              <a:t>Proteinaz</a:t>
            </a:r>
            <a:r>
              <a:rPr lang="tr-TR" dirty="0" smtClean="0"/>
              <a:t> D</a:t>
            </a:r>
            <a:r>
              <a:rPr lang="tr-TR" baseline="-25000" dirty="0" smtClean="0"/>
              <a:t>140 </a:t>
            </a:r>
            <a:r>
              <a:rPr lang="tr-TR" baseline="4000" dirty="0" smtClean="0"/>
              <a:t>0</a:t>
            </a:r>
            <a:r>
              <a:rPr lang="tr-TR" baseline="-25000" dirty="0" smtClean="0"/>
              <a:t>C</a:t>
            </a:r>
            <a:r>
              <a:rPr lang="tr-TR" dirty="0" smtClean="0"/>
              <a:t>=0,9 dakika </a:t>
            </a:r>
            <a:r>
              <a:rPr lang="tr-TR" dirty="0" err="1" smtClean="0"/>
              <a:t>dır</a:t>
            </a:r>
            <a:r>
              <a:rPr lang="tr-TR" dirty="0" smtClean="0"/>
              <a:t>.</a:t>
            </a:r>
          </a:p>
          <a:p>
            <a:pPr marL="0" indent="0">
              <a:buNone/>
            </a:pPr>
            <a:endParaRPr lang="tr-TR" sz="2400" dirty="0" smtClean="0"/>
          </a:p>
        </p:txBody>
      </p:sp>
    </p:spTree>
    <p:extLst>
      <p:ext uri="{BB962C8B-B14F-4D97-AF65-F5344CB8AC3E}">
        <p14:creationId xmlns:p14="http://schemas.microsoft.com/office/powerpoint/2010/main" val="435873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163" y="872836"/>
            <a:ext cx="11196637" cy="5985163"/>
          </a:xfrm>
        </p:spPr>
        <p:txBody>
          <a:bodyPr>
            <a:normAutofit/>
          </a:bodyPr>
          <a:lstStyle/>
          <a:p>
            <a:pPr marL="0" indent="0" algn="just">
              <a:buNone/>
            </a:pPr>
            <a:r>
              <a:rPr lang="tr-TR" dirty="0" smtClean="0"/>
              <a:t>          Bu </a:t>
            </a:r>
            <a:r>
              <a:rPr lang="tr-TR" dirty="0" err="1" smtClean="0"/>
              <a:t>proteinazların</a:t>
            </a:r>
            <a:r>
              <a:rPr lang="tr-TR" dirty="0" smtClean="0"/>
              <a:t> bazıları 55</a:t>
            </a:r>
            <a:r>
              <a:rPr lang="tr-TR" baseline="30000" dirty="0" smtClean="0"/>
              <a:t>0</a:t>
            </a:r>
            <a:r>
              <a:rPr lang="tr-TR" dirty="0" smtClean="0"/>
              <a:t>C`de </a:t>
            </a:r>
            <a:r>
              <a:rPr lang="tr-TR" dirty="0" err="1" smtClean="0"/>
              <a:t>stabilitelerini</a:t>
            </a:r>
            <a:r>
              <a:rPr lang="tr-TR" dirty="0" smtClean="0"/>
              <a:t> yitirirler. Bu sıcaklıklarda uzun bir işlem uygulanarak enzimler parçalanabilir. Bunların optimum </a:t>
            </a:r>
            <a:r>
              <a:rPr lang="tr-TR" dirty="0" err="1" smtClean="0"/>
              <a:t>proteolitik</a:t>
            </a:r>
            <a:r>
              <a:rPr lang="tr-TR" dirty="0" smtClean="0"/>
              <a:t> aktiviteleri için 30-45 </a:t>
            </a:r>
            <a:r>
              <a:rPr lang="tr-TR" baseline="30000" dirty="0" smtClean="0"/>
              <a:t>0</a:t>
            </a:r>
            <a:r>
              <a:rPr lang="tr-TR" dirty="0" smtClean="0"/>
              <a:t>C bir sıcaklık ve 6.5-8 </a:t>
            </a:r>
            <a:r>
              <a:rPr lang="tr-TR" dirty="0" err="1" smtClean="0"/>
              <a:t>pH</a:t>
            </a:r>
            <a:r>
              <a:rPr lang="tr-TR" dirty="0" smtClean="0"/>
              <a:t> aralığı gereklidir.</a:t>
            </a:r>
          </a:p>
          <a:p>
            <a:pPr marL="0" indent="0" algn="just">
              <a:buNone/>
            </a:pPr>
            <a:r>
              <a:rPr lang="tr-TR" dirty="0" smtClean="0"/>
              <a:t>          Bu enzimlerin etkisi UHT sütte acılık ve jelleşme veya pıhtılaşma, peynirlerde randıman kaybına götürür. Yapılan bir çalışmada P. </a:t>
            </a:r>
            <a:r>
              <a:rPr lang="tr-TR" dirty="0" err="1" smtClean="0"/>
              <a:t>Flurescens</a:t>
            </a:r>
            <a:r>
              <a:rPr lang="tr-TR" dirty="0" smtClean="0"/>
              <a:t> ile 5. 10</a:t>
            </a:r>
            <a:r>
              <a:rPr lang="tr-TR" baseline="30000" dirty="0" smtClean="0"/>
              <a:t>7  </a:t>
            </a:r>
            <a:r>
              <a:rPr lang="tr-TR" dirty="0" smtClean="0"/>
              <a:t>ve 8. 10</a:t>
            </a:r>
            <a:r>
              <a:rPr lang="tr-TR" baseline="30000" dirty="0" smtClean="0"/>
              <a:t>6</a:t>
            </a:r>
            <a:r>
              <a:rPr lang="tr-TR" dirty="0" smtClean="0"/>
              <a:t> </a:t>
            </a:r>
            <a:r>
              <a:rPr lang="tr-TR" dirty="0" err="1" smtClean="0"/>
              <a:t>cfu</a:t>
            </a:r>
            <a:r>
              <a:rPr lang="tr-TR" dirty="0" smtClean="0"/>
              <a:t>/ml  konsantrasyonda aşılanan sütlerde 3-5 saniye süreyle   140 </a:t>
            </a:r>
            <a:r>
              <a:rPr lang="tr-TR" baseline="30000" dirty="0" smtClean="0"/>
              <a:t>0</a:t>
            </a:r>
            <a:r>
              <a:rPr lang="tr-TR" dirty="0" smtClean="0"/>
              <a:t>C`lik bir UHT sıcaklık işlemi uygulanmıştır. İlk denemedeki sütlerde 10-14 gün sonra, ikinci deneme sütlerinde 14 hafta sonra jelleşme gözlenmiştir. </a:t>
            </a:r>
          </a:p>
          <a:p>
            <a:pPr marL="0" indent="0" algn="just">
              <a:buNone/>
            </a:pPr>
            <a:r>
              <a:rPr lang="tr-TR" dirty="0" smtClean="0"/>
              <a:t>          8</a:t>
            </a:r>
            <a:r>
              <a:rPr lang="tr-TR" dirty="0"/>
              <a:t>. </a:t>
            </a:r>
            <a:r>
              <a:rPr lang="tr-TR" dirty="0" smtClean="0"/>
              <a:t>10</a:t>
            </a:r>
            <a:r>
              <a:rPr lang="tr-TR" baseline="30000" dirty="0" smtClean="0"/>
              <a:t>5</a:t>
            </a:r>
            <a:r>
              <a:rPr lang="tr-TR" dirty="0" smtClean="0"/>
              <a:t> </a:t>
            </a:r>
            <a:r>
              <a:rPr lang="tr-TR" dirty="0" err="1" smtClean="0"/>
              <a:t>cfu</a:t>
            </a:r>
            <a:r>
              <a:rPr lang="tr-TR" dirty="0" smtClean="0"/>
              <a:t>/ml </a:t>
            </a:r>
            <a:r>
              <a:rPr lang="tr-TR" dirty="0" err="1" smtClean="0"/>
              <a:t>pseudomonas</a:t>
            </a:r>
            <a:r>
              <a:rPr lang="tr-TR" dirty="0" smtClean="0"/>
              <a:t> </a:t>
            </a:r>
            <a:r>
              <a:rPr lang="tr-TR" dirty="0" err="1" smtClean="0"/>
              <a:t>suşu</a:t>
            </a:r>
            <a:r>
              <a:rPr lang="tr-TR" dirty="0" smtClean="0"/>
              <a:t> ile aşılanan üçüncü süt örneğinde ise 20 hafta sonunda bile jelleşme tespit edilememiştir. Buna göre UHT sütün saklanması için öngörülen yasal süre olan 12 haftadan önce bu hataların ortaya çıkması için </a:t>
            </a:r>
            <a:r>
              <a:rPr lang="tr-TR" dirty="0"/>
              <a:t>5. </a:t>
            </a:r>
            <a:r>
              <a:rPr lang="tr-TR" dirty="0" smtClean="0"/>
              <a:t>10</a:t>
            </a:r>
            <a:r>
              <a:rPr lang="tr-TR" baseline="30000" dirty="0" smtClean="0"/>
              <a:t>6 </a:t>
            </a:r>
            <a:r>
              <a:rPr lang="tr-TR" dirty="0" err="1" smtClean="0"/>
              <a:t>cfu</a:t>
            </a:r>
            <a:r>
              <a:rPr lang="tr-TR" dirty="0" smtClean="0"/>
              <a:t>/ml gibi yüksek bir popülasyon seviyesinin sütte bulunması gerekmektedir.</a:t>
            </a:r>
            <a:endParaRPr lang="tr-TR" baseline="30000" dirty="0" smtClean="0"/>
          </a:p>
          <a:p>
            <a:pPr marL="0" indent="0">
              <a:buNone/>
            </a:pPr>
            <a:endParaRPr lang="tr-TR" baseline="30000" dirty="0"/>
          </a:p>
        </p:txBody>
      </p:sp>
    </p:spTree>
    <p:extLst>
      <p:ext uri="{BB962C8B-B14F-4D97-AF65-F5344CB8AC3E}">
        <p14:creationId xmlns:p14="http://schemas.microsoft.com/office/powerpoint/2010/main" val="3494440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738" y="734291"/>
            <a:ext cx="11701461" cy="6303817"/>
          </a:xfrm>
        </p:spPr>
        <p:txBody>
          <a:bodyPr>
            <a:normAutofit/>
          </a:bodyPr>
          <a:lstStyle/>
          <a:p>
            <a:pPr marL="0" indent="0" algn="ctr">
              <a:buNone/>
            </a:pPr>
            <a:r>
              <a:rPr lang="tr-TR" sz="3200" dirty="0" err="1" smtClean="0">
                <a:solidFill>
                  <a:srgbClr val="FF0000"/>
                </a:solidFill>
              </a:rPr>
              <a:t>Campylobacteriaceae</a:t>
            </a:r>
            <a:r>
              <a:rPr lang="tr-TR" sz="3200" dirty="0" smtClean="0">
                <a:solidFill>
                  <a:srgbClr val="FF0000"/>
                </a:solidFill>
              </a:rPr>
              <a:t> Familyası</a:t>
            </a:r>
          </a:p>
          <a:p>
            <a:pPr marL="0" indent="0" algn="ctr">
              <a:buNone/>
            </a:pPr>
            <a:r>
              <a:rPr lang="tr-TR" sz="3200" dirty="0" err="1" smtClean="0">
                <a:solidFill>
                  <a:srgbClr val="FF0000"/>
                </a:solidFill>
              </a:rPr>
              <a:t>Campylobacter</a:t>
            </a:r>
            <a:r>
              <a:rPr lang="tr-TR" sz="3200" dirty="0" smtClean="0">
                <a:solidFill>
                  <a:srgbClr val="FF0000"/>
                </a:solidFill>
              </a:rPr>
              <a:t> </a:t>
            </a:r>
            <a:r>
              <a:rPr lang="tr-TR" sz="3200" dirty="0" err="1" smtClean="0">
                <a:solidFill>
                  <a:srgbClr val="FF0000"/>
                </a:solidFill>
              </a:rPr>
              <a:t>Genusu</a:t>
            </a:r>
            <a:r>
              <a:rPr lang="tr-TR" sz="3200" dirty="0" smtClean="0">
                <a:solidFill>
                  <a:srgbClr val="FF0000"/>
                </a:solidFill>
              </a:rPr>
              <a:t> ve Özellikleri</a:t>
            </a:r>
          </a:p>
          <a:p>
            <a:pPr marL="0" indent="0" algn="just">
              <a:buNone/>
            </a:pPr>
            <a:r>
              <a:rPr lang="tr-TR" dirty="0" smtClean="0"/>
              <a:t>   </a:t>
            </a:r>
            <a:r>
              <a:rPr lang="tr-TR" dirty="0" err="1" smtClean="0"/>
              <a:t>Campylobacteriaceae</a:t>
            </a:r>
            <a:r>
              <a:rPr lang="tr-TR" dirty="0" smtClean="0"/>
              <a:t> familyasının bir </a:t>
            </a:r>
            <a:r>
              <a:rPr lang="tr-TR" dirty="0" err="1" smtClean="0"/>
              <a:t>genusudur</a:t>
            </a:r>
            <a:r>
              <a:rPr lang="tr-TR" dirty="0" smtClean="0"/>
              <a:t>. Önceleri </a:t>
            </a:r>
            <a:r>
              <a:rPr lang="tr-TR" dirty="0" err="1" smtClean="0"/>
              <a:t>aerob</a:t>
            </a:r>
            <a:r>
              <a:rPr lang="tr-TR" dirty="0" smtClean="0"/>
              <a:t> </a:t>
            </a:r>
            <a:r>
              <a:rPr lang="tr-TR" dirty="0" err="1" smtClean="0"/>
              <a:t>vibrionlar</a:t>
            </a:r>
            <a:r>
              <a:rPr lang="tr-TR" dirty="0" smtClean="0"/>
              <a:t> kapsamında bir grup olarak sınıflandırılıyordu. Son olarak sınıflandırmada sözü edilen familya içerisinde incelenmektedir. Birçok özel sınıflandırmada sözü edilen familya içerisinde incelenmektedir. Birçok özel karakter onları </a:t>
            </a:r>
            <a:r>
              <a:rPr lang="tr-TR" dirty="0" err="1" smtClean="0"/>
              <a:t>Vibrio’lardan</a:t>
            </a:r>
            <a:r>
              <a:rPr lang="tr-TR" dirty="0" smtClean="0"/>
              <a:t> ayırır.</a:t>
            </a:r>
          </a:p>
          <a:p>
            <a:pPr marL="0" indent="0" algn="just">
              <a:buNone/>
            </a:pPr>
            <a:r>
              <a:rPr lang="tr-TR" dirty="0" err="1" smtClean="0"/>
              <a:t>Campylobacter</a:t>
            </a:r>
            <a:r>
              <a:rPr lang="tr-TR" dirty="0" smtClean="0"/>
              <a:t> </a:t>
            </a:r>
            <a:r>
              <a:rPr lang="tr-TR" dirty="0" err="1" smtClean="0"/>
              <a:t>geneusu</a:t>
            </a:r>
            <a:r>
              <a:rPr lang="tr-TR" dirty="0" smtClean="0"/>
              <a:t> türleri genelde Gram negatif , ince ve kıvrık veya </a:t>
            </a:r>
            <a:r>
              <a:rPr lang="tr-TR" dirty="0" err="1" smtClean="0"/>
              <a:t>heliks</a:t>
            </a:r>
            <a:r>
              <a:rPr lang="tr-TR" dirty="0" smtClean="0"/>
              <a:t> şeklinde çubuk görünümündedir. Tek veya iki uçtaki polar </a:t>
            </a:r>
            <a:r>
              <a:rPr lang="tr-TR" dirty="0" err="1" smtClean="0"/>
              <a:t>flagellalar</a:t>
            </a:r>
            <a:r>
              <a:rPr lang="tr-TR" dirty="0" smtClean="0"/>
              <a:t> sayesinde tirbuşon dönerek hareket ederler. </a:t>
            </a:r>
            <a:r>
              <a:rPr lang="tr-TR" dirty="0" err="1" smtClean="0"/>
              <a:t>Katalaz</a:t>
            </a:r>
            <a:r>
              <a:rPr lang="tr-TR" dirty="0" smtClean="0"/>
              <a:t> (+), </a:t>
            </a:r>
            <a:r>
              <a:rPr lang="tr-TR" dirty="0" err="1" smtClean="0"/>
              <a:t>oksidaz</a:t>
            </a:r>
            <a:r>
              <a:rPr lang="tr-TR" dirty="0" smtClean="0"/>
              <a:t> (+), peroksit-</a:t>
            </a:r>
            <a:r>
              <a:rPr lang="tr-TR" dirty="0" err="1" smtClean="0"/>
              <a:t>dismutaz</a:t>
            </a:r>
            <a:r>
              <a:rPr lang="tr-TR" dirty="0" smtClean="0"/>
              <a:t>  (+)</a:t>
            </a:r>
          </a:p>
          <a:p>
            <a:pPr marL="0" indent="0" algn="just">
              <a:buNone/>
            </a:pPr>
            <a:r>
              <a:rPr lang="tr-TR" dirty="0" err="1" smtClean="0"/>
              <a:t>Campylobacter</a:t>
            </a:r>
            <a:r>
              <a:rPr lang="tr-TR" dirty="0" smtClean="0"/>
              <a:t> türlerinin genellikle hayvanlarda hastalık oluşturdukları bildirilmiştir. </a:t>
            </a:r>
            <a:r>
              <a:rPr lang="tr-TR" dirty="0" err="1" smtClean="0"/>
              <a:t>Termofilik</a:t>
            </a:r>
            <a:r>
              <a:rPr lang="tr-TR" dirty="0" smtClean="0"/>
              <a:t> ve </a:t>
            </a:r>
            <a:r>
              <a:rPr lang="tr-TR" dirty="0" err="1" smtClean="0"/>
              <a:t>microaerobik</a:t>
            </a:r>
            <a:r>
              <a:rPr lang="tr-TR" dirty="0" smtClean="0"/>
              <a:t> </a:t>
            </a:r>
            <a:r>
              <a:rPr lang="tr-TR" dirty="0" err="1" smtClean="0"/>
              <a:t>campylobacter</a:t>
            </a:r>
            <a:r>
              <a:rPr lang="tr-TR" dirty="0" smtClean="0"/>
              <a:t> türlerinin ise insanlarda önemli bağırsak iltihaplarına yol açtığı belirlenmiştir. En çok rastlanılan </a:t>
            </a:r>
            <a:r>
              <a:rPr lang="tr-TR" dirty="0" err="1" smtClean="0"/>
              <a:t>patojentürler</a:t>
            </a:r>
            <a:r>
              <a:rPr lang="tr-TR" dirty="0" smtClean="0"/>
              <a:t>. C. </a:t>
            </a:r>
            <a:r>
              <a:rPr lang="tr-TR" dirty="0" err="1"/>
              <a:t>j</a:t>
            </a:r>
            <a:r>
              <a:rPr lang="tr-TR" dirty="0" err="1" smtClean="0"/>
              <a:t>ejuni</a:t>
            </a:r>
            <a:r>
              <a:rPr lang="tr-TR" dirty="0" smtClean="0"/>
              <a:t>  ve C. </a:t>
            </a:r>
            <a:r>
              <a:rPr lang="tr-TR" dirty="0" err="1"/>
              <a:t>f</a:t>
            </a:r>
            <a:r>
              <a:rPr lang="tr-TR" dirty="0" err="1" smtClean="0"/>
              <a:t>etustur</a:t>
            </a:r>
            <a:r>
              <a:rPr lang="tr-TR" dirty="0" smtClean="0"/>
              <a:t>. </a:t>
            </a:r>
            <a:endParaRPr lang="tr-TR" dirty="0"/>
          </a:p>
        </p:txBody>
      </p:sp>
    </p:spTree>
    <p:extLst>
      <p:ext uri="{BB962C8B-B14F-4D97-AF65-F5344CB8AC3E}">
        <p14:creationId xmlns:p14="http://schemas.microsoft.com/office/powerpoint/2010/main" val="1025513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7188" y="817418"/>
            <a:ext cx="10996612" cy="6040582"/>
          </a:xfrm>
        </p:spPr>
        <p:txBody>
          <a:bodyPr>
            <a:normAutofit/>
          </a:bodyPr>
          <a:lstStyle/>
          <a:p>
            <a:pPr marL="0" indent="0" algn="ctr">
              <a:buNone/>
            </a:pPr>
            <a:r>
              <a:rPr lang="tr-TR" dirty="0" smtClean="0">
                <a:solidFill>
                  <a:srgbClr val="FF0000"/>
                </a:solidFill>
              </a:rPr>
              <a:t> </a:t>
            </a:r>
            <a:r>
              <a:rPr lang="tr-TR" sz="3200" dirty="0" smtClean="0">
                <a:solidFill>
                  <a:srgbClr val="FF0000"/>
                </a:solidFill>
              </a:rPr>
              <a:t>FİZYOLOJİK ÖZELLKİKLERİ</a:t>
            </a:r>
          </a:p>
          <a:p>
            <a:pPr marL="0" indent="0" algn="just">
              <a:buNone/>
            </a:pPr>
            <a:r>
              <a:rPr lang="tr-TR" dirty="0" smtClean="0"/>
              <a:t>           Sıcaklığa toleranslı olan türler 42-43 </a:t>
            </a:r>
            <a:r>
              <a:rPr lang="tr-TR" baseline="30000" dirty="0" smtClean="0"/>
              <a:t>0</a:t>
            </a:r>
            <a:r>
              <a:rPr lang="tr-TR" dirty="0" smtClean="0"/>
              <a:t>C’de, diğer türler 25 </a:t>
            </a:r>
            <a:r>
              <a:rPr lang="tr-TR" baseline="30000" dirty="0" smtClean="0"/>
              <a:t>0</a:t>
            </a:r>
            <a:r>
              <a:rPr lang="tr-TR" dirty="0" smtClean="0"/>
              <a:t>C gelişirler. Sıcaklığa özellikle pastörizasyon ve kaynamaya dayanıklı değillerdir. Önemli </a:t>
            </a:r>
            <a:r>
              <a:rPr lang="tr-TR" dirty="0" err="1" smtClean="0"/>
              <a:t>psikrotrof</a:t>
            </a:r>
            <a:r>
              <a:rPr lang="tr-TR" dirty="0" smtClean="0"/>
              <a:t> bakteri grubunu oluştururlar.  Gelişme </a:t>
            </a:r>
            <a:r>
              <a:rPr lang="tr-TR" dirty="0" err="1" smtClean="0"/>
              <a:t>pH’ları</a:t>
            </a:r>
            <a:r>
              <a:rPr lang="tr-TR" dirty="0" smtClean="0"/>
              <a:t> 5.5-8.0’dir.</a:t>
            </a:r>
          </a:p>
          <a:p>
            <a:pPr marL="0" indent="0" algn="just">
              <a:buNone/>
            </a:pPr>
            <a:r>
              <a:rPr lang="tr-TR" dirty="0" smtClean="0"/>
              <a:t>           </a:t>
            </a:r>
            <a:r>
              <a:rPr lang="tr-TR" dirty="0" err="1" smtClean="0"/>
              <a:t>Campylobacter</a:t>
            </a:r>
            <a:r>
              <a:rPr lang="tr-TR" dirty="0" smtClean="0"/>
              <a:t> </a:t>
            </a:r>
            <a:r>
              <a:rPr lang="tr-TR" dirty="0" err="1" smtClean="0"/>
              <a:t>genusuna</a:t>
            </a:r>
            <a:r>
              <a:rPr lang="tr-TR" dirty="0" smtClean="0"/>
              <a:t> dahil bakteriler indirgenmiş oksijen gerilimi tercih edilir.  Nemli atmosferde 4 </a:t>
            </a:r>
            <a:r>
              <a:rPr lang="tr-TR" baseline="30000" dirty="0" smtClean="0"/>
              <a:t>0</a:t>
            </a:r>
            <a:r>
              <a:rPr lang="tr-TR" dirty="0" smtClean="0"/>
              <a:t>C’de 21 gün basınç altında ve dondurmada kısmi bir kayıla canlı kalır.  -18 </a:t>
            </a:r>
            <a:r>
              <a:rPr lang="tr-TR" baseline="30000" dirty="0" smtClean="0"/>
              <a:t>0</a:t>
            </a:r>
            <a:r>
              <a:rPr lang="tr-TR" dirty="0" smtClean="0"/>
              <a:t>C’de 85 hafta canlı kaldıkları belirlenmiştir. Kurutmaya </a:t>
            </a:r>
            <a:r>
              <a:rPr lang="tr-TR" dirty="0" err="1" smtClean="0"/>
              <a:t>pH</a:t>
            </a:r>
            <a:r>
              <a:rPr lang="tr-TR" dirty="0" smtClean="0"/>
              <a:t>&lt;5 duyarlıdır. %3-3.5 </a:t>
            </a:r>
            <a:r>
              <a:rPr lang="tr-TR" dirty="0" err="1" smtClean="0"/>
              <a:t>NaCl</a:t>
            </a:r>
            <a:r>
              <a:rPr lang="tr-TR" dirty="0" smtClean="0"/>
              <a:t> içeren çözeltilerde gelişmezler. Bununla birlikte yapılan incelemelerde peynirlerde belirlendiği bildirilmiştir. Bu da bakterilerin bulundukları ortamlara uyum gösterebildiklerini açıklamaktadır. Klorlu bileşikler </a:t>
            </a:r>
            <a:r>
              <a:rPr lang="tr-TR" dirty="0" err="1" smtClean="0"/>
              <a:t>Campylobacter</a:t>
            </a:r>
            <a:r>
              <a:rPr lang="tr-TR" dirty="0" smtClean="0"/>
              <a:t> türleri üzerinde etkilidir.</a:t>
            </a:r>
            <a:endParaRPr lang="tr-TR" dirty="0"/>
          </a:p>
        </p:txBody>
      </p:sp>
    </p:spTree>
    <p:extLst>
      <p:ext uri="{BB962C8B-B14F-4D97-AF65-F5344CB8AC3E}">
        <p14:creationId xmlns:p14="http://schemas.microsoft.com/office/powerpoint/2010/main" val="2984878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313" y="942109"/>
            <a:ext cx="11444287" cy="5234854"/>
          </a:xfrm>
        </p:spPr>
        <p:txBody>
          <a:bodyPr/>
          <a:lstStyle/>
          <a:p>
            <a:pPr marL="0" indent="0">
              <a:buNone/>
            </a:pPr>
            <a:r>
              <a:rPr lang="tr-TR" dirty="0" smtClean="0"/>
              <a:t>            </a:t>
            </a:r>
          </a:p>
          <a:p>
            <a:pPr marL="0" indent="0" algn="just">
              <a:buNone/>
            </a:pPr>
            <a:r>
              <a:rPr lang="tr-TR" dirty="0"/>
              <a:t> </a:t>
            </a:r>
            <a:r>
              <a:rPr lang="tr-TR" dirty="0" smtClean="0"/>
              <a:t>           </a:t>
            </a:r>
            <a:r>
              <a:rPr lang="tr-TR" dirty="0" err="1" smtClean="0"/>
              <a:t>Campylobacter</a:t>
            </a:r>
            <a:r>
              <a:rPr lang="tr-TR" dirty="0" smtClean="0"/>
              <a:t> türlerinin genellikle hayvanlarda hastalık oluşturdukları bildirilmiştir. </a:t>
            </a:r>
            <a:r>
              <a:rPr lang="tr-TR" dirty="0" err="1" smtClean="0"/>
              <a:t>Termofilik</a:t>
            </a:r>
            <a:r>
              <a:rPr lang="tr-TR" dirty="0" smtClean="0"/>
              <a:t> ve </a:t>
            </a:r>
            <a:r>
              <a:rPr lang="tr-TR" dirty="0" err="1" smtClean="0"/>
              <a:t>microaerobik</a:t>
            </a:r>
            <a:r>
              <a:rPr lang="tr-TR" dirty="0" smtClean="0"/>
              <a:t> </a:t>
            </a:r>
            <a:r>
              <a:rPr lang="tr-TR" dirty="0" err="1" smtClean="0"/>
              <a:t>campylobacter</a:t>
            </a:r>
            <a:r>
              <a:rPr lang="tr-TR" dirty="0" smtClean="0"/>
              <a:t> türlerinin ise insanlarda önemli bağırsak iltihaplarına yol açtığı belirlenmiştir. En çok rastlanılan patojen türler </a:t>
            </a:r>
            <a:r>
              <a:rPr lang="tr-TR" dirty="0" err="1" smtClean="0"/>
              <a:t>C.jejuni</a:t>
            </a:r>
            <a:r>
              <a:rPr lang="tr-TR" dirty="0" smtClean="0"/>
              <a:t> ve </a:t>
            </a:r>
            <a:r>
              <a:rPr lang="tr-TR" dirty="0" err="1" smtClean="0"/>
              <a:t>C.fetüs’tur</a:t>
            </a:r>
            <a:r>
              <a:rPr lang="tr-TR" dirty="0" smtClean="0"/>
              <a:t>. Antijenlerin analizi </a:t>
            </a:r>
            <a:r>
              <a:rPr lang="tr-TR" dirty="0" err="1" smtClean="0"/>
              <a:t>C.jejuni</a:t>
            </a:r>
            <a:r>
              <a:rPr lang="tr-TR" dirty="0" smtClean="0"/>
              <a:t> / </a:t>
            </a:r>
            <a:r>
              <a:rPr lang="tr-TR" dirty="0" err="1" smtClean="0"/>
              <a:t>C.coli</a:t>
            </a:r>
            <a:r>
              <a:rPr lang="tr-TR" dirty="0" smtClean="0"/>
              <a:t> ve </a:t>
            </a:r>
            <a:r>
              <a:rPr lang="tr-TR" dirty="0" err="1" smtClean="0"/>
              <a:t>C.fetüs’de</a:t>
            </a:r>
            <a:r>
              <a:rPr lang="tr-TR" dirty="0" smtClean="0"/>
              <a:t> gerçekleştirilmiştir. Bunlar için iki şema hazırlanmıştır: </a:t>
            </a:r>
            <a:r>
              <a:rPr lang="tr-TR" dirty="0" err="1" smtClean="0"/>
              <a:t>Penner</a:t>
            </a:r>
            <a:r>
              <a:rPr lang="tr-TR" dirty="0" smtClean="0"/>
              <a:t> ve </a:t>
            </a:r>
            <a:r>
              <a:rPr lang="tr-TR" dirty="0" err="1" smtClean="0"/>
              <a:t>Hennesey</a:t>
            </a:r>
            <a:r>
              <a:rPr lang="tr-TR" dirty="0" smtClean="0"/>
              <a:t> (1980) ile </a:t>
            </a:r>
            <a:r>
              <a:rPr lang="tr-TR" dirty="0" err="1" smtClean="0"/>
              <a:t>Lauvers</a:t>
            </a:r>
            <a:r>
              <a:rPr lang="tr-TR" dirty="0" smtClean="0"/>
              <a:t> (1982)’e göre </a:t>
            </a:r>
            <a:r>
              <a:rPr lang="tr-TR" dirty="0" err="1" smtClean="0"/>
              <a:t>termobasil</a:t>
            </a:r>
            <a:r>
              <a:rPr lang="tr-TR" dirty="0" smtClean="0"/>
              <a:t> antijenler üzerine dayanan elliden fazla </a:t>
            </a:r>
            <a:r>
              <a:rPr lang="tr-TR" dirty="0" err="1" smtClean="0"/>
              <a:t>serotip</a:t>
            </a:r>
            <a:r>
              <a:rPr lang="tr-TR" dirty="0" smtClean="0"/>
              <a:t> belirlenmiştir.</a:t>
            </a:r>
          </a:p>
        </p:txBody>
      </p:sp>
    </p:spTree>
    <p:extLst>
      <p:ext uri="{BB962C8B-B14F-4D97-AF65-F5344CB8AC3E}">
        <p14:creationId xmlns:p14="http://schemas.microsoft.com/office/powerpoint/2010/main" val="3722778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7187" y="942109"/>
            <a:ext cx="11387137" cy="5234854"/>
          </a:xfrm>
        </p:spPr>
        <p:txBody>
          <a:bodyPr>
            <a:normAutofit/>
          </a:bodyPr>
          <a:lstStyle/>
          <a:p>
            <a:pPr marL="0" indent="0" algn="ctr">
              <a:buNone/>
            </a:pPr>
            <a:r>
              <a:rPr lang="tr-TR" sz="3200" dirty="0" smtClean="0">
                <a:solidFill>
                  <a:srgbClr val="FF0000"/>
                </a:solidFill>
              </a:rPr>
              <a:t>CAMPYLOBACTER TÜRLERİNİN PATOJENİTE GÜCÜ</a:t>
            </a:r>
          </a:p>
          <a:p>
            <a:pPr marL="0" indent="0">
              <a:buNone/>
            </a:pPr>
            <a:r>
              <a:rPr lang="tr-TR" dirty="0" smtClean="0"/>
              <a:t>         </a:t>
            </a:r>
          </a:p>
          <a:p>
            <a:pPr marL="0" indent="0" algn="just">
              <a:buNone/>
            </a:pPr>
            <a:r>
              <a:rPr lang="tr-TR" dirty="0" smtClean="0"/>
              <a:t>        C. </a:t>
            </a:r>
            <a:r>
              <a:rPr lang="tr-TR" dirty="0" err="1"/>
              <a:t>j</a:t>
            </a:r>
            <a:r>
              <a:rPr lang="tr-TR" dirty="0" err="1" smtClean="0"/>
              <a:t>ejuni</a:t>
            </a:r>
            <a:r>
              <a:rPr lang="tr-TR" dirty="0" smtClean="0"/>
              <a:t> kolera toksinine benzer bir adet </a:t>
            </a:r>
            <a:r>
              <a:rPr lang="tr-TR" dirty="0" err="1" smtClean="0"/>
              <a:t>enterotoksin</a:t>
            </a:r>
            <a:r>
              <a:rPr lang="tr-TR" dirty="0" smtClean="0"/>
              <a:t> üretmektedir. Ancak patojen </a:t>
            </a:r>
            <a:r>
              <a:rPr lang="tr-TR" dirty="0" err="1" smtClean="0"/>
              <a:t>suşların</a:t>
            </a:r>
            <a:r>
              <a:rPr lang="tr-TR" dirty="0" smtClean="0"/>
              <a:t> hepsinin </a:t>
            </a:r>
            <a:r>
              <a:rPr lang="tr-TR" dirty="0" err="1" smtClean="0"/>
              <a:t>enterotoksin</a:t>
            </a:r>
            <a:r>
              <a:rPr lang="tr-TR" dirty="0" smtClean="0"/>
              <a:t> üretemediği belirlenmiştir. </a:t>
            </a:r>
          </a:p>
          <a:p>
            <a:pPr marL="0" indent="0" algn="just">
              <a:buNone/>
            </a:pPr>
            <a:r>
              <a:rPr lang="tr-TR" dirty="0" smtClean="0"/>
              <a:t>           </a:t>
            </a:r>
          </a:p>
          <a:p>
            <a:pPr marL="0" indent="0" algn="just">
              <a:buNone/>
            </a:pPr>
            <a:r>
              <a:rPr lang="tr-TR" dirty="0" smtClean="0"/>
              <a:t>       Bu mikroorganizma 3 yaşından küçük çocuklarda, genç yetişkin ve yetişkinlerde </a:t>
            </a:r>
            <a:r>
              <a:rPr lang="tr-TR" dirty="0" err="1" smtClean="0"/>
              <a:t>enterit</a:t>
            </a:r>
            <a:r>
              <a:rPr lang="tr-TR" dirty="0" smtClean="0"/>
              <a:t> vakalarına sebep olur. Bunun dışında özellikle bağışıklık sistemi zayıf kişilerde menenjit, </a:t>
            </a:r>
            <a:r>
              <a:rPr lang="tr-TR" dirty="0" err="1" smtClean="0"/>
              <a:t>kolesistit</a:t>
            </a:r>
            <a:r>
              <a:rPr lang="tr-TR" dirty="0" smtClean="0"/>
              <a:t>, septisemi gibi önemli hastalıkların etmeni olarak görülmektedir. Seyrek de olsa </a:t>
            </a:r>
            <a:r>
              <a:rPr lang="tr-TR" dirty="0" err="1" smtClean="0"/>
              <a:t>Guillain-Barre</a:t>
            </a:r>
            <a:r>
              <a:rPr lang="tr-TR" dirty="0" smtClean="0"/>
              <a:t> sendromu komplikasyonuna neden olmaktadır.</a:t>
            </a:r>
            <a:endParaRPr lang="tr-TR" dirty="0"/>
          </a:p>
        </p:txBody>
      </p:sp>
    </p:spTree>
    <p:extLst>
      <p:ext uri="{BB962C8B-B14F-4D97-AF65-F5344CB8AC3E}">
        <p14:creationId xmlns:p14="http://schemas.microsoft.com/office/powerpoint/2010/main" val="2419384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313" y="775855"/>
            <a:ext cx="11672887" cy="6082144"/>
          </a:xfrm>
        </p:spPr>
        <p:txBody>
          <a:bodyPr>
            <a:normAutofit/>
          </a:bodyPr>
          <a:lstStyle/>
          <a:p>
            <a:pPr marL="0" indent="0" algn="ctr">
              <a:buNone/>
            </a:pPr>
            <a:r>
              <a:rPr lang="tr-TR" sz="3200" dirty="0" smtClean="0">
                <a:solidFill>
                  <a:srgbClr val="FF0000"/>
                </a:solidFill>
              </a:rPr>
              <a:t>CAMPYLOBACTER TÜRLERİNİN MEYDANA GETİRDİKLERİ HASTALIKLAR </a:t>
            </a:r>
          </a:p>
          <a:p>
            <a:pPr marL="0" indent="0" algn="just">
              <a:buNone/>
            </a:pPr>
            <a:r>
              <a:rPr lang="tr-TR" dirty="0" smtClean="0"/>
              <a:t>      </a:t>
            </a:r>
            <a:r>
              <a:rPr lang="tr-TR" dirty="0" err="1" smtClean="0"/>
              <a:t>Campylobacter</a:t>
            </a:r>
            <a:r>
              <a:rPr lang="tr-TR" dirty="0" smtClean="0"/>
              <a:t> türlerinden C. </a:t>
            </a:r>
            <a:r>
              <a:rPr lang="tr-TR" dirty="0" err="1" smtClean="0"/>
              <a:t>sputorum</a:t>
            </a:r>
            <a:r>
              <a:rPr lang="tr-TR" dirty="0" smtClean="0"/>
              <a:t>, C.  </a:t>
            </a:r>
            <a:r>
              <a:rPr lang="tr-TR" dirty="0" err="1" smtClean="0"/>
              <a:t>concisus</a:t>
            </a:r>
            <a:r>
              <a:rPr lang="tr-TR" dirty="0" smtClean="0"/>
              <a:t> az veya çok patojendir. Diğer türler insanlar ve hayvanlar için patojendir. C. </a:t>
            </a:r>
            <a:r>
              <a:rPr lang="tr-TR" dirty="0" err="1" smtClean="0"/>
              <a:t>fetus</a:t>
            </a:r>
            <a:r>
              <a:rPr lang="tr-TR" dirty="0" smtClean="0"/>
              <a:t>, koyun ve keçilerde yavru atma hastalığına sebep olurken insanda, </a:t>
            </a:r>
            <a:r>
              <a:rPr lang="tr-TR" dirty="0" err="1" smtClean="0"/>
              <a:t>immun</a:t>
            </a:r>
            <a:r>
              <a:rPr lang="tr-TR" dirty="0" smtClean="0"/>
              <a:t> sistemi zayıf olanlarda septisemi sebebidir. C. </a:t>
            </a:r>
            <a:r>
              <a:rPr lang="tr-TR" dirty="0" err="1" smtClean="0"/>
              <a:t>jejuni</a:t>
            </a:r>
            <a:r>
              <a:rPr lang="tr-TR" dirty="0" smtClean="0"/>
              <a:t> / C. </a:t>
            </a:r>
            <a:r>
              <a:rPr lang="tr-TR" dirty="0" err="1" smtClean="0"/>
              <a:t>coli</a:t>
            </a:r>
            <a:r>
              <a:rPr lang="tr-TR" dirty="0" smtClean="0"/>
              <a:t> türleri ise birçok hayvanın ve aynı zamanda sağlıklı insanların bağırsak sisteminin normal yerleşik </a:t>
            </a:r>
            <a:r>
              <a:rPr lang="tr-TR" dirty="0" err="1" smtClean="0"/>
              <a:t>mikroflorasını</a:t>
            </a:r>
            <a:r>
              <a:rPr lang="tr-TR" dirty="0" smtClean="0"/>
              <a:t> oluştururlar.</a:t>
            </a:r>
          </a:p>
          <a:p>
            <a:pPr marL="0" indent="0" algn="just">
              <a:buNone/>
            </a:pPr>
            <a:r>
              <a:rPr lang="tr-TR" dirty="0" smtClean="0"/>
              <a:t>      </a:t>
            </a:r>
            <a:r>
              <a:rPr lang="tr-TR" dirty="0"/>
              <a:t>C. </a:t>
            </a:r>
            <a:r>
              <a:rPr lang="tr-TR" dirty="0" err="1"/>
              <a:t>jejuni</a:t>
            </a:r>
            <a:r>
              <a:rPr lang="tr-TR" dirty="0"/>
              <a:t> / C. </a:t>
            </a:r>
            <a:r>
              <a:rPr lang="tr-TR" dirty="0" err="1" smtClean="0"/>
              <a:t>Coli</a:t>
            </a:r>
            <a:r>
              <a:rPr lang="tr-TR" dirty="0" smtClean="0"/>
              <a:t> türlerine çiğ süt ile </a:t>
            </a:r>
            <a:r>
              <a:rPr lang="tr-TR" dirty="0" err="1" smtClean="0"/>
              <a:t>kontamine</a:t>
            </a:r>
            <a:r>
              <a:rPr lang="tr-TR" dirty="0" smtClean="0"/>
              <a:t> olan pastörize sütte rastlanılır. Bulaşma kaynakları kirli ve gübre ile bulaşık sulardır. İnsan ve hayvan bağırsağında bulunduğundan gübre önemli mikroorganizma içerir. İnsanlardan izole edilen </a:t>
            </a:r>
            <a:r>
              <a:rPr lang="tr-TR" dirty="0" err="1" smtClean="0"/>
              <a:t>izolatlarının</a:t>
            </a:r>
            <a:r>
              <a:rPr lang="tr-TR" dirty="0" smtClean="0"/>
              <a:t> %99’undan fazlasının </a:t>
            </a:r>
            <a:r>
              <a:rPr lang="tr-TR" dirty="0"/>
              <a:t>C. </a:t>
            </a:r>
            <a:r>
              <a:rPr lang="tr-TR" dirty="0" err="1"/>
              <a:t>jejuni</a:t>
            </a:r>
            <a:r>
              <a:rPr lang="tr-TR" dirty="0"/>
              <a:t> / C. </a:t>
            </a:r>
            <a:r>
              <a:rPr lang="tr-TR" dirty="0" err="1" smtClean="0"/>
              <a:t>Coli</a:t>
            </a:r>
            <a:r>
              <a:rPr lang="tr-TR" dirty="0" smtClean="0"/>
              <a:t> ve C. </a:t>
            </a:r>
            <a:r>
              <a:rPr lang="tr-TR" dirty="0" err="1" smtClean="0"/>
              <a:t>lari’nin</a:t>
            </a:r>
            <a:r>
              <a:rPr lang="tr-TR" dirty="0" smtClean="0"/>
              <a:t> oluşturduğu bildirilmiştir.</a:t>
            </a:r>
            <a:endParaRPr lang="tr-TR" dirty="0"/>
          </a:p>
        </p:txBody>
      </p:sp>
    </p:spTree>
    <p:extLst>
      <p:ext uri="{BB962C8B-B14F-4D97-AF65-F5344CB8AC3E}">
        <p14:creationId xmlns:p14="http://schemas.microsoft.com/office/powerpoint/2010/main" val="153816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738" y="1066800"/>
            <a:ext cx="12006262" cy="5403273"/>
          </a:xfrm>
        </p:spPr>
        <p:txBody>
          <a:bodyPr>
            <a:normAutofit/>
          </a:bodyPr>
          <a:lstStyle/>
          <a:p>
            <a:pPr marL="0" indent="0" algn="just">
              <a:buNone/>
            </a:pPr>
            <a:r>
              <a:rPr lang="tr-TR" dirty="0" smtClean="0"/>
              <a:t>       </a:t>
            </a:r>
            <a:r>
              <a:rPr lang="tr-TR" dirty="0" err="1" smtClean="0"/>
              <a:t>Campylobacter</a:t>
            </a:r>
            <a:r>
              <a:rPr lang="tr-TR" dirty="0" smtClean="0"/>
              <a:t> türlerinin süt ve ürünlerine bulaşmasının önlenmesi   </a:t>
            </a:r>
            <a:r>
              <a:rPr lang="tr-TR" dirty="0" err="1" smtClean="0"/>
              <a:t>Campylobacter</a:t>
            </a:r>
            <a:r>
              <a:rPr lang="tr-TR" dirty="0" smtClean="0"/>
              <a:t> türlerinin süt ve ürünlerinde özellikle CC. </a:t>
            </a:r>
            <a:r>
              <a:rPr lang="tr-TR" dirty="0" err="1" smtClean="0"/>
              <a:t>Jejuni</a:t>
            </a:r>
            <a:r>
              <a:rPr lang="tr-TR" dirty="0" smtClean="0"/>
              <a:t> ve C. </a:t>
            </a:r>
            <a:r>
              <a:rPr lang="tr-TR" dirty="0" err="1" smtClean="0"/>
              <a:t>Coli’nin</a:t>
            </a:r>
            <a:r>
              <a:rPr lang="tr-TR" dirty="0" smtClean="0"/>
              <a:t> çoğalması ve hastalık oluşturmaması personel ve çevre hijyeninin sağlanması, </a:t>
            </a:r>
            <a:r>
              <a:rPr lang="tr-TR" dirty="0" err="1" smtClean="0"/>
              <a:t>kontaminasyonunun</a:t>
            </a:r>
            <a:r>
              <a:rPr lang="tr-TR" dirty="0" smtClean="0"/>
              <a:t> engellenmesi ve ısıl işlemlerin koşullar dikkate alınarak gerçekleştirilmesine bağlıdır. Isıl işlem görmüş sütlerin </a:t>
            </a:r>
            <a:r>
              <a:rPr lang="tr-TR" dirty="0" err="1" smtClean="0"/>
              <a:t>rekontaminasyonu</a:t>
            </a:r>
            <a:r>
              <a:rPr lang="tr-TR" dirty="0" smtClean="0"/>
              <a:t> ve etkinliği, insanda hastalık meydana gelmesinde önemli bir faktördür.      </a:t>
            </a:r>
          </a:p>
          <a:p>
            <a:pPr marL="0" indent="0" algn="just">
              <a:buNone/>
            </a:pPr>
            <a:r>
              <a:rPr lang="tr-TR" dirty="0" smtClean="0"/>
              <a:t>           </a:t>
            </a:r>
          </a:p>
          <a:p>
            <a:pPr marL="0" indent="0" algn="just">
              <a:buNone/>
            </a:pPr>
            <a:r>
              <a:rPr lang="tr-TR" dirty="0" smtClean="0"/>
              <a:t>      Hayvanların </a:t>
            </a:r>
            <a:r>
              <a:rPr lang="tr-TR" dirty="0" err="1" smtClean="0"/>
              <a:t>campylobacter</a:t>
            </a:r>
            <a:r>
              <a:rPr lang="tr-TR" dirty="0" smtClean="0"/>
              <a:t> türlerinin oluşturduğu hastalıklara karşı önleyici olarak aşılama, etkili bir korunma ve savaşma olsa bile onun gerçekleştirilmesi oldukça zor ve ekonomik açıdan külfetli bir iştir.</a:t>
            </a:r>
            <a:endParaRPr lang="tr-TR" dirty="0"/>
          </a:p>
        </p:txBody>
      </p:sp>
    </p:spTree>
    <p:extLst>
      <p:ext uri="{BB962C8B-B14F-4D97-AF65-F5344CB8AC3E}">
        <p14:creationId xmlns:p14="http://schemas.microsoft.com/office/powerpoint/2010/main" val="1874641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162" y="228836"/>
            <a:ext cx="11544301" cy="6376679"/>
          </a:xfrm>
        </p:spPr>
        <p:txBody>
          <a:bodyPr>
            <a:normAutofit/>
          </a:bodyPr>
          <a:lstStyle/>
          <a:p>
            <a:pPr marL="0" indent="0">
              <a:buNone/>
            </a:pPr>
            <a:endParaRPr lang="tr-TR" dirty="0"/>
          </a:p>
          <a:p>
            <a:pPr marL="0" indent="0">
              <a:buNone/>
            </a:pPr>
            <a:endParaRPr lang="tr-TR" dirty="0"/>
          </a:p>
          <a:p>
            <a:pPr marL="0" indent="0" algn="just">
              <a:buNone/>
            </a:pPr>
            <a:r>
              <a:rPr lang="tr-TR" dirty="0" smtClean="0"/>
              <a:t>      Gelişme sıcaklıkları oldukça değişkenlik gösterir. Optimum 25-30 </a:t>
            </a:r>
            <a:r>
              <a:rPr lang="tr-TR" baseline="30000" dirty="0" smtClean="0"/>
              <a:t>0</a:t>
            </a:r>
            <a:r>
              <a:rPr lang="tr-TR" dirty="0" smtClean="0"/>
              <a:t>C olan bu bakteri grubu </a:t>
            </a:r>
            <a:r>
              <a:rPr lang="tr-TR" dirty="0" err="1" smtClean="0"/>
              <a:t>psikrotrof</a:t>
            </a:r>
            <a:r>
              <a:rPr lang="tr-TR" dirty="0" smtClean="0"/>
              <a:t> oluşlarından dolayı 7 </a:t>
            </a:r>
            <a:r>
              <a:rPr lang="tr-TR" baseline="30000" dirty="0" smtClean="0"/>
              <a:t>0</a:t>
            </a:r>
            <a:r>
              <a:rPr lang="tr-TR" dirty="0" smtClean="0"/>
              <a:t>C`nin altında da gelişirler. Maksimum 43 </a:t>
            </a:r>
            <a:r>
              <a:rPr lang="tr-TR" baseline="30000" dirty="0" smtClean="0"/>
              <a:t>0</a:t>
            </a:r>
            <a:r>
              <a:rPr lang="tr-TR" dirty="0" smtClean="0"/>
              <a:t>C`ye kadar çoğalmalarını sürdürürler. </a:t>
            </a:r>
          </a:p>
          <a:p>
            <a:pPr marL="0" indent="0" algn="just">
              <a:buNone/>
            </a:pPr>
            <a:r>
              <a:rPr lang="tr-TR" dirty="0" smtClean="0"/>
              <a:t>      Optimum 5.5-7.0 </a:t>
            </a:r>
            <a:r>
              <a:rPr lang="tr-TR" dirty="0" err="1" smtClean="0"/>
              <a:t>pH</a:t>
            </a:r>
            <a:r>
              <a:rPr lang="tr-TR" dirty="0" smtClean="0"/>
              <a:t> aralığında gelişir bu nedenle yeni sağılan sütlerde hızla çoğalırlar Ancak düşük </a:t>
            </a:r>
            <a:r>
              <a:rPr lang="tr-TR" dirty="0" err="1" smtClean="0"/>
              <a:t>pH</a:t>
            </a:r>
            <a:r>
              <a:rPr lang="tr-TR" dirty="0" smtClean="0"/>
              <a:t> derecelerinde gelişmeleri frenlenir. Spor oluşturmazlar. Genellikle pastörizasyon işlemlerinde canlılıklarını yitirirler.</a:t>
            </a:r>
          </a:p>
          <a:p>
            <a:pPr marL="0" indent="0" algn="just">
              <a:buNone/>
            </a:pPr>
            <a:r>
              <a:rPr lang="tr-TR" dirty="0"/>
              <a:t> </a:t>
            </a:r>
            <a:r>
              <a:rPr lang="tr-TR" dirty="0" smtClean="0"/>
              <a:t>     Toprak, tatlı ve tuzlu su, yüksek tuz içeren ortamlar ile bunlarla bulaşmış olan her yerde </a:t>
            </a:r>
            <a:r>
              <a:rPr lang="tr-TR" dirty="0" err="1" smtClean="0"/>
              <a:t>pesudomonas</a:t>
            </a:r>
            <a:r>
              <a:rPr lang="tr-TR" dirty="0" smtClean="0"/>
              <a:t> türlerine rastlamak mümkündür. Çoğunlukla atık sularda bulunurlar.</a:t>
            </a:r>
          </a:p>
        </p:txBody>
      </p:sp>
    </p:spTree>
    <p:extLst>
      <p:ext uri="{BB962C8B-B14F-4D97-AF65-F5344CB8AC3E}">
        <p14:creationId xmlns:p14="http://schemas.microsoft.com/office/powerpoint/2010/main" val="22534404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025" y="762000"/>
            <a:ext cx="11787188" cy="6096000"/>
          </a:xfrm>
        </p:spPr>
        <p:txBody>
          <a:bodyPr>
            <a:normAutofit/>
          </a:bodyPr>
          <a:lstStyle/>
          <a:p>
            <a:pPr marL="0" indent="0" algn="ctr">
              <a:buNone/>
            </a:pPr>
            <a:r>
              <a:rPr lang="tr-TR" sz="3200" dirty="0" smtClean="0">
                <a:solidFill>
                  <a:srgbClr val="FF0000"/>
                </a:solidFill>
              </a:rPr>
              <a:t>FLAVOBACTERİACEAE FAMİLYASI  </a:t>
            </a:r>
          </a:p>
          <a:p>
            <a:pPr marL="0" indent="0" algn="ctr">
              <a:buNone/>
            </a:pPr>
            <a:r>
              <a:rPr lang="tr-TR" sz="3200" dirty="0" err="1" smtClean="0">
                <a:solidFill>
                  <a:srgbClr val="FF0000"/>
                </a:solidFill>
              </a:rPr>
              <a:t>Flavobacterium</a:t>
            </a:r>
            <a:r>
              <a:rPr lang="tr-TR" sz="3200" dirty="0" smtClean="0">
                <a:solidFill>
                  <a:srgbClr val="FF0000"/>
                </a:solidFill>
              </a:rPr>
              <a:t> </a:t>
            </a:r>
            <a:r>
              <a:rPr lang="tr-TR" sz="3200" dirty="0" err="1" smtClean="0">
                <a:solidFill>
                  <a:srgbClr val="FF0000"/>
                </a:solidFill>
              </a:rPr>
              <a:t>Genusu</a:t>
            </a:r>
            <a:r>
              <a:rPr lang="tr-TR" sz="3200" dirty="0" smtClean="0">
                <a:solidFill>
                  <a:srgbClr val="FF0000"/>
                </a:solidFill>
              </a:rPr>
              <a:t> ve Özellikleri</a:t>
            </a:r>
          </a:p>
          <a:p>
            <a:pPr marL="0" indent="0" algn="just">
              <a:buNone/>
            </a:pPr>
            <a:r>
              <a:rPr lang="tr-TR" dirty="0" err="1" smtClean="0"/>
              <a:t>Flavobacterium</a:t>
            </a:r>
            <a:r>
              <a:rPr lang="tr-TR" dirty="0" smtClean="0"/>
              <a:t> </a:t>
            </a:r>
            <a:r>
              <a:rPr lang="tr-TR" dirty="0" err="1" smtClean="0"/>
              <a:t>genusu</a:t>
            </a:r>
            <a:r>
              <a:rPr lang="tr-TR" dirty="0" smtClean="0"/>
              <a:t> </a:t>
            </a:r>
            <a:r>
              <a:rPr lang="tr-TR" dirty="0" err="1" smtClean="0"/>
              <a:t>flavobacteriaceae</a:t>
            </a:r>
            <a:r>
              <a:rPr lang="tr-TR" dirty="0" smtClean="0"/>
              <a:t> familyası kapsamında yer alır. Gram – </a:t>
            </a:r>
          </a:p>
          <a:p>
            <a:pPr marL="0" indent="0" algn="just">
              <a:buNone/>
            </a:pPr>
            <a:r>
              <a:rPr lang="tr-TR" dirty="0" smtClean="0"/>
              <a:t>Çubuk şeklinde, aerobik koşullarda gelişirler </a:t>
            </a:r>
            <a:r>
              <a:rPr lang="tr-TR" dirty="0" err="1" smtClean="0"/>
              <a:t>oksidaz</a:t>
            </a:r>
            <a:r>
              <a:rPr lang="tr-TR" dirty="0" smtClean="0"/>
              <a:t> ve </a:t>
            </a:r>
            <a:r>
              <a:rPr lang="tr-TR" dirty="0" err="1" smtClean="0"/>
              <a:t>katalaz</a:t>
            </a:r>
            <a:r>
              <a:rPr lang="tr-TR" dirty="0" smtClean="0"/>
              <a:t> enzimlerini salgılarlar. Spor oluşturmazlar.</a:t>
            </a:r>
          </a:p>
          <a:p>
            <a:pPr marL="0" indent="0" algn="just">
              <a:buNone/>
            </a:pPr>
            <a:r>
              <a:rPr lang="tr-TR" dirty="0" smtClean="0"/>
              <a:t>Doğal olarak toprak, tatlı ve deniz suyu, kullanım suyunda bulunan bir grup olarak tanımlanırlar. Bunun yanı sıra süt ürünlerinden, hastane çevresinden ve insan kaynaklı farklı biyolojik materyallerden izole edilirler.</a:t>
            </a:r>
          </a:p>
          <a:p>
            <a:pPr marL="0" indent="0" algn="just">
              <a:buNone/>
            </a:pPr>
            <a:r>
              <a:rPr lang="tr-TR" dirty="0" smtClean="0"/>
              <a:t>Bu </a:t>
            </a:r>
            <a:r>
              <a:rPr lang="tr-TR" dirty="0" err="1" smtClean="0"/>
              <a:t>genusa</a:t>
            </a:r>
            <a:r>
              <a:rPr lang="tr-TR" dirty="0" smtClean="0"/>
              <a:t> dahil olan türlerin bazıları </a:t>
            </a:r>
            <a:r>
              <a:rPr lang="tr-TR" dirty="0" err="1" smtClean="0"/>
              <a:t>mezofil</a:t>
            </a:r>
            <a:r>
              <a:rPr lang="tr-TR" dirty="0" smtClean="0"/>
              <a:t> </a:t>
            </a:r>
            <a:r>
              <a:rPr lang="tr-TR" dirty="0" err="1" smtClean="0"/>
              <a:t>bazılarıda</a:t>
            </a:r>
            <a:r>
              <a:rPr lang="tr-TR" dirty="0" smtClean="0"/>
              <a:t> </a:t>
            </a:r>
            <a:r>
              <a:rPr lang="tr-TR" dirty="0" err="1" smtClean="0"/>
              <a:t>psikrofil</a:t>
            </a:r>
            <a:r>
              <a:rPr lang="tr-TR" dirty="0" smtClean="0"/>
              <a:t> özelliktedir. </a:t>
            </a:r>
          </a:p>
          <a:p>
            <a:pPr marL="0" indent="0" algn="just">
              <a:buNone/>
            </a:pPr>
            <a:r>
              <a:rPr lang="tr-TR" dirty="0" smtClean="0"/>
              <a:t>5-30 </a:t>
            </a:r>
            <a:r>
              <a:rPr lang="tr-TR" baseline="30000" dirty="0" smtClean="0"/>
              <a:t>0</a:t>
            </a:r>
            <a:r>
              <a:rPr lang="tr-TR" dirty="0" smtClean="0"/>
              <a:t>C’ler arasında yaşarlar. Optimum gelişme sıcaklıkları 30 </a:t>
            </a:r>
            <a:r>
              <a:rPr lang="tr-TR" baseline="30000" dirty="0" smtClean="0"/>
              <a:t>0</a:t>
            </a:r>
            <a:r>
              <a:rPr lang="tr-TR" dirty="0" smtClean="0"/>
              <a:t>C’nin altındadır. İnsan orjinli olan 37 </a:t>
            </a:r>
            <a:r>
              <a:rPr lang="tr-TR" baseline="30000" dirty="0" smtClean="0"/>
              <a:t>0</a:t>
            </a:r>
            <a:r>
              <a:rPr lang="tr-TR" dirty="0" smtClean="0"/>
              <a:t>C’de gelişirler. Gelişme </a:t>
            </a:r>
            <a:r>
              <a:rPr lang="tr-TR" dirty="0" err="1" smtClean="0"/>
              <a:t>pH’ları</a:t>
            </a:r>
            <a:r>
              <a:rPr lang="tr-TR" dirty="0" smtClean="0"/>
              <a:t> oldukça geniş bir spektrum gösterir. </a:t>
            </a:r>
            <a:r>
              <a:rPr lang="tr-TR" dirty="0" err="1" smtClean="0"/>
              <a:t>Alkalofil</a:t>
            </a:r>
            <a:r>
              <a:rPr lang="tr-TR" dirty="0" smtClean="0"/>
              <a:t> olduklarından 6-11 </a:t>
            </a:r>
            <a:r>
              <a:rPr lang="tr-TR" dirty="0" err="1" smtClean="0"/>
              <a:t>pH</a:t>
            </a:r>
            <a:r>
              <a:rPr lang="tr-TR" dirty="0" smtClean="0"/>
              <a:t> ve peynirlerin bir kısmı </a:t>
            </a:r>
            <a:r>
              <a:rPr lang="tr-TR" dirty="0" err="1" smtClean="0"/>
              <a:t>flavobacter’lerin</a:t>
            </a:r>
            <a:r>
              <a:rPr lang="tr-TR" dirty="0" smtClean="0"/>
              <a:t> gelişmesi için uygun bir ortam gibi görünmektedir.</a:t>
            </a:r>
            <a:endParaRPr lang="tr-TR" dirty="0"/>
          </a:p>
        </p:txBody>
      </p:sp>
    </p:spTree>
    <p:extLst>
      <p:ext uri="{BB962C8B-B14F-4D97-AF65-F5344CB8AC3E}">
        <p14:creationId xmlns:p14="http://schemas.microsoft.com/office/powerpoint/2010/main" val="3588544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449" y="314325"/>
            <a:ext cx="11701463" cy="5862638"/>
          </a:xfrm>
        </p:spPr>
        <p:txBody>
          <a:bodyPr>
            <a:normAutofit/>
          </a:bodyPr>
          <a:lstStyle/>
          <a:p>
            <a:pPr marL="0" indent="0">
              <a:buNone/>
            </a:pPr>
            <a:endParaRPr lang="tr-TR" dirty="0" smtClean="0"/>
          </a:p>
          <a:p>
            <a:pPr marL="0" indent="0" algn="just">
              <a:buNone/>
            </a:pPr>
            <a:r>
              <a:rPr lang="tr-TR" dirty="0" smtClean="0"/>
              <a:t>           Süt ve ürünlerinde rastlanan türlerinin en önemlileri </a:t>
            </a:r>
            <a:r>
              <a:rPr lang="tr-TR" dirty="0" err="1" smtClean="0"/>
              <a:t>Flavobacterium</a:t>
            </a:r>
            <a:r>
              <a:rPr lang="tr-TR" dirty="0" smtClean="0"/>
              <a:t> </a:t>
            </a:r>
            <a:r>
              <a:rPr lang="tr-TR" dirty="0" err="1" smtClean="0"/>
              <a:t>aquatile,F</a:t>
            </a:r>
            <a:r>
              <a:rPr lang="tr-TR" dirty="0" smtClean="0"/>
              <a:t>. </a:t>
            </a:r>
            <a:r>
              <a:rPr lang="tr-TR" dirty="0" err="1" smtClean="0"/>
              <a:t>lactis</a:t>
            </a:r>
            <a:r>
              <a:rPr lang="tr-TR" dirty="0" smtClean="0"/>
              <a:t>, F. </a:t>
            </a:r>
            <a:r>
              <a:rPr lang="tr-TR" dirty="0" err="1" smtClean="0"/>
              <a:t>suaveolens’tir</a:t>
            </a:r>
            <a:r>
              <a:rPr lang="tr-TR" dirty="0" smtClean="0"/>
              <a:t>. Tür zenginli kadar sayıca da fazla bulunabilirler. Yılmaz (2007), yaptığı bir çalışmada UHT süte işlenecek çiğ süt </a:t>
            </a:r>
            <a:r>
              <a:rPr lang="tr-TR" dirty="0" err="1" smtClean="0"/>
              <a:t>öerneklerinde</a:t>
            </a:r>
            <a:r>
              <a:rPr lang="tr-TR" dirty="0" smtClean="0"/>
              <a:t> </a:t>
            </a:r>
            <a:r>
              <a:rPr lang="tr-TR" dirty="0" err="1" smtClean="0"/>
              <a:t>flavobacter</a:t>
            </a:r>
            <a:r>
              <a:rPr lang="tr-TR" dirty="0" smtClean="0"/>
              <a:t> türlerini 5.7340 </a:t>
            </a:r>
            <a:r>
              <a:rPr lang="tr-TR" dirty="0" err="1" smtClean="0"/>
              <a:t>log</a:t>
            </a:r>
            <a:r>
              <a:rPr lang="tr-TR" dirty="0" smtClean="0"/>
              <a:t> </a:t>
            </a:r>
            <a:r>
              <a:rPr lang="tr-TR" dirty="0" err="1" smtClean="0"/>
              <a:t>cfu</a:t>
            </a:r>
            <a:r>
              <a:rPr lang="tr-TR" dirty="0" smtClean="0"/>
              <a:t> / ml seviyesinde belirlemiştir.</a:t>
            </a:r>
          </a:p>
          <a:p>
            <a:pPr marL="0" indent="0" algn="just">
              <a:buNone/>
            </a:pPr>
            <a:r>
              <a:rPr lang="tr-TR" dirty="0" smtClean="0"/>
              <a:t>           Çok seyrekte olsa patojen türler rastlanır. </a:t>
            </a:r>
            <a:r>
              <a:rPr lang="tr-TR" dirty="0" err="1" smtClean="0"/>
              <a:t>Flavobacterium</a:t>
            </a:r>
            <a:r>
              <a:rPr lang="tr-TR" dirty="0" smtClean="0"/>
              <a:t> türleri arasında sütle beslenen bebeklerde </a:t>
            </a:r>
            <a:r>
              <a:rPr lang="tr-TR" dirty="0" err="1" smtClean="0"/>
              <a:t>Fv</a:t>
            </a:r>
            <a:r>
              <a:rPr lang="tr-TR" dirty="0" smtClean="0"/>
              <a:t>. </a:t>
            </a:r>
            <a:r>
              <a:rPr lang="tr-TR" dirty="0" err="1" smtClean="0"/>
              <a:t>Meningospticum</a:t>
            </a:r>
            <a:r>
              <a:rPr lang="tr-TR" dirty="0" smtClean="0"/>
              <a:t>, patojen etki göstermektedir. </a:t>
            </a:r>
          </a:p>
          <a:p>
            <a:pPr marL="0" indent="0" algn="just">
              <a:buNone/>
            </a:pPr>
            <a:r>
              <a:rPr lang="tr-TR" dirty="0" smtClean="0"/>
              <a:t>Bunun </a:t>
            </a:r>
            <a:r>
              <a:rPr lang="tr-TR" dirty="0"/>
              <a:t>d</a:t>
            </a:r>
            <a:r>
              <a:rPr lang="tr-TR" dirty="0" smtClean="0"/>
              <a:t>ışında , ürettikleri sarı pigmentler ile tanınan F. </a:t>
            </a:r>
            <a:r>
              <a:rPr lang="tr-TR" dirty="0" err="1" smtClean="0"/>
              <a:t>Multivorum</a:t>
            </a:r>
            <a:r>
              <a:rPr lang="tr-TR" dirty="0" smtClean="0"/>
              <a:t>, F. </a:t>
            </a:r>
            <a:r>
              <a:rPr lang="tr-TR" dirty="0" err="1" smtClean="0"/>
              <a:t>Breve</a:t>
            </a:r>
            <a:r>
              <a:rPr lang="tr-TR" dirty="0" smtClean="0"/>
              <a:t> ve</a:t>
            </a:r>
          </a:p>
          <a:p>
            <a:pPr marL="0" indent="0" algn="just">
              <a:buNone/>
            </a:pPr>
            <a:r>
              <a:rPr lang="tr-TR" dirty="0" smtClean="0"/>
              <a:t>F. </a:t>
            </a:r>
            <a:r>
              <a:rPr lang="tr-TR" dirty="0" err="1" smtClean="0"/>
              <a:t>Odoratum</a:t>
            </a:r>
            <a:r>
              <a:rPr lang="tr-TR" dirty="0" smtClean="0"/>
              <a:t> ile F. </a:t>
            </a:r>
            <a:r>
              <a:rPr lang="tr-TR" dirty="0" err="1" smtClean="0"/>
              <a:t>Aquatile</a:t>
            </a:r>
            <a:r>
              <a:rPr lang="tr-TR" dirty="0" smtClean="0"/>
              <a:t> gibi türler insanlar için fırsatçı patojenlerdir.</a:t>
            </a:r>
            <a:endParaRPr lang="tr-TR" dirty="0"/>
          </a:p>
        </p:txBody>
      </p:sp>
    </p:spTree>
    <p:extLst>
      <p:ext uri="{BB962C8B-B14F-4D97-AF65-F5344CB8AC3E}">
        <p14:creationId xmlns:p14="http://schemas.microsoft.com/office/powerpoint/2010/main" val="42932115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737" y="762000"/>
            <a:ext cx="11501437" cy="5902035"/>
          </a:xfrm>
        </p:spPr>
        <p:txBody>
          <a:bodyPr>
            <a:normAutofit/>
          </a:bodyPr>
          <a:lstStyle/>
          <a:p>
            <a:pPr marL="0" indent="0" algn="ctr">
              <a:buNone/>
            </a:pPr>
            <a:r>
              <a:rPr lang="tr-TR" sz="3200" dirty="0" err="1" smtClean="0">
                <a:solidFill>
                  <a:srgbClr val="FF0000"/>
                </a:solidFill>
              </a:rPr>
              <a:t>Aeromonadaceae</a:t>
            </a:r>
            <a:r>
              <a:rPr lang="tr-TR" sz="3200" dirty="0" smtClean="0">
                <a:solidFill>
                  <a:srgbClr val="FF0000"/>
                </a:solidFill>
              </a:rPr>
              <a:t> Familyası</a:t>
            </a:r>
          </a:p>
          <a:p>
            <a:pPr marL="0" indent="0" algn="ctr">
              <a:buNone/>
            </a:pPr>
            <a:r>
              <a:rPr lang="tr-TR" sz="3200" dirty="0" err="1" smtClean="0">
                <a:solidFill>
                  <a:srgbClr val="FF0000"/>
                </a:solidFill>
              </a:rPr>
              <a:t>Aeromonas</a:t>
            </a:r>
            <a:r>
              <a:rPr lang="tr-TR" sz="3200" dirty="0" smtClean="0">
                <a:solidFill>
                  <a:srgbClr val="FF0000"/>
                </a:solidFill>
              </a:rPr>
              <a:t> </a:t>
            </a:r>
            <a:r>
              <a:rPr lang="tr-TR" sz="3200" dirty="0" err="1" smtClean="0">
                <a:solidFill>
                  <a:srgbClr val="FF0000"/>
                </a:solidFill>
              </a:rPr>
              <a:t>Genusu</a:t>
            </a:r>
            <a:endParaRPr lang="tr-TR" sz="3200" dirty="0" smtClean="0">
              <a:solidFill>
                <a:srgbClr val="FF0000"/>
              </a:solidFill>
            </a:endParaRPr>
          </a:p>
          <a:p>
            <a:pPr marL="0" indent="0" algn="just">
              <a:buNone/>
            </a:pPr>
            <a:r>
              <a:rPr lang="tr-TR" dirty="0" smtClean="0"/>
              <a:t>        Gram negatif  olan </a:t>
            </a:r>
            <a:r>
              <a:rPr lang="tr-TR" dirty="0" err="1" smtClean="0"/>
              <a:t>aeromonas</a:t>
            </a:r>
            <a:r>
              <a:rPr lang="tr-TR" dirty="0" smtClean="0"/>
              <a:t> türleri içinde değişik hücre morfolojileri önemlidir. Çubuk şeklindeki morfolojileri değişken olup, bunların arasında </a:t>
            </a:r>
            <a:r>
              <a:rPr lang="tr-TR" dirty="0" err="1" smtClean="0"/>
              <a:t>kokumsu</a:t>
            </a:r>
            <a:r>
              <a:rPr lang="tr-TR" dirty="0" smtClean="0"/>
              <a:t> şekilden ince tel şekline kadar değişken çubuklara rastlanır. </a:t>
            </a:r>
            <a:endParaRPr lang="tr-TR" dirty="0"/>
          </a:p>
          <a:p>
            <a:pPr marL="0" indent="0" algn="just">
              <a:buNone/>
            </a:pPr>
            <a:r>
              <a:rPr lang="tr-TR" dirty="0" smtClean="0"/>
              <a:t>        </a:t>
            </a:r>
            <a:r>
              <a:rPr lang="tr-TR" dirty="0" err="1" smtClean="0"/>
              <a:t>Aeromonas</a:t>
            </a:r>
            <a:r>
              <a:rPr lang="tr-TR" dirty="0" smtClean="0"/>
              <a:t> türleri sıcak kanlı hayvanlardan, onların pisliklerinden, lağımdan, topraktan, sudan, soğuk kanlı deniz hayvanlarından, sağlıklı ve </a:t>
            </a:r>
            <a:r>
              <a:rPr lang="tr-TR" dirty="0" err="1" smtClean="0"/>
              <a:t>diareli</a:t>
            </a:r>
            <a:r>
              <a:rPr lang="tr-TR" dirty="0" smtClean="0"/>
              <a:t> insanlardan izole edilmiştir. </a:t>
            </a:r>
            <a:r>
              <a:rPr lang="tr-TR" dirty="0" err="1" smtClean="0"/>
              <a:t>Aeromonas</a:t>
            </a:r>
            <a:r>
              <a:rPr lang="tr-TR" dirty="0" smtClean="0"/>
              <a:t> türleri ayrıca soğukta saklanan süt ve süt ürünlerinden de izole edilmiştir. </a:t>
            </a:r>
          </a:p>
          <a:p>
            <a:pPr marL="0" indent="0" algn="just">
              <a:buNone/>
            </a:pPr>
            <a:r>
              <a:rPr lang="tr-TR" dirty="0" smtClean="0"/>
              <a:t>        </a:t>
            </a:r>
            <a:r>
              <a:rPr lang="tr-TR" dirty="0" err="1" smtClean="0"/>
              <a:t>Aeromonadaceae</a:t>
            </a:r>
            <a:r>
              <a:rPr lang="tr-TR" dirty="0" smtClean="0"/>
              <a:t> familyasında yer alan </a:t>
            </a:r>
            <a:r>
              <a:rPr lang="tr-TR" dirty="0" err="1" smtClean="0"/>
              <a:t>aeromonas</a:t>
            </a:r>
            <a:r>
              <a:rPr lang="tr-TR" dirty="0" smtClean="0"/>
              <a:t> </a:t>
            </a:r>
            <a:r>
              <a:rPr lang="tr-TR" dirty="0" err="1" smtClean="0"/>
              <a:t>genusundaki</a:t>
            </a:r>
            <a:r>
              <a:rPr lang="tr-TR" dirty="0" smtClean="0"/>
              <a:t> bazı türler dolaylı olarak süt ürünleri aracılığı ile insanda hastalık oluşturabilirler.</a:t>
            </a:r>
            <a:endParaRPr lang="tr-TR" dirty="0"/>
          </a:p>
        </p:txBody>
      </p:sp>
    </p:spTree>
    <p:extLst>
      <p:ext uri="{BB962C8B-B14F-4D97-AF65-F5344CB8AC3E}">
        <p14:creationId xmlns:p14="http://schemas.microsoft.com/office/powerpoint/2010/main" val="2467284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7175" y="1136073"/>
            <a:ext cx="11530013" cy="5334000"/>
          </a:xfrm>
        </p:spPr>
        <p:txBody>
          <a:bodyPr/>
          <a:lstStyle/>
          <a:p>
            <a:pPr marL="0" indent="0">
              <a:buNone/>
            </a:pPr>
            <a:r>
              <a:rPr lang="tr-TR" sz="3200" dirty="0" smtClean="0">
                <a:solidFill>
                  <a:srgbClr val="FF0000"/>
                </a:solidFill>
              </a:rPr>
              <a:t>Fizyolojik Özellikleri</a:t>
            </a:r>
          </a:p>
          <a:p>
            <a:pPr marL="0" indent="0" algn="just">
              <a:buFont typeface="Wingdings" pitchFamily="2" charset="2"/>
              <a:buChar char="Ø"/>
            </a:pPr>
            <a:r>
              <a:rPr lang="tr-TR" dirty="0" err="1" smtClean="0"/>
              <a:t>Fakültatif</a:t>
            </a:r>
            <a:r>
              <a:rPr lang="tr-TR" dirty="0" smtClean="0"/>
              <a:t> anaerobik ve </a:t>
            </a:r>
            <a:r>
              <a:rPr lang="tr-TR" dirty="0" err="1" smtClean="0"/>
              <a:t>fermantaatif</a:t>
            </a:r>
            <a:r>
              <a:rPr lang="tr-TR" dirty="0" smtClean="0"/>
              <a:t>, </a:t>
            </a:r>
            <a:r>
              <a:rPr lang="tr-TR" dirty="0" err="1" smtClean="0"/>
              <a:t>oksidaz</a:t>
            </a:r>
            <a:r>
              <a:rPr lang="tr-TR" dirty="0" smtClean="0"/>
              <a:t> ve </a:t>
            </a:r>
            <a:r>
              <a:rPr lang="tr-TR" dirty="0" err="1" smtClean="0"/>
              <a:t>katalaz</a:t>
            </a:r>
            <a:r>
              <a:rPr lang="tr-TR" dirty="0" smtClean="0"/>
              <a:t> pozitiftir. </a:t>
            </a:r>
          </a:p>
          <a:p>
            <a:pPr marL="0" indent="0" algn="just">
              <a:buFont typeface="Wingdings" pitchFamily="2" charset="2"/>
              <a:buChar char="Ø"/>
            </a:pPr>
            <a:r>
              <a:rPr lang="tr-TR" dirty="0" err="1" smtClean="0"/>
              <a:t>Aeromonas</a:t>
            </a:r>
            <a:r>
              <a:rPr lang="tr-TR" dirty="0" smtClean="0"/>
              <a:t> </a:t>
            </a:r>
            <a:r>
              <a:rPr lang="tr-TR" dirty="0" err="1" smtClean="0"/>
              <a:t>salmonicida</a:t>
            </a:r>
            <a:r>
              <a:rPr lang="tr-TR" dirty="0" smtClean="0"/>
              <a:t> hariç diğer türler hareketlidir.</a:t>
            </a:r>
          </a:p>
          <a:p>
            <a:pPr marL="0" indent="0" algn="just">
              <a:buFont typeface="Wingdings" pitchFamily="2" charset="2"/>
              <a:buChar char="Ø"/>
            </a:pPr>
            <a:r>
              <a:rPr lang="tr-TR" dirty="0" err="1" smtClean="0"/>
              <a:t>Aeromonas</a:t>
            </a:r>
            <a:r>
              <a:rPr lang="tr-TR" dirty="0" smtClean="0"/>
              <a:t> türleri toprak, su ve kanalizasyon sularında yaygın olarak bulunur.               </a:t>
            </a:r>
          </a:p>
          <a:p>
            <a:pPr marL="0" indent="0" algn="just">
              <a:buFont typeface="Wingdings" pitchFamily="2" charset="2"/>
              <a:buChar char="Ø"/>
            </a:pPr>
            <a:r>
              <a:rPr lang="tr-TR" dirty="0" err="1" smtClean="0"/>
              <a:t>Aeromonas</a:t>
            </a:r>
            <a:r>
              <a:rPr lang="tr-TR" dirty="0" smtClean="0"/>
              <a:t> türleri 2-45 </a:t>
            </a:r>
            <a:r>
              <a:rPr lang="tr-TR" baseline="30000" dirty="0" smtClean="0"/>
              <a:t>0</a:t>
            </a:r>
            <a:r>
              <a:rPr lang="tr-TR" dirty="0" smtClean="0"/>
              <a:t>C arasında, optimum 28-35 </a:t>
            </a:r>
            <a:r>
              <a:rPr lang="tr-TR" baseline="30000" dirty="0"/>
              <a:t>0</a:t>
            </a:r>
            <a:r>
              <a:rPr lang="tr-TR" dirty="0"/>
              <a:t>C</a:t>
            </a:r>
            <a:r>
              <a:rPr lang="tr-TR" dirty="0" smtClean="0"/>
              <a:t> arasında gelişirler. Gelişmeleri için %1-2 </a:t>
            </a:r>
            <a:r>
              <a:rPr lang="tr-TR" dirty="0" err="1" smtClean="0"/>
              <a:t>NaCl’e</a:t>
            </a:r>
            <a:r>
              <a:rPr lang="tr-TR" dirty="0" smtClean="0"/>
              <a:t>  gereksinim duyarlar.</a:t>
            </a:r>
          </a:p>
          <a:p>
            <a:pPr marL="0" indent="0" algn="just">
              <a:buFont typeface="Wingdings" pitchFamily="2" charset="2"/>
              <a:buChar char="Ø"/>
            </a:pPr>
            <a:r>
              <a:rPr lang="tr-TR" dirty="0" smtClean="0"/>
              <a:t>Bazı türleri balık, kurbağa ve yılan patojenidir. </a:t>
            </a:r>
            <a:r>
              <a:rPr lang="tr-TR" dirty="0" err="1" smtClean="0"/>
              <a:t>Aeromonas</a:t>
            </a:r>
            <a:r>
              <a:rPr lang="tr-TR" dirty="0" smtClean="0"/>
              <a:t> </a:t>
            </a:r>
            <a:r>
              <a:rPr lang="tr-TR" dirty="0" err="1" smtClean="0"/>
              <a:t>genusu</a:t>
            </a:r>
            <a:r>
              <a:rPr lang="tr-TR" dirty="0" smtClean="0"/>
              <a:t> türleri spor ve pigment oluşturmazlar fakat A. </a:t>
            </a:r>
            <a:r>
              <a:rPr lang="tr-TR" dirty="0" err="1" smtClean="0"/>
              <a:t>Salmonicida</a:t>
            </a:r>
            <a:r>
              <a:rPr lang="tr-TR" dirty="0" smtClean="0"/>
              <a:t> suda eriyebilen kahverengi pigment üretir.</a:t>
            </a:r>
            <a:endParaRPr lang="tr-TR" dirty="0"/>
          </a:p>
        </p:txBody>
      </p:sp>
    </p:spTree>
    <p:extLst>
      <p:ext uri="{BB962C8B-B14F-4D97-AF65-F5344CB8AC3E}">
        <p14:creationId xmlns:p14="http://schemas.microsoft.com/office/powerpoint/2010/main" val="3444333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313" y="1316182"/>
            <a:ext cx="11553825" cy="4946506"/>
          </a:xfrm>
        </p:spPr>
        <p:txBody>
          <a:bodyPr/>
          <a:lstStyle/>
          <a:p>
            <a:pPr marL="0" indent="0">
              <a:buNone/>
            </a:pPr>
            <a:endParaRPr lang="tr-TR" dirty="0" smtClean="0"/>
          </a:p>
          <a:p>
            <a:pPr marL="0" indent="0" algn="just">
              <a:buNone/>
            </a:pPr>
            <a:r>
              <a:rPr lang="tr-TR" dirty="0"/>
              <a:t> </a:t>
            </a:r>
            <a:r>
              <a:rPr lang="tr-TR" dirty="0" smtClean="0"/>
              <a:t>         30 sene önceden </a:t>
            </a:r>
            <a:r>
              <a:rPr lang="tr-TR" dirty="0" err="1" smtClean="0"/>
              <a:t>Aeromonas</a:t>
            </a:r>
            <a:r>
              <a:rPr lang="tr-TR" dirty="0" smtClean="0"/>
              <a:t> türleri insanda mide iltihabına neden olabilecek ajan olarak kabul edilmiştir. Sonraları epidemiyolojik açıdan seyahat ishalleri ile ilişkilendirilmiştir.</a:t>
            </a:r>
          </a:p>
          <a:p>
            <a:pPr marL="0" indent="0" algn="just">
              <a:buNone/>
            </a:pPr>
            <a:r>
              <a:rPr lang="tr-TR" dirty="0" smtClean="0"/>
              <a:t>          Gaz üretimi değişken bir özelliğidir. Bir çok türün sıcaklığa bağlı olarak gaz ürettiği rapor edilmiştir. </a:t>
            </a:r>
          </a:p>
          <a:p>
            <a:pPr marL="0" indent="0" algn="just">
              <a:buNone/>
            </a:pPr>
            <a:r>
              <a:rPr lang="tr-TR" dirty="0" smtClean="0"/>
              <a:t>          A. </a:t>
            </a:r>
            <a:r>
              <a:rPr lang="tr-TR" dirty="0" err="1" smtClean="0"/>
              <a:t>Hydrophila</a:t>
            </a:r>
            <a:r>
              <a:rPr lang="tr-TR" dirty="0" smtClean="0"/>
              <a:t> ve A. </a:t>
            </a:r>
            <a:r>
              <a:rPr lang="tr-TR" dirty="0" err="1" smtClean="0"/>
              <a:t>Sobria</a:t>
            </a:r>
            <a:r>
              <a:rPr lang="tr-TR" dirty="0" smtClean="0"/>
              <a:t> 22 </a:t>
            </a:r>
            <a:r>
              <a:rPr lang="tr-TR" baseline="30000" dirty="0" smtClean="0"/>
              <a:t>0</a:t>
            </a:r>
            <a:r>
              <a:rPr lang="tr-TR" dirty="0" smtClean="0"/>
              <a:t>C’de gaz meydana getirirken optimum gelişme sıcaklığı olan 30 </a:t>
            </a:r>
            <a:r>
              <a:rPr lang="tr-TR" baseline="30000" dirty="0" smtClean="0"/>
              <a:t>0</a:t>
            </a:r>
            <a:r>
              <a:rPr lang="tr-TR" dirty="0" smtClean="0"/>
              <a:t>C2’de gaz üretimi görülmektedir. Türlerin ayrımında bu özellik önemli bir kriter olarak dikkate alınabilir.</a:t>
            </a:r>
            <a:endParaRPr lang="tr-TR" dirty="0"/>
          </a:p>
        </p:txBody>
      </p:sp>
    </p:spTree>
    <p:extLst>
      <p:ext uri="{BB962C8B-B14F-4D97-AF65-F5344CB8AC3E}">
        <p14:creationId xmlns:p14="http://schemas.microsoft.com/office/powerpoint/2010/main" val="2740270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887" y="1233055"/>
            <a:ext cx="11615737" cy="4943908"/>
          </a:xfrm>
        </p:spPr>
        <p:txBody>
          <a:bodyPr/>
          <a:lstStyle/>
          <a:p>
            <a:pPr marL="0" indent="0" algn="just">
              <a:buNone/>
            </a:pPr>
            <a:r>
              <a:rPr lang="tr-TR" dirty="0" smtClean="0"/>
              <a:t>       </a:t>
            </a:r>
            <a:r>
              <a:rPr lang="tr-TR" dirty="0" err="1" smtClean="0"/>
              <a:t>Aeromonas</a:t>
            </a:r>
            <a:r>
              <a:rPr lang="tr-TR" dirty="0" smtClean="0"/>
              <a:t> </a:t>
            </a:r>
            <a:r>
              <a:rPr lang="tr-TR" dirty="0" err="1" smtClean="0"/>
              <a:t>genusu</a:t>
            </a:r>
            <a:r>
              <a:rPr lang="tr-TR" dirty="0" smtClean="0"/>
              <a:t> bakteriler genelde su, hava, toprak ve bunlara bulaşmış materyal, su, süt ve süt ekipmanlarında bulunmaktadır. Özellikle çiğ sütlerde diğer süt ürünlerine göre daha fazla rastlanır. Çünkü </a:t>
            </a:r>
            <a:r>
              <a:rPr lang="tr-TR" dirty="0" err="1" smtClean="0"/>
              <a:t>kontaminasyon</a:t>
            </a:r>
            <a:r>
              <a:rPr lang="tr-TR" dirty="0" smtClean="0"/>
              <a:t> olmadığı </a:t>
            </a:r>
            <a:r>
              <a:rPr lang="tr-TR" dirty="0" err="1" smtClean="0"/>
              <a:t>surumlarda</a:t>
            </a:r>
            <a:r>
              <a:rPr lang="tr-TR" dirty="0" smtClean="0"/>
              <a:t> çok seyrek bulunur. Bu </a:t>
            </a:r>
            <a:r>
              <a:rPr lang="tr-TR" dirty="0" err="1" smtClean="0"/>
              <a:t>genusun</a:t>
            </a:r>
            <a:r>
              <a:rPr lang="tr-TR" dirty="0" smtClean="0"/>
              <a:t> süt teknolojisi açısından önemli türü </a:t>
            </a:r>
            <a:r>
              <a:rPr lang="tr-TR" dirty="0" err="1" smtClean="0"/>
              <a:t>Aeromonas</a:t>
            </a:r>
            <a:r>
              <a:rPr lang="tr-TR" dirty="0" smtClean="0"/>
              <a:t> </a:t>
            </a:r>
            <a:r>
              <a:rPr lang="tr-TR" dirty="0" err="1" smtClean="0"/>
              <a:t>hydrophila’dır</a:t>
            </a:r>
            <a:r>
              <a:rPr lang="tr-TR" dirty="0" smtClean="0"/>
              <a:t>.</a:t>
            </a:r>
          </a:p>
          <a:p>
            <a:pPr marL="0" indent="0" algn="just">
              <a:buNone/>
            </a:pPr>
            <a:r>
              <a:rPr lang="tr-TR" dirty="0" smtClean="0"/>
              <a:t>      </a:t>
            </a:r>
            <a:r>
              <a:rPr lang="tr-TR" dirty="0" err="1" smtClean="0"/>
              <a:t>Aeromonas</a:t>
            </a:r>
            <a:r>
              <a:rPr lang="tr-TR" dirty="0" smtClean="0"/>
              <a:t> </a:t>
            </a:r>
            <a:r>
              <a:rPr lang="tr-TR" dirty="0" err="1" smtClean="0"/>
              <a:t>hydrophila</a:t>
            </a:r>
            <a:r>
              <a:rPr lang="tr-TR" dirty="0" smtClean="0"/>
              <a:t> son yıllarda insanlarda hem </a:t>
            </a:r>
            <a:r>
              <a:rPr lang="tr-TR" dirty="0" err="1" smtClean="0"/>
              <a:t>diare</a:t>
            </a:r>
            <a:r>
              <a:rPr lang="tr-TR" dirty="0" smtClean="0"/>
              <a:t> hem de bağırsak enfeksiyonları meydana getirmesiyle tanınmıştır. </a:t>
            </a:r>
            <a:r>
              <a:rPr lang="tr-TR" dirty="0" err="1"/>
              <a:t>Aeromonas</a:t>
            </a:r>
            <a:r>
              <a:rPr lang="tr-TR" dirty="0"/>
              <a:t> </a:t>
            </a:r>
            <a:r>
              <a:rPr lang="tr-TR" dirty="0" err="1" smtClean="0"/>
              <a:t>hydrophil’nın</a:t>
            </a:r>
            <a:r>
              <a:rPr lang="tr-TR" dirty="0" smtClean="0"/>
              <a:t> çiğ süt ve süt ürünlerinde yaygın olarak bulunduğu bildirilmiştir. Bu bakteriler </a:t>
            </a:r>
            <a:r>
              <a:rPr lang="tr-TR" dirty="0" err="1" smtClean="0"/>
              <a:t>lipolitik</a:t>
            </a:r>
            <a:r>
              <a:rPr lang="tr-TR" dirty="0" smtClean="0"/>
              <a:t> özellikte enzim salgılarlar ve süt ve yağını parçalarlar.</a:t>
            </a:r>
            <a:endParaRPr lang="tr-TR" dirty="0"/>
          </a:p>
        </p:txBody>
      </p:sp>
    </p:spTree>
    <p:extLst>
      <p:ext uri="{BB962C8B-B14F-4D97-AF65-F5344CB8AC3E}">
        <p14:creationId xmlns:p14="http://schemas.microsoft.com/office/powerpoint/2010/main" val="27980918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025" y="1191491"/>
            <a:ext cx="11744325" cy="5366472"/>
          </a:xfrm>
        </p:spPr>
        <p:txBody>
          <a:bodyPr/>
          <a:lstStyle/>
          <a:p>
            <a:pPr marL="0" indent="0">
              <a:buNone/>
            </a:pPr>
            <a:r>
              <a:rPr lang="tr-TR" sz="3200" dirty="0" smtClean="0">
                <a:solidFill>
                  <a:srgbClr val="FF0000"/>
                </a:solidFill>
              </a:rPr>
              <a:t>                          </a:t>
            </a:r>
            <a:r>
              <a:rPr lang="tr-TR" sz="3200" dirty="0" err="1" smtClean="0">
                <a:solidFill>
                  <a:srgbClr val="FF0000"/>
                </a:solidFill>
              </a:rPr>
              <a:t>Aeromonas</a:t>
            </a:r>
            <a:r>
              <a:rPr lang="tr-TR" sz="3200" dirty="0" smtClean="0">
                <a:solidFill>
                  <a:srgbClr val="FF0000"/>
                </a:solidFill>
              </a:rPr>
              <a:t> Türlerinin </a:t>
            </a:r>
            <a:r>
              <a:rPr lang="tr-TR" sz="3200" dirty="0" err="1" smtClean="0">
                <a:solidFill>
                  <a:srgbClr val="FF0000"/>
                </a:solidFill>
              </a:rPr>
              <a:t>Patojenitesi</a:t>
            </a:r>
            <a:endParaRPr lang="tr-TR" sz="3200" dirty="0" smtClean="0">
              <a:solidFill>
                <a:srgbClr val="FF0000"/>
              </a:solidFill>
            </a:endParaRPr>
          </a:p>
          <a:p>
            <a:pPr marL="0" indent="0" algn="just">
              <a:buNone/>
            </a:pPr>
            <a:r>
              <a:rPr lang="tr-TR" i="1" dirty="0" smtClean="0">
                <a:latin typeface="Arial" panose="020B0604020202020204" pitchFamily="34" charset="0"/>
                <a:cs typeface="Arial" panose="020B0604020202020204" pitchFamily="34" charset="0"/>
              </a:rPr>
              <a:t>       </a:t>
            </a:r>
            <a:r>
              <a:rPr lang="tr-TR" i="1" dirty="0" err="1" smtClean="0">
                <a:latin typeface="Arial" panose="020B0604020202020204" pitchFamily="34" charset="0"/>
                <a:cs typeface="Arial" panose="020B0604020202020204" pitchFamily="34" charset="0"/>
              </a:rPr>
              <a:t>Aeromonas</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türleri içerisinde </a:t>
            </a:r>
            <a:r>
              <a:rPr lang="tr-TR" i="1" dirty="0" err="1">
                <a:latin typeface="Arial" panose="020B0604020202020204" pitchFamily="34" charset="0"/>
                <a:cs typeface="Arial" panose="020B0604020202020204" pitchFamily="34" charset="0"/>
              </a:rPr>
              <a:t>Aeromonas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hydrophila</a:t>
            </a:r>
            <a:r>
              <a:rPr lang="tr-TR" dirty="0">
                <a:latin typeface="Arial" panose="020B0604020202020204" pitchFamily="34" charset="0"/>
                <a:cs typeface="Arial" panose="020B0604020202020204" pitchFamily="34" charset="0"/>
              </a:rPr>
              <a:t> sağlıklı hayvanların dışkılarında bulunan </a:t>
            </a:r>
            <a:r>
              <a:rPr lang="tr-TR" dirty="0" err="1" smtClean="0">
                <a:latin typeface="Arial" panose="020B0604020202020204" pitchFamily="34" charset="0"/>
                <a:cs typeface="Arial" panose="020B0604020202020204" pitchFamily="34" charset="0"/>
              </a:rPr>
              <a:t>oportünistik</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bir patojendir. </a:t>
            </a:r>
            <a:r>
              <a:rPr lang="tr-TR" dirty="0" smtClean="0">
                <a:latin typeface="Arial" panose="020B0604020202020204" pitchFamily="34" charset="0"/>
                <a:cs typeface="Arial" panose="020B0604020202020204" pitchFamily="34" charset="0"/>
              </a:rPr>
              <a:t>Son yıllarda, soğutulmuş gıda tüketiminin artmasıyla, soğuk muhafaza koşullarında üreyebilen hareketli </a:t>
            </a:r>
            <a:r>
              <a:rPr lang="tr-TR" dirty="0" err="1" smtClean="0">
                <a:latin typeface="Arial" panose="020B0604020202020204" pitchFamily="34" charset="0"/>
                <a:cs typeface="Arial" panose="020B0604020202020204" pitchFamily="34" charset="0"/>
              </a:rPr>
              <a:t>Aeromanas</a:t>
            </a:r>
            <a:r>
              <a:rPr lang="tr-TR" dirty="0" smtClean="0">
                <a:latin typeface="Arial" panose="020B0604020202020204" pitchFamily="34" charset="0"/>
                <a:cs typeface="Arial" panose="020B0604020202020204" pitchFamily="34" charset="0"/>
              </a:rPr>
              <a:t> türlerinin sebep olduğu enfeksiyonlarda artış görülmektedir.    </a:t>
            </a:r>
            <a:r>
              <a:rPr lang="tr-TR" dirty="0" err="1" smtClean="0">
                <a:latin typeface="Arial" panose="020B0604020202020204" pitchFamily="34" charset="0"/>
                <a:cs typeface="Arial" panose="020B0604020202020204" pitchFamily="34" charset="0"/>
              </a:rPr>
              <a:t>Aeromonas</a:t>
            </a:r>
            <a:r>
              <a:rPr lang="tr-TR" dirty="0" smtClean="0">
                <a:latin typeface="Arial" panose="020B0604020202020204" pitchFamily="34" charset="0"/>
                <a:cs typeface="Arial" panose="020B0604020202020204" pitchFamily="34" charset="0"/>
              </a:rPr>
              <a:t> türleri fırsatçı patojen olup, </a:t>
            </a:r>
            <a:r>
              <a:rPr lang="tr-TR" dirty="0" err="1" smtClean="0">
                <a:latin typeface="Arial" panose="020B0604020202020204" pitchFamily="34" charset="0"/>
                <a:cs typeface="Arial" panose="020B0604020202020204" pitchFamily="34" charset="0"/>
              </a:rPr>
              <a:t>immun</a:t>
            </a:r>
            <a:r>
              <a:rPr lang="tr-TR" dirty="0" smtClean="0">
                <a:latin typeface="Arial" panose="020B0604020202020204" pitchFamily="34" charset="0"/>
                <a:cs typeface="Arial" panose="020B0604020202020204" pitchFamily="34" charset="0"/>
              </a:rPr>
              <a:t> sistemi baskılanmış kişilerde yara enfeksiyonları sonucu septisemi, </a:t>
            </a:r>
            <a:r>
              <a:rPr lang="tr-TR" dirty="0" err="1" smtClean="0">
                <a:latin typeface="Arial" panose="020B0604020202020204" pitchFamily="34" charset="0"/>
                <a:cs typeface="Arial" panose="020B0604020202020204" pitchFamily="34" charset="0"/>
              </a:rPr>
              <a:t>meningitis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myositis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tonsillitis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endokarditis</a:t>
            </a:r>
            <a:r>
              <a:rPr lang="tr-TR" dirty="0" smtClean="0">
                <a:latin typeface="Arial" panose="020B0604020202020204" pitchFamily="34" charset="0"/>
                <a:cs typeface="Arial" panose="020B0604020202020204" pitchFamily="34" charset="0"/>
              </a:rPr>
              <a:t> gibi </a:t>
            </a:r>
            <a:r>
              <a:rPr lang="tr-TR" dirty="0" err="1" smtClean="0">
                <a:latin typeface="Arial" panose="020B0604020202020204" pitchFamily="34" charset="0"/>
                <a:cs typeface="Arial" panose="020B0604020202020204" pitchFamily="34" charset="0"/>
              </a:rPr>
              <a:t>ekstraintestinal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infeksiyonlara</a:t>
            </a:r>
            <a:r>
              <a:rPr lang="tr-TR" dirty="0" smtClean="0">
                <a:latin typeface="Arial" panose="020B0604020202020204" pitchFamily="34" charset="0"/>
                <a:cs typeface="Arial" panose="020B0604020202020204" pitchFamily="34" charset="0"/>
              </a:rPr>
              <a:t> da neden olmaktadırlar. Hareketli türlerin ölümle sonuçlanan </a:t>
            </a:r>
            <a:r>
              <a:rPr lang="tr-TR" dirty="0" err="1" smtClean="0">
                <a:latin typeface="Arial" panose="020B0604020202020204" pitchFamily="34" charset="0"/>
                <a:cs typeface="Arial" panose="020B0604020202020204" pitchFamily="34" charset="0"/>
              </a:rPr>
              <a:t>sepsise</a:t>
            </a:r>
            <a:r>
              <a:rPr lang="tr-TR" dirty="0" smtClean="0">
                <a:latin typeface="Arial" panose="020B0604020202020204" pitchFamily="34" charset="0"/>
                <a:cs typeface="Arial" panose="020B0604020202020204" pitchFamily="34" charset="0"/>
              </a:rPr>
              <a:t> neden olduğu bildirilmiştir </a:t>
            </a:r>
            <a:r>
              <a:rPr lang="tr-TR" dirty="0" err="1" smtClean="0">
                <a:latin typeface="Arial" panose="020B0604020202020204" pitchFamily="34" charset="0"/>
                <a:cs typeface="Arial" panose="020B0604020202020204" pitchFamily="34" charset="0"/>
              </a:rPr>
              <a:t>mükroorganizma</a:t>
            </a:r>
            <a:r>
              <a:rPr lang="tr-TR" dirty="0" smtClean="0">
                <a:latin typeface="Arial" panose="020B0604020202020204" pitchFamily="34" charset="0"/>
                <a:cs typeface="Arial" panose="020B0604020202020204" pitchFamily="34" charset="0"/>
              </a:rPr>
              <a:t>, kirli sularla temas eden yaralardan  da vücuda girer.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17660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587" y="997527"/>
            <a:ext cx="11730037" cy="5179436"/>
          </a:xfrm>
        </p:spPr>
        <p:txBody>
          <a:bodyPr>
            <a:normAutofit lnSpcReduction="10000"/>
          </a:bodyPr>
          <a:lstStyle/>
          <a:p>
            <a:pPr marL="0" indent="0" algn="ctr">
              <a:buNone/>
            </a:pPr>
            <a:r>
              <a:rPr lang="tr-TR" sz="3200" dirty="0" smtClean="0">
                <a:solidFill>
                  <a:srgbClr val="FF0000"/>
                </a:solidFill>
              </a:rPr>
              <a:t>    </a:t>
            </a:r>
            <a:r>
              <a:rPr lang="tr-TR" sz="3200" dirty="0" err="1" smtClean="0">
                <a:solidFill>
                  <a:srgbClr val="FF0000"/>
                </a:solidFill>
              </a:rPr>
              <a:t>Alcaligenaceae</a:t>
            </a:r>
            <a:r>
              <a:rPr lang="tr-TR" sz="3200" dirty="0" smtClean="0">
                <a:solidFill>
                  <a:srgbClr val="FF0000"/>
                </a:solidFill>
              </a:rPr>
              <a:t> Familyası   </a:t>
            </a:r>
          </a:p>
          <a:p>
            <a:pPr marL="0" indent="0" algn="ctr">
              <a:buNone/>
            </a:pPr>
            <a:r>
              <a:rPr lang="tr-TR" sz="3200" dirty="0" err="1" smtClean="0">
                <a:solidFill>
                  <a:srgbClr val="FF0000"/>
                </a:solidFill>
              </a:rPr>
              <a:t>Alcaligenes</a:t>
            </a:r>
            <a:r>
              <a:rPr lang="tr-TR" sz="3200" dirty="0" smtClean="0">
                <a:solidFill>
                  <a:srgbClr val="FF0000"/>
                </a:solidFill>
              </a:rPr>
              <a:t> </a:t>
            </a:r>
            <a:r>
              <a:rPr lang="tr-TR" sz="3200" dirty="0" err="1" smtClean="0">
                <a:solidFill>
                  <a:srgbClr val="FF0000"/>
                </a:solidFill>
              </a:rPr>
              <a:t>Genusu</a:t>
            </a:r>
            <a:r>
              <a:rPr lang="tr-TR" sz="3200" dirty="0" smtClean="0">
                <a:solidFill>
                  <a:srgbClr val="FF0000"/>
                </a:solidFill>
              </a:rPr>
              <a:t> </a:t>
            </a:r>
          </a:p>
          <a:p>
            <a:pPr marL="0" indent="0" algn="just">
              <a:buNone/>
            </a:pPr>
            <a:r>
              <a:rPr lang="tr-TR" dirty="0" smtClean="0"/>
              <a:t>       </a:t>
            </a:r>
            <a:r>
              <a:rPr lang="tr-TR" dirty="0" err="1" smtClean="0"/>
              <a:t>Alcaligenes</a:t>
            </a:r>
            <a:r>
              <a:rPr lang="tr-TR" dirty="0" smtClean="0"/>
              <a:t> </a:t>
            </a:r>
            <a:r>
              <a:rPr lang="tr-TR" dirty="0" err="1" smtClean="0"/>
              <a:t>genusu</a:t>
            </a:r>
            <a:r>
              <a:rPr lang="tr-TR" dirty="0" smtClean="0"/>
              <a:t> türler çubuk, bazen </a:t>
            </a:r>
            <a:r>
              <a:rPr lang="tr-TR" dirty="0" err="1" smtClean="0"/>
              <a:t>kokkoid</a:t>
            </a:r>
            <a:r>
              <a:rPr lang="tr-TR" dirty="0" smtClean="0"/>
              <a:t> görünüşte, Gram - , </a:t>
            </a:r>
            <a:r>
              <a:rPr lang="tr-TR" dirty="0" err="1" smtClean="0"/>
              <a:t>kemolitotrofturlar</a:t>
            </a:r>
            <a:r>
              <a:rPr lang="tr-TR" dirty="0" smtClean="0"/>
              <a:t>. Daha çok sindirim sisteminde, bağırsaklarda yerleşik durumdadırlar. Bunun dışında tatlı su, kirli sular, toprak ve çeşitli gıdalarda bulunmaktadır. </a:t>
            </a:r>
          </a:p>
          <a:p>
            <a:pPr marL="0" indent="0" algn="just">
              <a:buNone/>
            </a:pPr>
            <a:r>
              <a:rPr lang="tr-TR" dirty="0" smtClean="0"/>
              <a:t>      </a:t>
            </a:r>
            <a:r>
              <a:rPr lang="tr-TR" dirty="0" err="1" smtClean="0"/>
              <a:t>Psikrotrof</a:t>
            </a:r>
            <a:r>
              <a:rPr lang="tr-TR" dirty="0" smtClean="0"/>
              <a:t> mikroorganizmalar arasında yer alan bu </a:t>
            </a:r>
            <a:r>
              <a:rPr lang="tr-TR" dirty="0" err="1" smtClean="0"/>
              <a:t>genus</a:t>
            </a:r>
            <a:r>
              <a:rPr lang="tr-TR" dirty="0" smtClean="0"/>
              <a:t> türleri sütlerin soğukta bekletilmesi sırasında gelişirler ve bir süre sonra sütte </a:t>
            </a:r>
            <a:r>
              <a:rPr lang="tr-TR" dirty="0" err="1" smtClean="0"/>
              <a:t>ropi</a:t>
            </a:r>
            <a:r>
              <a:rPr lang="tr-TR" dirty="0" smtClean="0"/>
              <a:t>: uzama getiriler. Patojen özelliğe sahip değillerdir. Ancak süt ve ürünlerde yapı ve tat bozulmalarının etkenidirler. Sentezledikleri sıcağa dayanıklı </a:t>
            </a:r>
            <a:r>
              <a:rPr lang="tr-TR" dirty="0" err="1" smtClean="0"/>
              <a:t>ekstrasellüler</a:t>
            </a:r>
            <a:r>
              <a:rPr lang="tr-TR" dirty="0" smtClean="0"/>
              <a:t> </a:t>
            </a:r>
            <a:r>
              <a:rPr lang="tr-TR" dirty="0" err="1" smtClean="0"/>
              <a:t>lipazları</a:t>
            </a:r>
            <a:r>
              <a:rPr lang="tr-TR" dirty="0" smtClean="0"/>
              <a:t> süt yağının </a:t>
            </a:r>
            <a:r>
              <a:rPr lang="tr-TR" dirty="0" err="1" smtClean="0"/>
              <a:t>hidrolizasyonuna</a:t>
            </a:r>
            <a:r>
              <a:rPr lang="tr-TR" dirty="0" smtClean="0"/>
              <a:t> sebep olabilirler. Bazı </a:t>
            </a:r>
            <a:r>
              <a:rPr lang="tr-TR" dirty="0"/>
              <a:t>d</a:t>
            </a:r>
            <a:r>
              <a:rPr lang="tr-TR" dirty="0" smtClean="0"/>
              <a:t>urumlarda sütlerde yüksek sayılara ulaşabilirler.</a:t>
            </a:r>
          </a:p>
          <a:p>
            <a:pPr marL="0" indent="0">
              <a:buNone/>
            </a:pPr>
            <a:endParaRPr lang="tr-TR" dirty="0"/>
          </a:p>
        </p:txBody>
      </p:sp>
    </p:spTree>
    <p:extLst>
      <p:ext uri="{BB962C8B-B14F-4D97-AF65-F5344CB8AC3E}">
        <p14:creationId xmlns:p14="http://schemas.microsoft.com/office/powerpoint/2010/main" val="22826534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162" y="1704109"/>
            <a:ext cx="11730038" cy="4501430"/>
          </a:xfrm>
        </p:spPr>
        <p:txBody>
          <a:bodyPr/>
          <a:lstStyle/>
          <a:p>
            <a:pPr marL="0" indent="0" algn="just">
              <a:buNone/>
            </a:pPr>
            <a:r>
              <a:rPr lang="tr-TR" dirty="0" smtClean="0"/>
              <a:t>      </a:t>
            </a:r>
            <a:r>
              <a:rPr lang="tr-TR" dirty="0" err="1" smtClean="0"/>
              <a:t>Lipolitik</a:t>
            </a:r>
            <a:r>
              <a:rPr lang="tr-TR" dirty="0" smtClean="0"/>
              <a:t> aktif olan bu </a:t>
            </a:r>
            <a:r>
              <a:rPr lang="tr-TR" dirty="0" err="1" smtClean="0"/>
              <a:t>genus</a:t>
            </a:r>
            <a:r>
              <a:rPr lang="tr-TR" dirty="0" smtClean="0"/>
              <a:t> türleri sütte yağların parçalanmasında rol oynarlar. Dondurulmuş sütte kazeini parçalama kabiliyetinde olan </a:t>
            </a:r>
            <a:r>
              <a:rPr lang="tr-TR" dirty="0" err="1" smtClean="0"/>
              <a:t>metalloproteaz</a:t>
            </a:r>
            <a:r>
              <a:rPr lang="tr-TR" dirty="0" smtClean="0"/>
              <a:t> karakterdeki enzim salgılar.</a:t>
            </a:r>
          </a:p>
          <a:p>
            <a:pPr marL="0" indent="0" algn="just">
              <a:buNone/>
            </a:pPr>
            <a:r>
              <a:rPr lang="tr-TR" dirty="0" smtClean="0"/>
              <a:t>      </a:t>
            </a:r>
            <a:r>
              <a:rPr lang="tr-TR" dirty="0" err="1" smtClean="0"/>
              <a:t>Alcaligenes</a:t>
            </a:r>
            <a:r>
              <a:rPr lang="tr-TR" dirty="0" smtClean="0"/>
              <a:t> türlerinden olan </a:t>
            </a:r>
            <a:r>
              <a:rPr lang="tr-TR" dirty="0" err="1" smtClean="0"/>
              <a:t>alcaligenes</a:t>
            </a:r>
            <a:r>
              <a:rPr lang="tr-TR" dirty="0" smtClean="0"/>
              <a:t> </a:t>
            </a:r>
            <a:r>
              <a:rPr lang="tr-TR" dirty="0" err="1" smtClean="0"/>
              <a:t>faecalis</a:t>
            </a:r>
            <a:r>
              <a:rPr lang="tr-TR" dirty="0" smtClean="0"/>
              <a:t>, bağırsak kökenlidir. Bazı araştırıcılara göre patojen olmadığı bildirilmesine rağmen bağırsak kökenli olması nedeniyle gerek çiğ sütte gerekse ürünlerde aranmasında yarar vardır. </a:t>
            </a:r>
            <a:r>
              <a:rPr lang="tr-TR" dirty="0" err="1" smtClean="0"/>
              <a:t>Alcaligenes</a:t>
            </a:r>
            <a:r>
              <a:rPr lang="tr-TR" dirty="0" smtClean="0"/>
              <a:t> türleri amonyağı </a:t>
            </a:r>
            <a:r>
              <a:rPr lang="tr-TR" dirty="0" err="1" smtClean="0"/>
              <a:t>nitrite</a:t>
            </a:r>
            <a:r>
              <a:rPr lang="tr-TR" dirty="0" smtClean="0"/>
              <a:t> dönüştürürler. Bu suretle </a:t>
            </a:r>
            <a:r>
              <a:rPr lang="tr-TR" dirty="0" err="1" smtClean="0"/>
              <a:t>aerob</a:t>
            </a:r>
            <a:r>
              <a:rPr lang="tr-TR" dirty="0" smtClean="0"/>
              <a:t> koşulda toprağın asitleşmesinde rol oynamaktadırlar.</a:t>
            </a:r>
          </a:p>
          <a:p>
            <a:pPr marL="0" indent="0">
              <a:buNone/>
            </a:pPr>
            <a:endParaRPr lang="tr-TR" dirty="0"/>
          </a:p>
        </p:txBody>
      </p:sp>
    </p:spTree>
    <p:extLst>
      <p:ext uri="{BB962C8B-B14F-4D97-AF65-F5344CB8AC3E}">
        <p14:creationId xmlns:p14="http://schemas.microsoft.com/office/powerpoint/2010/main" val="7464852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449" y="1011382"/>
            <a:ext cx="11701464" cy="5575155"/>
          </a:xfrm>
        </p:spPr>
        <p:txBody>
          <a:bodyPr/>
          <a:lstStyle/>
          <a:p>
            <a:pPr marL="0" indent="0" algn="ctr">
              <a:buNone/>
            </a:pPr>
            <a:r>
              <a:rPr lang="tr-TR" sz="3200" dirty="0" err="1" smtClean="0">
                <a:solidFill>
                  <a:srgbClr val="FF0000"/>
                </a:solidFill>
              </a:rPr>
              <a:t>Achromobacteriaceae</a:t>
            </a:r>
            <a:r>
              <a:rPr lang="tr-TR" sz="3200" dirty="0" smtClean="0">
                <a:solidFill>
                  <a:srgbClr val="FF0000"/>
                </a:solidFill>
              </a:rPr>
              <a:t> Familyası</a:t>
            </a:r>
          </a:p>
          <a:p>
            <a:pPr marL="0" indent="0" algn="ctr">
              <a:buNone/>
            </a:pPr>
            <a:r>
              <a:rPr lang="tr-TR" sz="3200" dirty="0" err="1" smtClean="0">
                <a:solidFill>
                  <a:srgbClr val="FF0000"/>
                </a:solidFill>
              </a:rPr>
              <a:t>Achromobacter</a:t>
            </a:r>
            <a:r>
              <a:rPr lang="tr-TR" sz="3200" dirty="0" smtClean="0">
                <a:solidFill>
                  <a:srgbClr val="FF0000"/>
                </a:solidFill>
              </a:rPr>
              <a:t>  </a:t>
            </a:r>
            <a:r>
              <a:rPr lang="tr-TR" sz="3200" dirty="0" err="1" smtClean="0">
                <a:solidFill>
                  <a:srgbClr val="FF0000"/>
                </a:solidFill>
              </a:rPr>
              <a:t>Genusu</a:t>
            </a:r>
            <a:endParaRPr lang="tr-TR" sz="3200" dirty="0" smtClean="0">
              <a:solidFill>
                <a:srgbClr val="FF0000"/>
              </a:solidFill>
            </a:endParaRPr>
          </a:p>
          <a:p>
            <a:pPr marL="0" indent="0" algn="just">
              <a:buNone/>
            </a:pPr>
            <a:r>
              <a:rPr lang="tr-TR" dirty="0" smtClean="0"/>
              <a:t>      Bu </a:t>
            </a:r>
            <a:r>
              <a:rPr lang="tr-TR" dirty="0" err="1" smtClean="0"/>
              <a:t>genusun</a:t>
            </a:r>
            <a:r>
              <a:rPr lang="tr-TR" dirty="0" smtClean="0"/>
              <a:t> türleri genelde </a:t>
            </a:r>
            <a:r>
              <a:rPr lang="tr-TR" dirty="0" err="1" smtClean="0"/>
              <a:t>sakkarolitiktir</a:t>
            </a:r>
            <a:r>
              <a:rPr lang="tr-TR" dirty="0" smtClean="0"/>
              <a:t>. Az veya çok </a:t>
            </a:r>
            <a:r>
              <a:rPr lang="tr-TR" dirty="0" err="1" smtClean="0"/>
              <a:t>sferik</a:t>
            </a:r>
            <a:r>
              <a:rPr lang="tr-TR" dirty="0" smtClean="0"/>
              <a:t>, bazen çubuk şeklinde tekli veya kısa zincir oluştururlar. </a:t>
            </a:r>
            <a:r>
              <a:rPr lang="tr-TR" dirty="0" err="1" smtClean="0"/>
              <a:t>Flagellaları</a:t>
            </a:r>
            <a:r>
              <a:rPr lang="tr-TR" dirty="0" smtClean="0"/>
              <a:t> yoktur. </a:t>
            </a:r>
            <a:r>
              <a:rPr lang="tr-TR" dirty="0" err="1" smtClean="0"/>
              <a:t>Katalaz</a:t>
            </a:r>
            <a:r>
              <a:rPr lang="tr-TR" dirty="0" smtClean="0"/>
              <a:t> + , </a:t>
            </a:r>
            <a:r>
              <a:rPr lang="tr-TR" dirty="0" err="1" smtClean="0"/>
              <a:t>oksidaz</a:t>
            </a:r>
            <a:r>
              <a:rPr lang="tr-TR" dirty="0" smtClean="0"/>
              <a:t> </a:t>
            </a:r>
            <a:r>
              <a:rPr lang="tr-TR" dirty="0"/>
              <a:t> </a:t>
            </a:r>
            <a:r>
              <a:rPr lang="tr-TR" dirty="0" smtClean="0"/>
              <a:t>± .</a:t>
            </a:r>
          </a:p>
          <a:p>
            <a:pPr marL="0" indent="0" algn="just">
              <a:buNone/>
            </a:pPr>
            <a:r>
              <a:rPr lang="tr-TR" dirty="0" smtClean="0"/>
              <a:t>      </a:t>
            </a:r>
            <a:r>
              <a:rPr lang="tr-TR" dirty="0" err="1" smtClean="0"/>
              <a:t>Aerobturlar</a:t>
            </a:r>
            <a:r>
              <a:rPr lang="tr-TR" dirty="0" smtClean="0"/>
              <a:t>. Optimum gelişme sıcaklıkları 32-37 </a:t>
            </a:r>
            <a:r>
              <a:rPr lang="tr-TR" baseline="30000" dirty="0" smtClean="0"/>
              <a:t>0</a:t>
            </a:r>
            <a:r>
              <a:rPr lang="tr-TR" dirty="0" smtClean="0"/>
              <a:t>C’dir. Genelde </a:t>
            </a:r>
            <a:r>
              <a:rPr lang="tr-TR" dirty="0" err="1" smtClean="0"/>
              <a:t>mezofil</a:t>
            </a:r>
            <a:r>
              <a:rPr lang="tr-TR" dirty="0" smtClean="0"/>
              <a:t> olan bu </a:t>
            </a:r>
            <a:r>
              <a:rPr lang="tr-TR" dirty="0" err="1" smtClean="0"/>
              <a:t>genusun</a:t>
            </a:r>
            <a:r>
              <a:rPr lang="tr-TR" dirty="0" smtClean="0"/>
              <a:t> </a:t>
            </a:r>
            <a:r>
              <a:rPr lang="tr-TR" dirty="0" err="1" smtClean="0"/>
              <a:t>psikrotrof</a:t>
            </a:r>
            <a:r>
              <a:rPr lang="tr-TR" dirty="0" smtClean="0"/>
              <a:t> özellikte olması süt teknolojisi bakımından bir dezavantajdır. </a:t>
            </a:r>
          </a:p>
          <a:p>
            <a:pPr marL="0" indent="0" algn="just">
              <a:buNone/>
            </a:pPr>
            <a:r>
              <a:rPr lang="tr-TR" dirty="0" smtClean="0"/>
              <a:t>     </a:t>
            </a:r>
            <a:r>
              <a:rPr lang="tr-TR" dirty="0" err="1" smtClean="0"/>
              <a:t>Psikrotrof</a:t>
            </a:r>
            <a:r>
              <a:rPr lang="tr-TR" dirty="0" smtClean="0"/>
              <a:t> olması nedeniyle önemlidir. Ancak yapılan çalışmalarda süt ve ürünlerinde  sık  rastlanan  bir  bakteri  olmadığı  belirlenmiştir.</a:t>
            </a:r>
            <a:endParaRPr lang="tr-TR" dirty="0"/>
          </a:p>
          <a:p>
            <a:pPr marL="0" indent="0">
              <a:buNone/>
            </a:pPr>
            <a:endParaRPr lang="tr-TR" sz="4400" baseline="30000" dirty="0" smtClean="0"/>
          </a:p>
          <a:p>
            <a:pPr marL="0" indent="0">
              <a:buNone/>
            </a:pPr>
            <a:endParaRPr lang="tr-TR" sz="4400" baseline="30000" dirty="0"/>
          </a:p>
          <a:p>
            <a:pPr marL="0" indent="0">
              <a:buNone/>
            </a:pPr>
            <a:endParaRPr lang="tr-TR" baseline="30000" dirty="0"/>
          </a:p>
        </p:txBody>
      </p:sp>
    </p:spTree>
    <p:extLst>
      <p:ext uri="{BB962C8B-B14F-4D97-AF65-F5344CB8AC3E}">
        <p14:creationId xmlns:p14="http://schemas.microsoft.com/office/powerpoint/2010/main" val="1803080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773" y="678872"/>
            <a:ext cx="11518711" cy="6179127"/>
          </a:xfrm>
        </p:spPr>
        <p:txBody>
          <a:bodyPr>
            <a:noAutofit/>
          </a:bodyPr>
          <a:lstStyle/>
          <a:p>
            <a:pPr marL="0" indent="0" algn="just">
              <a:buNone/>
            </a:pPr>
            <a:r>
              <a:rPr lang="tr-TR" sz="3200" dirty="0" smtClean="0"/>
              <a:t>     </a:t>
            </a:r>
            <a:r>
              <a:rPr lang="tr-TR" dirty="0" smtClean="0"/>
              <a:t>Bazı türleri insan, hayvan ve bitki patojenidir. </a:t>
            </a:r>
            <a:r>
              <a:rPr lang="tr-TR" i="1" dirty="0" err="1" smtClean="0"/>
              <a:t>Pseudomonas</a:t>
            </a:r>
            <a:r>
              <a:rPr lang="tr-TR" dirty="0" err="1" smtClean="0"/>
              <a:t>'ları</a:t>
            </a:r>
            <a:r>
              <a:rPr lang="tr-TR" dirty="0" smtClean="0"/>
              <a:t> gıdalar için önemli kılan pek çok özellik vardır. Bazı türleri </a:t>
            </a:r>
            <a:r>
              <a:rPr lang="tr-TR" dirty="0" err="1" smtClean="0"/>
              <a:t>proteolitik</a:t>
            </a:r>
            <a:r>
              <a:rPr lang="tr-TR" dirty="0" smtClean="0"/>
              <a:t> ve </a:t>
            </a:r>
            <a:r>
              <a:rPr lang="tr-TR" dirty="0" err="1" smtClean="0"/>
              <a:t>lipolitik</a:t>
            </a:r>
            <a:r>
              <a:rPr lang="tr-TR" dirty="0" smtClean="0"/>
              <a:t> aktivite göstermektedir. Aerobik olmaları nedeniyle gıdaların yüzeyinde hızla gelişirler ve sonuçta okside ürünler ve </a:t>
            </a:r>
            <a:r>
              <a:rPr lang="tr-TR" dirty="0" err="1" smtClean="0"/>
              <a:t>mukoz</a:t>
            </a:r>
            <a:r>
              <a:rPr lang="tr-TR" dirty="0" smtClean="0"/>
              <a:t> madde oluştururlar. Kendi gelişmeleri için gerekli olan gelişme faktörlerini ve vitaminleri sentezleme yeteneğindedirler.                       </a:t>
            </a:r>
          </a:p>
          <a:p>
            <a:pPr marL="0" indent="0" algn="just">
              <a:buNone/>
            </a:pPr>
            <a:r>
              <a:rPr lang="tr-TR" dirty="0"/>
              <a:t> </a:t>
            </a:r>
            <a:r>
              <a:rPr lang="tr-TR" dirty="0" smtClean="0"/>
              <a:t>    Özellikle soğukta saklanan gıdalarda birinci derecede bozulma    etmenidirler. Isı ve radyasyonla kolaylıkla </a:t>
            </a:r>
            <a:r>
              <a:rPr lang="tr-TR" dirty="0" err="1" smtClean="0"/>
              <a:t>inhibe</a:t>
            </a:r>
            <a:r>
              <a:rPr lang="tr-TR" dirty="0" smtClean="0"/>
              <a:t> olabilmektedirler. Oksijensiz koşullarda ve 42 </a:t>
            </a:r>
            <a:r>
              <a:rPr lang="tr-TR" baseline="30000" dirty="0" smtClean="0"/>
              <a:t>0</a:t>
            </a:r>
            <a:r>
              <a:rPr lang="tr-TR" dirty="0" smtClean="0"/>
              <a:t>C' </a:t>
            </a:r>
            <a:r>
              <a:rPr lang="tr-TR" dirty="0" err="1" smtClean="0"/>
              <a:t>nin</a:t>
            </a:r>
            <a:r>
              <a:rPr lang="tr-TR" dirty="0" smtClean="0"/>
              <a:t> üzerinde çoğalamazlar. Kurumaya dirençlilikleri zayıftır. Bazı gıdalar üzerinde </a:t>
            </a:r>
            <a:r>
              <a:rPr lang="tr-TR" i="1" dirty="0" err="1" smtClean="0"/>
              <a:t>Pseudomonas</a:t>
            </a:r>
            <a:r>
              <a:rPr lang="tr-TR" i="1" dirty="0" smtClean="0"/>
              <a:t> </a:t>
            </a:r>
            <a:r>
              <a:rPr lang="tr-TR" i="1" dirty="0" err="1" smtClean="0"/>
              <a:t>fluoresans</a:t>
            </a:r>
            <a:r>
              <a:rPr lang="tr-TR" i="1" dirty="0" smtClean="0"/>
              <a:t> </a:t>
            </a:r>
            <a:r>
              <a:rPr lang="tr-TR" dirty="0" smtClean="0"/>
              <a:t>yeşilimsi, </a:t>
            </a:r>
            <a:r>
              <a:rPr lang="tr-TR" i="1" dirty="0" err="1" smtClean="0"/>
              <a:t>Pseudomonas</a:t>
            </a:r>
            <a:r>
              <a:rPr lang="tr-TR" i="1" dirty="0" smtClean="0"/>
              <a:t> </a:t>
            </a:r>
            <a:r>
              <a:rPr lang="tr-TR" i="1" dirty="0" err="1" smtClean="0"/>
              <a:t>nigrificans</a:t>
            </a:r>
            <a:r>
              <a:rPr lang="tr-TR" i="1" dirty="0" smtClean="0"/>
              <a:t> </a:t>
            </a:r>
            <a:r>
              <a:rPr lang="tr-TR" dirty="0" smtClean="0"/>
              <a:t>siyah, diğer türleri ise kahverengi pigment oluşturur.  Sütte saf olarak üretilen </a:t>
            </a:r>
            <a:r>
              <a:rPr lang="tr-TR" dirty="0" err="1" smtClean="0"/>
              <a:t>pseudomonas</a:t>
            </a:r>
            <a:r>
              <a:rPr lang="tr-TR" dirty="0" smtClean="0"/>
              <a:t> </a:t>
            </a:r>
            <a:r>
              <a:rPr lang="tr-TR" dirty="0" err="1" smtClean="0"/>
              <a:t>syncyanea</a:t>
            </a:r>
            <a:r>
              <a:rPr lang="tr-TR" dirty="0" smtClean="0"/>
              <a:t> mavimsi-gri ile kahverengimsi renk oluşturur. </a:t>
            </a:r>
          </a:p>
          <a:p>
            <a:pPr marL="0" indent="0">
              <a:buNone/>
            </a:pPr>
            <a:endParaRPr lang="tr-TR" sz="3200" dirty="0"/>
          </a:p>
        </p:txBody>
      </p:sp>
    </p:spTree>
    <p:extLst>
      <p:ext uri="{BB962C8B-B14F-4D97-AF65-F5344CB8AC3E}">
        <p14:creationId xmlns:p14="http://schemas.microsoft.com/office/powerpoint/2010/main" val="29283611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888" y="1039092"/>
            <a:ext cx="11601450" cy="5252172"/>
          </a:xfrm>
        </p:spPr>
        <p:txBody>
          <a:bodyPr/>
          <a:lstStyle/>
          <a:p>
            <a:pPr marL="0" indent="0" algn="ctr">
              <a:buNone/>
            </a:pPr>
            <a:r>
              <a:rPr lang="tr-TR" sz="3200" dirty="0" err="1" smtClean="0">
                <a:solidFill>
                  <a:srgbClr val="FF0000"/>
                </a:solidFill>
              </a:rPr>
              <a:t>Moraxellaceae</a:t>
            </a:r>
            <a:r>
              <a:rPr lang="tr-TR" sz="3200" dirty="0" smtClean="0">
                <a:solidFill>
                  <a:srgbClr val="FF0000"/>
                </a:solidFill>
              </a:rPr>
              <a:t> Familyası </a:t>
            </a:r>
          </a:p>
          <a:p>
            <a:pPr marL="0" indent="0" algn="ctr">
              <a:buNone/>
            </a:pPr>
            <a:r>
              <a:rPr lang="tr-TR" sz="3200" dirty="0" err="1" smtClean="0">
                <a:solidFill>
                  <a:srgbClr val="FF0000"/>
                </a:solidFill>
              </a:rPr>
              <a:t>Acinetobacter</a:t>
            </a:r>
            <a:r>
              <a:rPr lang="tr-TR" sz="3200" dirty="0" smtClean="0">
                <a:solidFill>
                  <a:srgbClr val="FF0000"/>
                </a:solidFill>
              </a:rPr>
              <a:t> </a:t>
            </a:r>
            <a:r>
              <a:rPr lang="tr-TR" sz="3200" dirty="0" err="1" smtClean="0">
                <a:solidFill>
                  <a:srgbClr val="FF0000"/>
                </a:solidFill>
              </a:rPr>
              <a:t>Genusu</a:t>
            </a:r>
            <a:endParaRPr lang="tr-TR" sz="3200" dirty="0" smtClean="0">
              <a:solidFill>
                <a:srgbClr val="FF0000"/>
              </a:solidFill>
            </a:endParaRPr>
          </a:p>
          <a:p>
            <a:pPr marL="0" indent="0" algn="just">
              <a:buNone/>
            </a:pPr>
            <a:r>
              <a:rPr lang="tr-TR" dirty="0" smtClean="0"/>
              <a:t>        </a:t>
            </a:r>
            <a:r>
              <a:rPr lang="tr-TR" dirty="0" err="1" smtClean="0"/>
              <a:t>Proteobacterlerin</a:t>
            </a:r>
            <a:r>
              <a:rPr lang="tr-TR" dirty="0" smtClean="0"/>
              <a:t> </a:t>
            </a:r>
            <a:r>
              <a:rPr lang="el-GR" dirty="0" smtClean="0"/>
              <a:t>γ</a:t>
            </a:r>
            <a:r>
              <a:rPr lang="tr-TR" dirty="0" smtClean="0"/>
              <a:t> grubunda yer alır. Sütten izole edilen </a:t>
            </a:r>
            <a:r>
              <a:rPr lang="tr-TR" dirty="0" err="1" smtClean="0"/>
              <a:t>psikrotrof</a:t>
            </a:r>
            <a:r>
              <a:rPr lang="tr-TR" dirty="0" smtClean="0"/>
              <a:t> bakterilerin önemli bir kısmını oluşturur. G-’tir. Genellikle az çok yassılaşmış belli bir planda sıralanan </a:t>
            </a:r>
            <a:r>
              <a:rPr lang="tr-TR" dirty="0" err="1" smtClean="0"/>
              <a:t>sferik</a:t>
            </a:r>
            <a:r>
              <a:rPr lang="tr-TR" dirty="0" smtClean="0"/>
              <a:t> hücreler şeklinde olduğu gibi tek veya kısa zincir şeklinde sıralanan çubuk görünümde de bulunurlar. </a:t>
            </a:r>
            <a:r>
              <a:rPr lang="tr-TR" dirty="0" err="1" smtClean="0"/>
              <a:t>Flagellaları</a:t>
            </a:r>
            <a:r>
              <a:rPr lang="tr-TR" dirty="0" smtClean="0"/>
              <a:t> yoktur. </a:t>
            </a:r>
            <a:r>
              <a:rPr lang="tr-TR" dirty="0" err="1" smtClean="0"/>
              <a:t>Oksidaz</a:t>
            </a:r>
            <a:r>
              <a:rPr lang="tr-TR" dirty="0" smtClean="0"/>
              <a:t> - , </a:t>
            </a:r>
            <a:r>
              <a:rPr lang="tr-TR" dirty="0" err="1" smtClean="0"/>
              <a:t>katalaz</a:t>
            </a:r>
            <a:r>
              <a:rPr lang="tr-TR" dirty="0" smtClean="0"/>
              <a:t> + ve </a:t>
            </a:r>
            <a:r>
              <a:rPr lang="tr-TR" dirty="0" err="1" smtClean="0"/>
              <a:t>aerobtur</a:t>
            </a:r>
            <a:r>
              <a:rPr lang="tr-TR" dirty="0" smtClean="0"/>
              <a:t>. 32-37 0C de optimum gelişme gösterir. Ancak bakteri </a:t>
            </a:r>
            <a:r>
              <a:rPr lang="tr-TR" dirty="0" err="1" smtClean="0"/>
              <a:t>psikrotrof</a:t>
            </a:r>
            <a:r>
              <a:rPr lang="tr-TR" dirty="0" smtClean="0"/>
              <a:t> olduğundan çok düşük sıcaklıklarda, 1 0C de bile gelişir. </a:t>
            </a:r>
            <a:r>
              <a:rPr lang="tr-TR" dirty="0" err="1" smtClean="0"/>
              <a:t>Psikrotrof</a:t>
            </a:r>
            <a:r>
              <a:rPr lang="tr-TR" dirty="0" smtClean="0"/>
              <a:t> olan bozucu </a:t>
            </a:r>
            <a:r>
              <a:rPr lang="tr-TR" dirty="0" err="1" smtClean="0"/>
              <a:t>mikrofloranın</a:t>
            </a:r>
            <a:r>
              <a:rPr lang="tr-TR" dirty="0" smtClean="0"/>
              <a:t> yaklaşık %7’sini oluşturmaktadır. </a:t>
            </a:r>
          </a:p>
        </p:txBody>
      </p:sp>
    </p:spTree>
    <p:extLst>
      <p:ext uri="{BB962C8B-B14F-4D97-AF65-F5344CB8AC3E}">
        <p14:creationId xmlns:p14="http://schemas.microsoft.com/office/powerpoint/2010/main" val="12538218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025" y="1080655"/>
            <a:ext cx="11153775" cy="5096308"/>
          </a:xfrm>
        </p:spPr>
        <p:txBody>
          <a:bodyPr>
            <a:normAutofit/>
          </a:bodyPr>
          <a:lstStyle/>
          <a:p>
            <a:pPr marL="0" indent="0" algn="just">
              <a:buNone/>
            </a:pPr>
            <a:r>
              <a:rPr lang="tr-TR" dirty="0" smtClean="0"/>
              <a:t>      Önemli </a:t>
            </a:r>
            <a:r>
              <a:rPr lang="tr-TR" dirty="0" err="1"/>
              <a:t>lipolitik</a:t>
            </a:r>
            <a:r>
              <a:rPr lang="tr-TR" dirty="0"/>
              <a:t> türler sahiptirler. Bu nedenle çoğunlukla süt yağını parçalayan </a:t>
            </a:r>
            <a:r>
              <a:rPr lang="tr-TR" dirty="0" err="1"/>
              <a:t>lipaz</a:t>
            </a:r>
            <a:r>
              <a:rPr lang="tr-TR" dirty="0"/>
              <a:t> enzimlerinden de salgılar. Bunun sonucunda pıhtının kötü kokmasına ve tadının </a:t>
            </a:r>
            <a:r>
              <a:rPr lang="tr-TR" dirty="0" smtClean="0"/>
              <a:t>bozulmasına </a:t>
            </a:r>
            <a:r>
              <a:rPr lang="tr-TR" dirty="0"/>
              <a:t>sebep olmaktadır. Salgıladığı </a:t>
            </a:r>
            <a:r>
              <a:rPr lang="tr-TR" dirty="0" err="1"/>
              <a:t>histidin</a:t>
            </a:r>
            <a:r>
              <a:rPr lang="tr-TR" dirty="0"/>
              <a:t> </a:t>
            </a:r>
            <a:r>
              <a:rPr lang="tr-TR" dirty="0" err="1"/>
              <a:t>amonyakliyaz</a:t>
            </a:r>
            <a:r>
              <a:rPr lang="tr-TR" dirty="0"/>
              <a:t> </a:t>
            </a:r>
            <a:r>
              <a:rPr lang="tr-TR" dirty="0" err="1"/>
              <a:t>enzinminin</a:t>
            </a:r>
            <a:r>
              <a:rPr lang="tr-TR" dirty="0"/>
              <a:t> de bu tat ve kokunun </a:t>
            </a:r>
            <a:r>
              <a:rPr lang="tr-TR" dirty="0" err="1"/>
              <a:t>meydanan</a:t>
            </a:r>
            <a:r>
              <a:rPr lang="tr-TR" dirty="0"/>
              <a:t> gelmesinde rolü vardır. </a:t>
            </a:r>
            <a:r>
              <a:rPr lang="tr-TR" dirty="0" err="1"/>
              <a:t>Lignolitik</a:t>
            </a:r>
            <a:r>
              <a:rPr lang="tr-TR" dirty="0"/>
              <a:t> hidrokarbürleri de parçalayan enzimlerinden sentezleme gücüne sahiptirler.</a:t>
            </a:r>
          </a:p>
          <a:p>
            <a:pPr marL="0" indent="0" algn="just">
              <a:buNone/>
            </a:pPr>
            <a:r>
              <a:rPr lang="tr-TR" dirty="0" smtClean="0"/>
              <a:t>     Beslenmeleri için gerekli azotu </a:t>
            </a:r>
            <a:r>
              <a:rPr lang="tr-TR" dirty="0" err="1" smtClean="0"/>
              <a:t>pestitislerin</a:t>
            </a:r>
            <a:r>
              <a:rPr lang="tr-TR" dirty="0" smtClean="0"/>
              <a:t> bileşimindeki organik azottan da temin edebildiği içi </a:t>
            </a:r>
            <a:r>
              <a:rPr lang="tr-TR" dirty="0" err="1" smtClean="0"/>
              <a:t>pestitislerin</a:t>
            </a:r>
            <a:r>
              <a:rPr lang="tr-TR" dirty="0" smtClean="0"/>
              <a:t> </a:t>
            </a:r>
            <a:r>
              <a:rPr lang="tr-TR" dirty="0" err="1" smtClean="0"/>
              <a:t>biyodegradasyonunda</a:t>
            </a:r>
            <a:r>
              <a:rPr lang="tr-TR" dirty="0" smtClean="0"/>
              <a:t> </a:t>
            </a:r>
            <a:r>
              <a:rPr lang="tr-TR" dirty="0" err="1" smtClean="0"/>
              <a:t>öenmli</a:t>
            </a:r>
            <a:r>
              <a:rPr lang="tr-TR" dirty="0" smtClean="0"/>
              <a:t> roller üstlenir. Bu </a:t>
            </a:r>
            <a:r>
              <a:rPr lang="tr-TR" dirty="0" err="1" smtClean="0"/>
              <a:t>genus</a:t>
            </a:r>
            <a:r>
              <a:rPr lang="tr-TR" dirty="0" smtClean="0"/>
              <a:t> içinde bulunan türler genel olarak deri, gaita, sindirim sistemi, tatlı su , toprak ve çeşitli gıdalarda bulunur. Süt ve ürünlerine bulaşması da sözü  edilen  yollarla olmaktadır.</a:t>
            </a:r>
            <a:endParaRPr lang="tr-TR" dirty="0"/>
          </a:p>
        </p:txBody>
      </p:sp>
    </p:spTree>
    <p:extLst>
      <p:ext uri="{BB962C8B-B14F-4D97-AF65-F5344CB8AC3E}">
        <p14:creationId xmlns:p14="http://schemas.microsoft.com/office/powerpoint/2010/main" val="3351873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2289" y="720435"/>
            <a:ext cx="11752074" cy="5912375"/>
          </a:xfrm>
        </p:spPr>
        <p:txBody>
          <a:bodyPr>
            <a:noAutofit/>
          </a:bodyPr>
          <a:lstStyle/>
          <a:p>
            <a:pPr marL="0" indent="0" algn="ctr">
              <a:buNone/>
            </a:pPr>
            <a:r>
              <a:rPr lang="tr-TR" sz="3200" b="1" dirty="0" err="1" smtClean="0">
                <a:solidFill>
                  <a:srgbClr val="FF0000"/>
                </a:solidFill>
              </a:rPr>
              <a:t>Pseudomonas</a:t>
            </a:r>
            <a:r>
              <a:rPr lang="tr-TR" sz="3200" b="1" dirty="0" smtClean="0">
                <a:solidFill>
                  <a:srgbClr val="FF0000"/>
                </a:solidFill>
              </a:rPr>
              <a:t> </a:t>
            </a:r>
            <a:r>
              <a:rPr lang="tr-TR" sz="3200" b="1" dirty="0" err="1" smtClean="0">
                <a:solidFill>
                  <a:srgbClr val="FF0000"/>
                </a:solidFill>
              </a:rPr>
              <a:t>Genusunun</a:t>
            </a:r>
            <a:r>
              <a:rPr lang="tr-TR" sz="3200" b="1" dirty="0" smtClean="0">
                <a:solidFill>
                  <a:srgbClr val="FF0000"/>
                </a:solidFill>
              </a:rPr>
              <a:t> Biyokimyasal Özellikleri </a:t>
            </a:r>
          </a:p>
          <a:p>
            <a:pPr marL="0" indent="0" algn="just">
              <a:buNone/>
            </a:pPr>
            <a:r>
              <a:rPr lang="tr-TR" dirty="0" smtClean="0"/>
              <a:t>     </a:t>
            </a:r>
            <a:r>
              <a:rPr lang="tr-TR" dirty="0" err="1" smtClean="0"/>
              <a:t>Katalaz</a:t>
            </a:r>
            <a:r>
              <a:rPr lang="tr-TR" dirty="0" smtClean="0"/>
              <a:t> (+), </a:t>
            </a:r>
            <a:r>
              <a:rPr lang="tr-TR" dirty="0" err="1" smtClean="0"/>
              <a:t>sitrat</a:t>
            </a:r>
            <a:r>
              <a:rPr lang="tr-TR" dirty="0" smtClean="0"/>
              <a:t> (+) metil </a:t>
            </a:r>
            <a:r>
              <a:rPr lang="tr-TR" dirty="0" err="1" smtClean="0"/>
              <a:t>red</a:t>
            </a:r>
            <a:r>
              <a:rPr lang="tr-TR" dirty="0" smtClean="0"/>
              <a:t> ve </a:t>
            </a:r>
            <a:r>
              <a:rPr lang="tr-TR" dirty="0" err="1" smtClean="0"/>
              <a:t>Voges</a:t>
            </a:r>
            <a:r>
              <a:rPr lang="tr-TR" dirty="0" smtClean="0"/>
              <a:t>-</a:t>
            </a:r>
            <a:r>
              <a:rPr lang="tr-TR" dirty="0" err="1" smtClean="0"/>
              <a:t>Proskauer</a:t>
            </a:r>
            <a:r>
              <a:rPr lang="tr-TR" dirty="0" smtClean="0"/>
              <a:t> reaksiyonları (-) tir. </a:t>
            </a:r>
            <a:r>
              <a:rPr lang="tr-TR" dirty="0" err="1" smtClean="0"/>
              <a:t>Glükozu</a:t>
            </a:r>
            <a:r>
              <a:rPr lang="tr-TR" dirty="0" smtClean="0"/>
              <a:t> </a:t>
            </a:r>
            <a:r>
              <a:rPr lang="tr-TR" dirty="0" err="1" smtClean="0"/>
              <a:t>oksidatif</a:t>
            </a:r>
            <a:r>
              <a:rPr lang="tr-TR" dirty="0" smtClean="0"/>
              <a:t> yolla parçalayarak asit oluştururlar. Laktoz ve </a:t>
            </a:r>
            <a:r>
              <a:rPr lang="tr-TR" dirty="0" err="1" smtClean="0"/>
              <a:t>sakkarozu</a:t>
            </a:r>
            <a:r>
              <a:rPr lang="tr-TR" dirty="0" smtClean="0"/>
              <a:t> kullanmazlar. Nitratı </a:t>
            </a:r>
            <a:r>
              <a:rPr lang="tr-TR" dirty="0" err="1" smtClean="0"/>
              <a:t>nitrite</a:t>
            </a:r>
            <a:r>
              <a:rPr lang="tr-TR" dirty="0" smtClean="0"/>
              <a:t> </a:t>
            </a:r>
            <a:r>
              <a:rPr lang="tr-TR" dirty="0" err="1" smtClean="0"/>
              <a:t>redükte</a:t>
            </a:r>
            <a:r>
              <a:rPr lang="tr-TR" dirty="0" smtClean="0"/>
              <a:t> ederler. </a:t>
            </a:r>
            <a:r>
              <a:rPr lang="tr-TR" dirty="0" err="1" smtClean="0"/>
              <a:t>İndol</a:t>
            </a:r>
            <a:r>
              <a:rPr lang="tr-TR" dirty="0" smtClean="0"/>
              <a:t> ve HS2 oluşturmazlar. </a:t>
            </a:r>
            <a:r>
              <a:rPr lang="tr-TR" b="1" dirty="0" smtClean="0"/>
              <a:t>L-</a:t>
            </a:r>
            <a:r>
              <a:rPr lang="tr-TR" b="1" dirty="0" err="1" smtClean="0"/>
              <a:t>arginin</a:t>
            </a:r>
            <a:r>
              <a:rPr lang="tr-TR" b="1" dirty="0" smtClean="0"/>
              <a:t> </a:t>
            </a:r>
            <a:r>
              <a:rPr lang="tr-TR" b="1" dirty="0" err="1" smtClean="0"/>
              <a:t>dihidrolaz</a:t>
            </a:r>
            <a:r>
              <a:rPr lang="tr-TR" b="1" dirty="0" smtClean="0"/>
              <a:t> ve </a:t>
            </a:r>
            <a:r>
              <a:rPr lang="tr-TR" b="1" dirty="0" err="1" smtClean="0"/>
              <a:t>orjinitin</a:t>
            </a:r>
            <a:r>
              <a:rPr lang="tr-TR" b="1" dirty="0" smtClean="0"/>
              <a:t> </a:t>
            </a:r>
            <a:r>
              <a:rPr lang="tr-TR" b="1" dirty="0" err="1" smtClean="0"/>
              <a:t>dekardoksilaz</a:t>
            </a:r>
            <a:r>
              <a:rPr lang="tr-TR" dirty="0" smtClean="0"/>
              <a:t> sentezleyemez, Fakat </a:t>
            </a:r>
            <a:r>
              <a:rPr lang="tr-TR" b="1" dirty="0" err="1" smtClean="0"/>
              <a:t>lisin</a:t>
            </a:r>
            <a:r>
              <a:rPr lang="tr-TR" b="1" dirty="0" smtClean="0"/>
              <a:t> </a:t>
            </a:r>
            <a:r>
              <a:rPr lang="tr-TR" b="1" dirty="0" err="1" smtClean="0"/>
              <a:t>dekarboksilaz</a:t>
            </a:r>
            <a:r>
              <a:rPr lang="tr-TR" b="1" dirty="0" smtClean="0"/>
              <a:t> oluştururlar.</a:t>
            </a:r>
            <a:r>
              <a:rPr lang="tr-TR" dirty="0" smtClean="0"/>
              <a:t> </a:t>
            </a:r>
            <a:r>
              <a:rPr lang="tr-TR" dirty="0" err="1" smtClean="0"/>
              <a:t>KCN`ye</a:t>
            </a:r>
            <a:r>
              <a:rPr lang="tr-TR" dirty="0" smtClean="0"/>
              <a:t> dayanıklıdır.</a:t>
            </a:r>
          </a:p>
          <a:p>
            <a:pPr marL="0" indent="0" algn="just">
              <a:buNone/>
            </a:pPr>
            <a:r>
              <a:rPr lang="tr-TR" dirty="0" smtClean="0"/>
              <a:t>     </a:t>
            </a:r>
            <a:r>
              <a:rPr lang="tr-TR" dirty="0" err="1" smtClean="0"/>
              <a:t>Aerob</a:t>
            </a:r>
            <a:r>
              <a:rPr lang="tr-TR" dirty="0" smtClean="0"/>
              <a:t> olarak ürerler. Enerjilerini </a:t>
            </a:r>
            <a:r>
              <a:rPr lang="tr-TR" dirty="0" err="1" smtClean="0"/>
              <a:t>oksidatif</a:t>
            </a:r>
            <a:r>
              <a:rPr lang="tr-TR" dirty="0" smtClean="0"/>
              <a:t> </a:t>
            </a:r>
            <a:r>
              <a:rPr lang="tr-TR" dirty="0" err="1" smtClean="0"/>
              <a:t>fosforilisyon</a:t>
            </a:r>
            <a:r>
              <a:rPr lang="tr-TR" dirty="0" smtClean="0"/>
              <a:t> yoluyla kazanırlar. </a:t>
            </a:r>
            <a:r>
              <a:rPr lang="tr-TR" dirty="0" err="1" smtClean="0"/>
              <a:t>Anaerob</a:t>
            </a:r>
            <a:r>
              <a:rPr lang="tr-TR" dirty="0" smtClean="0"/>
              <a:t> olanlar da enerjilerini fermantasyon yoluyla kazanamazlar. </a:t>
            </a:r>
            <a:r>
              <a:rPr lang="tr-TR" dirty="0" err="1" smtClean="0"/>
              <a:t>Kemoorgan</a:t>
            </a:r>
            <a:r>
              <a:rPr lang="tr-TR" dirty="0" smtClean="0"/>
              <a:t> </a:t>
            </a:r>
            <a:r>
              <a:rPr lang="tr-TR" dirty="0" err="1" smtClean="0"/>
              <a:t>Aotrofturlar</a:t>
            </a:r>
            <a:r>
              <a:rPr lang="tr-TR" dirty="0" smtClean="0"/>
              <a:t>. Aralarından bazıları </a:t>
            </a:r>
            <a:r>
              <a:rPr lang="tr-TR" dirty="0" err="1" smtClean="0"/>
              <a:t>kemolitotrof</a:t>
            </a:r>
            <a:r>
              <a:rPr lang="tr-TR" dirty="0" smtClean="0"/>
              <a:t>; inorganik maddeleri okside ederek beslenmelerini sürdürürler. Karbonhidratları KDPG yoluyla </a:t>
            </a:r>
            <a:r>
              <a:rPr lang="tr-TR" dirty="0" err="1" smtClean="0"/>
              <a:t>katabolize</a:t>
            </a:r>
            <a:r>
              <a:rPr lang="tr-TR" dirty="0" smtClean="0"/>
              <a:t> ederler.</a:t>
            </a:r>
          </a:p>
          <a:p>
            <a:pPr marL="0" indent="0" algn="just">
              <a:buNone/>
            </a:pPr>
            <a:r>
              <a:rPr lang="tr-TR" dirty="0" smtClean="0"/>
              <a:t>    Genç kültürlerin </a:t>
            </a:r>
            <a:r>
              <a:rPr lang="tr-TR" dirty="0" err="1" smtClean="0"/>
              <a:t>besiyerlerinde</a:t>
            </a:r>
            <a:r>
              <a:rPr lang="tr-TR" dirty="0" smtClean="0"/>
              <a:t> oluşturdukları koloniler mavi-yeşil renktedir. Kültürlerin yaşlanmasıyla renk değişimi gözlenir.</a:t>
            </a:r>
            <a:endParaRPr lang="tr-TR" dirty="0"/>
          </a:p>
        </p:txBody>
      </p:sp>
    </p:spTree>
    <p:extLst>
      <p:ext uri="{BB962C8B-B14F-4D97-AF65-F5344CB8AC3E}">
        <p14:creationId xmlns:p14="http://schemas.microsoft.com/office/powerpoint/2010/main" val="31569844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738" y="420948"/>
            <a:ext cx="11544300" cy="6013190"/>
          </a:xfrm>
        </p:spPr>
        <p:txBody>
          <a:bodyPr>
            <a:normAutofit lnSpcReduction="10000"/>
          </a:bodyPr>
          <a:lstStyle/>
          <a:p>
            <a:endParaRPr lang="tr-TR" dirty="0"/>
          </a:p>
          <a:p>
            <a:pPr marL="0" indent="0" algn="just">
              <a:buNone/>
            </a:pPr>
            <a:r>
              <a:rPr lang="tr-TR" dirty="0" smtClean="0"/>
              <a:t>       Değişik </a:t>
            </a:r>
            <a:r>
              <a:rPr lang="tr-TR" dirty="0"/>
              <a:t>kaynaklar, süte karışan </a:t>
            </a:r>
            <a:r>
              <a:rPr lang="tr-TR" dirty="0" err="1"/>
              <a:t>Pseudomonas</a:t>
            </a:r>
            <a:r>
              <a:rPr lang="tr-TR" dirty="0"/>
              <a:t> '</a:t>
            </a:r>
            <a:r>
              <a:rPr lang="tr-TR" dirty="0" err="1"/>
              <a:t>ların</a:t>
            </a:r>
            <a:r>
              <a:rPr lang="tr-TR" dirty="0"/>
              <a:t> sütte hızla çoğalıp, çeşitli fermantasyonlara, parçalanmalara neden olduğunu ve bu faaliyetler sonucunda sütün renginde kokusunda, yapı ve kıvamında birçok değişiklikler olduğunu göstermektedir. Sütte </a:t>
            </a:r>
            <a:r>
              <a:rPr lang="tr-TR" dirty="0" err="1"/>
              <a:t>Pseudomonas</a:t>
            </a:r>
            <a:r>
              <a:rPr lang="tr-TR" dirty="0"/>
              <a:t> '</a:t>
            </a:r>
            <a:r>
              <a:rPr lang="tr-TR" dirty="0" err="1"/>
              <a:t>lar</a:t>
            </a:r>
            <a:r>
              <a:rPr lang="tr-TR" dirty="0"/>
              <a:t> sütün tazeliğini bozduğu gibi bazen de çeşitli enfeksiyonlara neden olmaktadır</a:t>
            </a:r>
            <a:r>
              <a:rPr lang="tr-TR" dirty="0" smtClean="0"/>
              <a:t>.</a:t>
            </a:r>
          </a:p>
          <a:p>
            <a:pPr marL="0" indent="0" algn="just">
              <a:buNone/>
            </a:pPr>
            <a:r>
              <a:rPr lang="tr-TR" dirty="0"/>
              <a:t> </a:t>
            </a:r>
            <a:r>
              <a:rPr lang="tr-TR" dirty="0" smtClean="0"/>
              <a:t>          </a:t>
            </a:r>
          </a:p>
          <a:p>
            <a:pPr marL="0" indent="0" algn="just">
              <a:buNone/>
            </a:pPr>
            <a:r>
              <a:rPr lang="tr-TR" dirty="0"/>
              <a:t> </a:t>
            </a:r>
            <a:r>
              <a:rPr lang="tr-TR" dirty="0" smtClean="0"/>
              <a:t>     </a:t>
            </a:r>
            <a:r>
              <a:rPr lang="tr-TR" dirty="0"/>
              <a:t>Özellikle fırsatçı patojen olarak bilinen </a:t>
            </a:r>
            <a:r>
              <a:rPr lang="tr-TR" dirty="0" err="1"/>
              <a:t>Pseudomonas</a:t>
            </a:r>
            <a:r>
              <a:rPr lang="tr-TR" dirty="0"/>
              <a:t> </a:t>
            </a:r>
            <a:r>
              <a:rPr lang="tr-TR" dirty="0" err="1"/>
              <a:t>aeruginosa</a:t>
            </a:r>
            <a:r>
              <a:rPr lang="tr-TR" dirty="0"/>
              <a:t> sütün çok fazla tüketildiği 0-3 yaş grubu çocuklarda süt kaplarının temizliğine dikkat edilmediğinde bulaşarak hastalıklara ve salgınlara yol </a:t>
            </a:r>
            <a:r>
              <a:rPr lang="tr-TR" dirty="0" smtClean="0"/>
              <a:t>açmaktadır. </a:t>
            </a:r>
            <a:r>
              <a:rPr lang="tr-TR" dirty="0" err="1" smtClean="0"/>
              <a:t>Proteolitik</a:t>
            </a:r>
            <a:r>
              <a:rPr lang="tr-TR" dirty="0" smtClean="0"/>
              <a:t> ve </a:t>
            </a:r>
            <a:r>
              <a:rPr lang="tr-TR" dirty="0" err="1" smtClean="0"/>
              <a:t>lipolitik</a:t>
            </a:r>
            <a:r>
              <a:rPr lang="tr-TR" dirty="0" smtClean="0"/>
              <a:t> aktif enzimlerden üretirler. </a:t>
            </a:r>
            <a:r>
              <a:rPr lang="tr-TR" dirty="0" err="1" smtClean="0"/>
              <a:t>Diasetil-redüktaz</a:t>
            </a:r>
            <a:r>
              <a:rPr lang="tr-TR" dirty="0" smtClean="0"/>
              <a:t> </a:t>
            </a:r>
            <a:r>
              <a:rPr lang="tr-TR" dirty="0" err="1" smtClean="0"/>
              <a:t>aktiveteleri</a:t>
            </a:r>
            <a:r>
              <a:rPr lang="tr-TR" dirty="0" smtClean="0"/>
              <a:t> oldukça yüksektir. </a:t>
            </a:r>
            <a:r>
              <a:rPr lang="tr-TR" dirty="0" err="1" smtClean="0"/>
              <a:t>Stitokrom-oksidaz</a:t>
            </a:r>
            <a:r>
              <a:rPr lang="tr-TR" dirty="0" smtClean="0"/>
              <a:t> enzimine sahiptirler. Türlerin çoğu sıcaklığa dayanıklı olan </a:t>
            </a:r>
            <a:r>
              <a:rPr lang="tr-TR" dirty="0" err="1" smtClean="0"/>
              <a:t>proteolitik</a:t>
            </a:r>
            <a:r>
              <a:rPr lang="tr-TR" dirty="0" smtClean="0"/>
              <a:t> ve </a:t>
            </a:r>
            <a:r>
              <a:rPr lang="tr-TR" dirty="0" err="1" smtClean="0"/>
              <a:t>lipolitik</a:t>
            </a:r>
            <a:r>
              <a:rPr lang="tr-TR" dirty="0" smtClean="0"/>
              <a:t> enzimlerden sentezlerler. Bu enzimler bilinen sterilizasyon sıcaklıklarında bile </a:t>
            </a:r>
            <a:r>
              <a:rPr lang="tr-TR" dirty="0" err="1" smtClean="0"/>
              <a:t>denatüre</a:t>
            </a:r>
            <a:r>
              <a:rPr lang="tr-TR" dirty="0" smtClean="0"/>
              <a:t> olmazlar.</a:t>
            </a:r>
            <a:endParaRPr lang="tr-TR" dirty="0"/>
          </a:p>
          <a:p>
            <a:pPr marL="0" indent="0" algn="just">
              <a:buNone/>
            </a:pPr>
            <a:r>
              <a:rPr lang="tr-TR" dirty="0" smtClean="0"/>
              <a:t> </a:t>
            </a:r>
            <a:endParaRPr lang="tr-TR" dirty="0"/>
          </a:p>
        </p:txBody>
      </p:sp>
    </p:spTree>
    <p:extLst>
      <p:ext uri="{BB962C8B-B14F-4D97-AF65-F5344CB8AC3E}">
        <p14:creationId xmlns:p14="http://schemas.microsoft.com/office/powerpoint/2010/main" val="40182772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5659" y="789708"/>
            <a:ext cx="11784415" cy="6068291"/>
          </a:xfrm>
        </p:spPr>
        <p:txBody>
          <a:bodyPr>
            <a:normAutofit/>
          </a:bodyPr>
          <a:lstStyle/>
          <a:p>
            <a:pPr marL="0" indent="0" algn="ctr">
              <a:buNone/>
            </a:pPr>
            <a:r>
              <a:rPr lang="tr-TR" sz="3200" dirty="0" err="1" smtClean="0">
                <a:solidFill>
                  <a:srgbClr val="FF0000"/>
                </a:solidFill>
              </a:rPr>
              <a:t>Pseudomonas</a:t>
            </a:r>
            <a:r>
              <a:rPr lang="tr-TR" sz="3200" dirty="0" smtClean="0">
                <a:solidFill>
                  <a:srgbClr val="FF0000"/>
                </a:solidFill>
              </a:rPr>
              <a:t> Türleri ile Süt Ürünleri Arası İlişki</a:t>
            </a:r>
          </a:p>
          <a:p>
            <a:pPr marL="0" indent="0" algn="just">
              <a:buNone/>
            </a:pPr>
            <a:r>
              <a:rPr lang="tr-TR" dirty="0" smtClean="0"/>
              <a:t>          Süt</a:t>
            </a:r>
            <a:r>
              <a:rPr lang="tr-TR" dirty="0"/>
              <a:t>, organizmanın gelişmesi ve yaşamını devam ettirebilmesi </a:t>
            </a:r>
            <a:r>
              <a:rPr lang="tr-TR" dirty="0" smtClean="0"/>
              <a:t>için </a:t>
            </a:r>
            <a:r>
              <a:rPr lang="tr-TR" dirty="0"/>
              <a:t>gerekli olan </a:t>
            </a:r>
            <a:r>
              <a:rPr lang="tr-TR" dirty="0" smtClean="0"/>
              <a:t>besin unsurlarının </a:t>
            </a:r>
            <a:r>
              <a:rPr lang="tr-TR" dirty="0"/>
              <a:t>hemen hepsini </a:t>
            </a:r>
            <a:r>
              <a:rPr lang="tr-TR" dirty="0" smtClean="0"/>
              <a:t>içeren </a:t>
            </a:r>
            <a:r>
              <a:rPr lang="tr-TR" dirty="0"/>
              <a:t>ve eski devirlerden beri en </a:t>
            </a:r>
            <a:r>
              <a:rPr lang="tr-TR" dirty="0" smtClean="0"/>
              <a:t>çok tüketilen besin maddelerinden </a:t>
            </a:r>
            <a:r>
              <a:rPr lang="tr-TR" dirty="0"/>
              <a:t>biridir. </a:t>
            </a:r>
            <a:r>
              <a:rPr lang="tr-TR" dirty="0" smtClean="0"/>
              <a:t>Süt </a:t>
            </a:r>
            <a:r>
              <a:rPr lang="tr-TR" dirty="0"/>
              <a:t>proteinleri yaşam </a:t>
            </a:r>
            <a:r>
              <a:rPr lang="tr-TR" dirty="0" smtClean="0"/>
              <a:t>için büyük önem </a:t>
            </a:r>
            <a:r>
              <a:rPr lang="tr-TR" dirty="0"/>
              <a:t>taşıyan </a:t>
            </a:r>
            <a:r>
              <a:rPr lang="tr-TR" dirty="0" err="1" smtClean="0"/>
              <a:t>eksojen</a:t>
            </a:r>
            <a:r>
              <a:rPr lang="tr-TR" dirty="0"/>
              <a:t> </a:t>
            </a:r>
            <a:r>
              <a:rPr lang="tr-TR" dirty="0" smtClean="0"/>
              <a:t>aminoasitlerinin tümünü içerdiğinden yüksek </a:t>
            </a:r>
            <a:r>
              <a:rPr lang="tr-TR" dirty="0"/>
              <a:t>biyolojik </a:t>
            </a:r>
            <a:r>
              <a:rPr lang="tr-TR" dirty="0" smtClean="0"/>
              <a:t>değerdedir.</a:t>
            </a:r>
          </a:p>
          <a:p>
            <a:pPr marL="0" indent="0" algn="just">
              <a:buNone/>
            </a:pPr>
            <a:r>
              <a:rPr lang="tr-TR" dirty="0" smtClean="0"/>
              <a:t>          Gıdaların </a:t>
            </a:r>
            <a:r>
              <a:rPr lang="tr-TR" dirty="0"/>
              <a:t>bozulmasıyla </a:t>
            </a:r>
            <a:r>
              <a:rPr lang="tr-TR" dirty="0" smtClean="0"/>
              <a:t>ilgili </a:t>
            </a:r>
            <a:r>
              <a:rPr lang="tr-TR" i="1" dirty="0" err="1" smtClean="0"/>
              <a:t>Pseudomonas</a:t>
            </a:r>
            <a:r>
              <a:rPr lang="tr-TR" i="1" dirty="0" smtClean="0"/>
              <a:t> </a:t>
            </a:r>
            <a:r>
              <a:rPr lang="tr-TR" dirty="0" err="1" smtClean="0"/>
              <a:t>turleri</a:t>
            </a:r>
            <a:r>
              <a:rPr lang="tr-TR" dirty="0" smtClean="0"/>
              <a:t> </a:t>
            </a:r>
            <a:r>
              <a:rPr lang="tr-TR" dirty="0"/>
              <a:t>şunlardır; </a:t>
            </a:r>
            <a:r>
              <a:rPr lang="tr-TR" i="1" dirty="0" err="1"/>
              <a:t>P.ambigua</a:t>
            </a:r>
            <a:r>
              <a:rPr lang="tr-TR" i="1" dirty="0"/>
              <a:t>, </a:t>
            </a:r>
            <a:r>
              <a:rPr lang="tr-TR" i="1" dirty="0" err="1"/>
              <a:t>P.coharens</a:t>
            </a:r>
            <a:r>
              <a:rPr lang="tr-TR" i="1" dirty="0"/>
              <a:t>, </a:t>
            </a:r>
            <a:r>
              <a:rPr lang="tr-TR" i="1" dirty="0" err="1"/>
              <a:t>P.convexa</a:t>
            </a:r>
            <a:r>
              <a:rPr lang="tr-TR" i="1" dirty="0"/>
              <a:t>, </a:t>
            </a:r>
            <a:r>
              <a:rPr lang="tr-TR" i="1" dirty="0" err="1" smtClean="0"/>
              <a:t>P.fluorescens</a:t>
            </a:r>
            <a:r>
              <a:rPr lang="tr-TR" i="1" dirty="0" smtClean="0"/>
              <a:t>, </a:t>
            </a:r>
            <a:r>
              <a:rPr lang="tr-TR" i="1" dirty="0" err="1" smtClean="0"/>
              <a:t>P.fragi</a:t>
            </a:r>
            <a:r>
              <a:rPr lang="tr-TR" i="1" dirty="0"/>
              <a:t>, </a:t>
            </a:r>
            <a:r>
              <a:rPr lang="tr-TR" i="1" dirty="0" err="1"/>
              <a:t>P.incognata</a:t>
            </a:r>
            <a:r>
              <a:rPr lang="tr-TR" i="1" dirty="0"/>
              <a:t>, </a:t>
            </a:r>
            <a:r>
              <a:rPr lang="tr-TR" i="1" dirty="0" err="1"/>
              <a:t>P.ovalis</a:t>
            </a:r>
            <a:r>
              <a:rPr lang="tr-TR" i="1" dirty="0"/>
              <a:t>, </a:t>
            </a:r>
            <a:r>
              <a:rPr lang="tr-TR" i="1" dirty="0" err="1"/>
              <a:t>P.fragi</a:t>
            </a:r>
            <a:r>
              <a:rPr lang="tr-TR" i="1" dirty="0"/>
              <a:t>, </a:t>
            </a:r>
            <a:r>
              <a:rPr lang="tr-TR" i="1" dirty="0" err="1"/>
              <a:t>P.incognata</a:t>
            </a:r>
            <a:r>
              <a:rPr lang="tr-TR" i="1" dirty="0"/>
              <a:t>, </a:t>
            </a:r>
            <a:r>
              <a:rPr lang="tr-TR" i="1" dirty="0" err="1"/>
              <a:t>P.ovalis</a:t>
            </a:r>
            <a:r>
              <a:rPr lang="tr-TR" i="1" dirty="0"/>
              <a:t>, </a:t>
            </a:r>
            <a:r>
              <a:rPr lang="tr-TR" i="1" dirty="0" err="1" smtClean="0"/>
              <a:t>P.perolens</a:t>
            </a:r>
            <a:r>
              <a:rPr lang="tr-TR" i="1" dirty="0" smtClean="0"/>
              <a:t>, </a:t>
            </a:r>
            <a:r>
              <a:rPr lang="tr-TR" i="1" dirty="0" err="1" smtClean="0"/>
              <a:t>P.sapolactia</a:t>
            </a:r>
            <a:r>
              <a:rPr lang="tr-TR" i="1" dirty="0" smtClean="0"/>
              <a:t> </a:t>
            </a:r>
            <a:r>
              <a:rPr lang="tr-TR" dirty="0" smtClean="0"/>
              <a:t>ve </a:t>
            </a:r>
            <a:r>
              <a:rPr lang="tr-TR" i="1" dirty="0" err="1" smtClean="0"/>
              <a:t>P.putrefaciens’dir</a:t>
            </a:r>
            <a:r>
              <a:rPr lang="tr-TR" i="1" dirty="0"/>
              <a:t>.</a:t>
            </a:r>
            <a:endParaRPr lang="tr-TR" dirty="0" smtClean="0"/>
          </a:p>
          <a:p>
            <a:pPr marL="0" indent="0" algn="just">
              <a:buNone/>
            </a:pPr>
            <a:r>
              <a:rPr lang="tr-TR" dirty="0" smtClean="0"/>
              <a:t>          Çiğ sütlerde </a:t>
            </a:r>
            <a:r>
              <a:rPr lang="tr-TR" dirty="0"/>
              <a:t>gram-negatif </a:t>
            </a:r>
            <a:r>
              <a:rPr lang="tr-TR" dirty="0" err="1"/>
              <a:t>psikrofil</a:t>
            </a:r>
            <a:r>
              <a:rPr lang="tr-TR" dirty="0"/>
              <a:t> flora </a:t>
            </a:r>
            <a:r>
              <a:rPr lang="tr-TR" dirty="0" smtClean="0"/>
              <a:t>üzerine </a:t>
            </a:r>
            <a:r>
              <a:rPr lang="tr-TR" dirty="0"/>
              <a:t>yapılan araştırmalarda</a:t>
            </a:r>
          </a:p>
          <a:p>
            <a:pPr marL="0" indent="0" algn="just">
              <a:buNone/>
            </a:pPr>
            <a:r>
              <a:rPr lang="tr-TR" i="1" dirty="0" err="1"/>
              <a:t>Pseudomonas</a:t>
            </a:r>
            <a:r>
              <a:rPr lang="tr-TR" dirty="0" err="1"/>
              <a:t>’ların</a:t>
            </a:r>
            <a:r>
              <a:rPr lang="tr-TR" dirty="0"/>
              <a:t> en sık bulunduğu </a:t>
            </a:r>
            <a:r>
              <a:rPr lang="tr-TR" dirty="0" smtClean="0"/>
              <a:t>saptanmıştır. </a:t>
            </a:r>
            <a:r>
              <a:rPr lang="tr-TR" dirty="0" err="1"/>
              <a:t>Milliere</a:t>
            </a:r>
            <a:r>
              <a:rPr lang="tr-TR" dirty="0"/>
              <a:t> ve arkadaşlarının (1973) Fransa’da </a:t>
            </a:r>
            <a:r>
              <a:rPr lang="tr-TR" dirty="0" smtClean="0"/>
              <a:t>çiğ sütlerle yaptıkları çalışmada elde</a:t>
            </a:r>
            <a:r>
              <a:rPr lang="tr-TR" dirty="0"/>
              <a:t> </a:t>
            </a:r>
            <a:r>
              <a:rPr lang="tr-TR" dirty="0" smtClean="0"/>
              <a:t>ettikleri </a:t>
            </a:r>
            <a:r>
              <a:rPr lang="tr-TR" dirty="0"/>
              <a:t>452 </a:t>
            </a:r>
            <a:r>
              <a:rPr lang="tr-TR" dirty="0" err="1"/>
              <a:t>psikrofil</a:t>
            </a:r>
            <a:r>
              <a:rPr lang="tr-TR" dirty="0"/>
              <a:t> </a:t>
            </a:r>
            <a:r>
              <a:rPr lang="tr-TR" dirty="0" err="1"/>
              <a:t>izolatın</a:t>
            </a:r>
            <a:r>
              <a:rPr lang="tr-TR" dirty="0"/>
              <a:t> %84,7’sinin </a:t>
            </a:r>
            <a:r>
              <a:rPr lang="tr-TR" i="1" dirty="0" err="1"/>
              <a:t>Pseudomonas</a:t>
            </a:r>
            <a:r>
              <a:rPr lang="tr-TR" i="1" dirty="0"/>
              <a:t> </a:t>
            </a:r>
            <a:r>
              <a:rPr lang="tr-TR" dirty="0" smtClean="0"/>
              <a:t>türü </a:t>
            </a:r>
            <a:r>
              <a:rPr lang="tr-TR" dirty="0"/>
              <a:t>olduğu </a:t>
            </a:r>
            <a:r>
              <a:rPr lang="tr-TR" dirty="0" smtClean="0"/>
              <a:t>belirlemişlerdir.</a:t>
            </a:r>
            <a:endParaRPr lang="tr-TR" dirty="0"/>
          </a:p>
        </p:txBody>
      </p:sp>
    </p:spTree>
    <p:extLst>
      <p:ext uri="{BB962C8B-B14F-4D97-AF65-F5344CB8AC3E}">
        <p14:creationId xmlns:p14="http://schemas.microsoft.com/office/powerpoint/2010/main" val="1420698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8611" y="1025236"/>
            <a:ext cx="11701464" cy="5589877"/>
          </a:xfrm>
        </p:spPr>
        <p:txBody>
          <a:bodyPr>
            <a:normAutofit/>
          </a:bodyPr>
          <a:lstStyle/>
          <a:p>
            <a:pPr marL="0" indent="0" algn="just">
              <a:buNone/>
            </a:pPr>
            <a:r>
              <a:rPr lang="tr-TR" i="1" dirty="0" smtClean="0"/>
              <a:t>       </a:t>
            </a:r>
            <a:r>
              <a:rPr lang="tr-TR" i="1" dirty="0" err="1" smtClean="0"/>
              <a:t>Pseudomonas</a:t>
            </a:r>
            <a:r>
              <a:rPr lang="tr-TR" dirty="0" smtClean="0"/>
              <a:t>' </a:t>
            </a:r>
            <a:r>
              <a:rPr lang="tr-TR" dirty="0" err="1"/>
              <a:t>lar</a:t>
            </a:r>
            <a:r>
              <a:rPr lang="tr-TR" dirty="0"/>
              <a:t> </a:t>
            </a:r>
            <a:r>
              <a:rPr lang="tr-TR" dirty="0" smtClean="0"/>
              <a:t>süt ürünlerinde </a:t>
            </a:r>
            <a:r>
              <a:rPr lang="tr-TR" dirty="0"/>
              <a:t>en </a:t>
            </a:r>
            <a:r>
              <a:rPr lang="tr-TR" dirty="0" smtClean="0"/>
              <a:t>büyük </a:t>
            </a:r>
            <a:r>
              <a:rPr lang="tr-TR" dirty="0"/>
              <a:t>tehlikeyi oluşturan </a:t>
            </a:r>
            <a:r>
              <a:rPr lang="tr-TR" dirty="0" err="1"/>
              <a:t>psikrotrof</a:t>
            </a:r>
            <a:r>
              <a:rPr lang="tr-TR" dirty="0"/>
              <a:t> </a:t>
            </a:r>
            <a:r>
              <a:rPr lang="tr-TR" dirty="0" smtClean="0"/>
              <a:t>bakteri türleri </a:t>
            </a:r>
            <a:r>
              <a:rPr lang="tr-TR" dirty="0"/>
              <a:t>olarak bilinmektedir. </a:t>
            </a:r>
            <a:r>
              <a:rPr lang="tr-TR" dirty="0" smtClean="0"/>
              <a:t>Özellikle </a:t>
            </a:r>
            <a:r>
              <a:rPr lang="tr-TR" dirty="0"/>
              <a:t>soğukta saklanmış </a:t>
            </a:r>
            <a:r>
              <a:rPr lang="tr-TR" dirty="0" smtClean="0"/>
              <a:t>çiğ sütlerden yapılan ürünlerde </a:t>
            </a:r>
            <a:r>
              <a:rPr lang="tr-TR" dirty="0"/>
              <a:t>rahatlıkla gelişebilmeleri ile </a:t>
            </a:r>
            <a:r>
              <a:rPr lang="tr-TR" dirty="0" smtClean="0"/>
              <a:t>pastörize </a:t>
            </a:r>
            <a:r>
              <a:rPr lang="tr-TR" dirty="0"/>
              <a:t>ve sterilize </a:t>
            </a:r>
            <a:r>
              <a:rPr lang="tr-TR" dirty="0" smtClean="0"/>
              <a:t>sütlere uygulanan sıcaklık </a:t>
            </a:r>
            <a:r>
              <a:rPr lang="tr-TR" dirty="0"/>
              <a:t>normlarında salgıladıkları </a:t>
            </a:r>
            <a:r>
              <a:rPr lang="tr-TR" dirty="0" err="1" smtClean="0"/>
              <a:t>ekstraselüler</a:t>
            </a:r>
            <a:r>
              <a:rPr lang="tr-TR" dirty="0" smtClean="0"/>
              <a:t> </a:t>
            </a:r>
            <a:r>
              <a:rPr lang="tr-TR" dirty="0"/>
              <a:t>enzimler ve sahip oldukları </a:t>
            </a:r>
            <a:r>
              <a:rPr lang="tr-TR" dirty="0" smtClean="0"/>
              <a:t>kapsüller nedeniyle </a:t>
            </a:r>
            <a:r>
              <a:rPr lang="tr-TR" dirty="0"/>
              <a:t>aktivitelerini </a:t>
            </a:r>
            <a:r>
              <a:rPr lang="tr-TR" dirty="0" smtClean="0"/>
              <a:t>sürdürebilmeleri </a:t>
            </a:r>
            <a:r>
              <a:rPr lang="tr-TR" dirty="0"/>
              <a:t>bu bakterilerin en </a:t>
            </a:r>
            <a:r>
              <a:rPr lang="tr-TR" dirty="0" smtClean="0"/>
              <a:t>önemli özelliğidir. </a:t>
            </a:r>
          </a:p>
          <a:p>
            <a:pPr marL="0" indent="0" algn="just">
              <a:buNone/>
            </a:pPr>
            <a:r>
              <a:rPr lang="tr-TR" dirty="0" smtClean="0"/>
              <a:t>      Süte çeşitli kaynaklardan bulaşan </a:t>
            </a:r>
            <a:r>
              <a:rPr lang="tr-TR" dirty="0" err="1" smtClean="0"/>
              <a:t>psikrotrof</a:t>
            </a:r>
            <a:r>
              <a:rPr lang="tr-TR" dirty="0" smtClean="0"/>
              <a:t> özellikteki </a:t>
            </a:r>
            <a:r>
              <a:rPr lang="tr-TR" dirty="0" err="1" smtClean="0"/>
              <a:t>pseudomonas</a:t>
            </a:r>
            <a:r>
              <a:rPr lang="tr-TR" dirty="0" smtClean="0"/>
              <a:t> türleri sorunların başlıca nedenlerini oluşturabilmektedir. Bunların etkileri ayrıca sütün soğukta saklanma süresi ile ilgilidir. Şekilde görüldüğü gibi soğukta saklama süresi arttıkça </a:t>
            </a:r>
            <a:r>
              <a:rPr lang="tr-TR" dirty="0" err="1" smtClean="0"/>
              <a:t>psikrotrof</a:t>
            </a:r>
            <a:r>
              <a:rPr lang="tr-TR" dirty="0" smtClean="0"/>
              <a:t> olan </a:t>
            </a:r>
            <a:r>
              <a:rPr lang="tr-TR" dirty="0" err="1" smtClean="0"/>
              <a:t>pseudomonas</a:t>
            </a:r>
            <a:r>
              <a:rPr lang="tr-TR" dirty="0" smtClean="0"/>
              <a:t> sayısının da arttığını göstermektedir.</a:t>
            </a:r>
          </a:p>
          <a:p>
            <a:pPr marL="0" indent="0" algn="just">
              <a:buNone/>
            </a:pPr>
            <a:r>
              <a:rPr lang="tr-TR" dirty="0"/>
              <a:t> </a:t>
            </a:r>
            <a:r>
              <a:rPr lang="tr-TR" dirty="0" smtClean="0"/>
              <a:t>     Birçok tür </a:t>
            </a:r>
            <a:r>
              <a:rPr lang="tr-TR" dirty="0" err="1" smtClean="0"/>
              <a:t>psikrotroftur</a:t>
            </a:r>
            <a:r>
              <a:rPr lang="tr-TR" dirty="0" smtClean="0"/>
              <a:t>; </a:t>
            </a:r>
            <a:r>
              <a:rPr lang="tr-TR" dirty="0" err="1" smtClean="0"/>
              <a:t>mezofil</a:t>
            </a:r>
            <a:r>
              <a:rPr lang="tr-TR" dirty="0" smtClean="0"/>
              <a:t> olmamalarına rağmen +7 </a:t>
            </a:r>
            <a:r>
              <a:rPr lang="tr-TR" baseline="30000" dirty="0" smtClean="0"/>
              <a:t>0</a:t>
            </a:r>
            <a:r>
              <a:rPr lang="tr-TR" dirty="0" smtClean="0"/>
              <a:t>C ve altındaki sıcaklıklarda gelişebilirler ve çoğalma gösterebilirler.</a:t>
            </a:r>
            <a:endParaRPr lang="tr-TR" dirty="0"/>
          </a:p>
        </p:txBody>
      </p:sp>
    </p:spTree>
    <p:extLst>
      <p:ext uri="{BB962C8B-B14F-4D97-AF65-F5344CB8AC3E}">
        <p14:creationId xmlns:p14="http://schemas.microsoft.com/office/powerpoint/2010/main" val="3981465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2875" y="443345"/>
            <a:ext cx="11887200" cy="6155531"/>
          </a:xfrm>
          <a:prstGeom prst="rect">
            <a:avLst/>
          </a:prstGeom>
        </p:spPr>
        <p:txBody>
          <a:bodyPr wrap="square">
            <a:spAutoFit/>
          </a:bodyPr>
          <a:lstStyle/>
          <a:p>
            <a:r>
              <a:rPr lang="tr-TR" sz="2800" dirty="0" smtClean="0"/>
              <a:t>         </a:t>
            </a:r>
          </a:p>
          <a:p>
            <a:pPr algn="just"/>
            <a:r>
              <a:rPr lang="tr-TR" sz="2800" dirty="0" smtClean="0"/>
              <a:t>      </a:t>
            </a:r>
            <a:r>
              <a:rPr lang="tr-TR" sz="2600" dirty="0" smtClean="0"/>
              <a:t>Bu bakteriler </a:t>
            </a:r>
            <a:r>
              <a:rPr lang="tr-TR" sz="2600" dirty="0" err="1" smtClean="0"/>
              <a:t>aerob</a:t>
            </a:r>
            <a:r>
              <a:rPr lang="tr-TR" sz="2600" dirty="0" smtClean="0"/>
              <a:t> oldukları için süt ve ürünlerinin yüzeyinde gelişir ve oluşturdukları pigmentlerle ürünün üst tabakasında renkli görüntü oluştururlar; kahverengi, mavi-yeşilimsi </a:t>
            </a:r>
            <a:r>
              <a:rPr lang="tr-TR" sz="2600" dirty="0" err="1" smtClean="0"/>
              <a:t>fluoresans</a:t>
            </a:r>
            <a:r>
              <a:rPr lang="tr-TR" sz="2600" dirty="0" smtClean="0"/>
              <a:t>, kremi kırmızı, siyah ve beyaz renkli pigmentler tipiktir. Ayrıca </a:t>
            </a:r>
            <a:r>
              <a:rPr lang="tr-TR" sz="2600" dirty="0" err="1" smtClean="0"/>
              <a:t>eksopolisakkarit</a:t>
            </a:r>
            <a:r>
              <a:rPr lang="tr-TR" sz="2600" dirty="0" smtClean="0"/>
              <a:t> üretirler.</a:t>
            </a:r>
          </a:p>
          <a:p>
            <a:pPr algn="just"/>
            <a:r>
              <a:rPr lang="tr-TR" sz="2600" dirty="0"/>
              <a:t> </a:t>
            </a:r>
            <a:r>
              <a:rPr lang="tr-TR" sz="2600" dirty="0" smtClean="0"/>
              <a:t>     </a:t>
            </a:r>
          </a:p>
          <a:p>
            <a:pPr algn="just"/>
            <a:r>
              <a:rPr lang="tr-TR" sz="2600" dirty="0"/>
              <a:t> </a:t>
            </a:r>
            <a:r>
              <a:rPr lang="tr-TR" sz="2600" dirty="0" smtClean="0"/>
              <a:t>    Birçok karbonhidrat kaynağı ve karbonlu bileşikleri kullanabilirler.</a:t>
            </a:r>
          </a:p>
          <a:p>
            <a:pPr algn="just"/>
            <a:r>
              <a:rPr lang="tr-TR" sz="2600" dirty="0" smtClean="0"/>
              <a:t>Proteinleri parçalama yeteneğindeki enzimlerden salgılarlar. Bazı türler kendileri lehine kullandıkları vitamin ve gelişme faktörlerinden sentezlenme yeteneğine sahiptirler. Sentezledikleri enzimlerin çok yüksek sıcaklıklara dayanıklı oluşları ve bazılarının patojen özellikleri nedeniyle ürün ve toplum sağlığı bakımından sorunlara sebep olmaktadırlar. Bu açıdan bakıldığında sterilize süt gibi sıvı içeceklerde  raf ömrü  sürecinde  sütte pıhtılaşma  ve  acılaşmalara rastlanmaktadır.</a:t>
            </a:r>
          </a:p>
          <a:p>
            <a:r>
              <a:rPr lang="tr-TR" sz="2600" dirty="0"/>
              <a:t> </a:t>
            </a:r>
            <a:r>
              <a:rPr lang="tr-TR" sz="2600" dirty="0" smtClean="0"/>
              <a:t> </a:t>
            </a:r>
          </a:p>
        </p:txBody>
      </p:sp>
    </p:spTree>
    <p:extLst>
      <p:ext uri="{BB962C8B-B14F-4D97-AF65-F5344CB8AC3E}">
        <p14:creationId xmlns:p14="http://schemas.microsoft.com/office/powerpoint/2010/main" val="42796512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754</TotalTime>
  <Words>3705</Words>
  <Application>Microsoft Office PowerPoint</Application>
  <PresentationFormat>Geniş ekran</PresentationFormat>
  <Paragraphs>155</Paragraphs>
  <Slides>41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41</vt:i4>
      </vt:variant>
    </vt:vector>
  </HeadingPairs>
  <TitlesOfParts>
    <vt:vector size="48" baseType="lpstr">
      <vt:lpstr>Arial</vt:lpstr>
      <vt:lpstr>Calibri</vt:lpstr>
      <vt:lpstr>Constantia</vt:lpstr>
      <vt:lpstr>Times New Roman</vt:lpstr>
      <vt:lpstr>Wingdings</vt:lpstr>
      <vt:lpstr>Wingdings 2</vt:lpstr>
      <vt:lpstr>Akış</vt:lpstr>
      <vt:lpstr>PowerPoint Sunusu</vt:lpstr>
      <vt:lpstr>Pseudomonadaceae Familyası  Pseudomonas Genusu ve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PSİKROTROF ÖZELLİKTEKİ BAKTERİLER</dc:title>
  <dc:creator>DELL</dc:creator>
  <cp:lastModifiedBy>Birce Taban</cp:lastModifiedBy>
  <cp:revision>77</cp:revision>
  <dcterms:created xsi:type="dcterms:W3CDTF">2018-11-01T09:04:00Z</dcterms:created>
  <dcterms:modified xsi:type="dcterms:W3CDTF">2019-03-13T10:11:13Z</dcterms:modified>
</cp:coreProperties>
</file>