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92" r:id="rId2"/>
    <p:sldId id="314" r:id="rId3"/>
    <p:sldId id="316" r:id="rId4"/>
    <p:sldId id="318" r:id="rId5"/>
    <p:sldId id="280" r:id="rId6"/>
    <p:sldId id="319" r:id="rId7"/>
    <p:sldId id="269" r:id="rId8"/>
    <p:sldId id="322" r:id="rId9"/>
    <p:sldId id="323" r:id="rId10"/>
    <p:sldId id="324" r:id="rId11"/>
    <p:sldId id="326" r:id="rId12"/>
    <p:sldId id="320" r:id="rId13"/>
    <p:sldId id="279"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2" autoAdjust="0"/>
    <p:restoredTop sz="81915" autoAdjust="0"/>
  </p:normalViewPr>
  <p:slideViewPr>
    <p:cSldViewPr>
      <p:cViewPr varScale="1">
        <p:scale>
          <a:sx n="74" d="100"/>
          <a:sy n="74" d="100"/>
        </p:scale>
        <p:origin x="-17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39A64-0895-411E-B5E8-0F0F26E2C631}" type="datetimeFigureOut">
              <a:rPr lang="tr-TR" smtClean="0"/>
              <a:pPr/>
              <a:t>31.01.2018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47C4C-39C1-4C6E-B903-8E6C852B8C1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z="3200" b="1" dirty="0" smtClean="0"/>
              <a:t>Müzede Okul Kültürü </a:t>
            </a:r>
            <a:endParaRPr lang="tr-TR" sz="3200" b="1" dirty="0" smtClean="0"/>
          </a:p>
          <a:p>
            <a:pPr eaLnBrk="1" hangingPunct="1">
              <a:spcBef>
                <a:spcPct val="0"/>
              </a:spcBef>
            </a:pPr>
            <a:endParaRPr lang="tr-TR" dirty="0" smtClean="0"/>
          </a:p>
        </p:txBody>
      </p:sp>
      <p:sp>
        <p:nvSpPr>
          <p:cNvPr id="3891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3AEC2-71DB-473C-B55E-4A628E17990C}" type="slidenum">
              <a:rPr lang="tr-TR" smtClean="0"/>
              <a:pPr fontAlgn="base">
                <a:spcBef>
                  <a:spcPct val="0"/>
                </a:spcBef>
                <a:spcAft>
                  <a:spcPct val="0"/>
                </a:spcAft>
                <a:defRPr/>
              </a:pPr>
              <a:t>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5647C4C-39C1-4C6E-B903-8E6C852B8C19}"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OKULDA BİR GÜN </a:t>
            </a:r>
          </a:p>
          <a:p>
            <a:endParaRPr lang="tr-TR" dirty="0" smtClean="0"/>
          </a:p>
          <a:p>
            <a:r>
              <a:rPr lang="tr-TR" sz="1200" kern="1200" dirty="0" err="1" smtClean="0">
                <a:solidFill>
                  <a:schemeClr val="tx1"/>
                </a:solidFill>
                <a:latin typeface="+mn-lt"/>
                <a:ea typeface="+mn-ea"/>
                <a:cs typeface="+mn-cs"/>
              </a:rPr>
              <a:t>Victorya</a:t>
            </a:r>
            <a:r>
              <a:rPr lang="tr-TR" sz="1200" kern="1200" dirty="0" smtClean="0">
                <a:solidFill>
                  <a:schemeClr val="tx1"/>
                </a:solidFill>
                <a:latin typeface="+mn-lt"/>
                <a:ea typeface="+mn-ea"/>
                <a:cs typeface="+mn-cs"/>
              </a:rPr>
              <a:t> Döneminde tam gün eğitim veren bir okulda eğitim sabah ve öğleden sonra oturumlarından oluşmuştur ve toplam 8 saattir</a:t>
            </a:r>
            <a:r>
              <a:rPr lang="tr-TR" sz="1200" kern="1200" baseline="0" dirty="0" smtClean="0">
                <a:solidFill>
                  <a:schemeClr val="tx1"/>
                </a:solidFill>
                <a:latin typeface="+mn-lt"/>
                <a:ea typeface="+mn-ea"/>
                <a:cs typeface="+mn-cs"/>
              </a:rPr>
              <a:t> (09.00 -12:00 / 14:00 – 17:00).</a:t>
            </a:r>
          </a:p>
          <a:p>
            <a:r>
              <a:rPr lang="tr-TR" sz="1200" kern="1200" baseline="0" dirty="0" smtClean="0">
                <a:solidFill>
                  <a:schemeClr val="tx1"/>
                </a:solidFill>
                <a:latin typeface="+mn-lt"/>
                <a:ea typeface="+mn-ea"/>
                <a:cs typeface="+mn-cs"/>
              </a:rPr>
              <a:t>En popüler ders “Nesne Dersi” </a:t>
            </a:r>
            <a:r>
              <a:rPr lang="tr-TR" sz="1200" kern="1200" baseline="0" dirty="0" err="1" smtClean="0">
                <a:solidFill>
                  <a:schemeClr val="tx1"/>
                </a:solidFill>
                <a:latin typeface="+mn-lt"/>
                <a:ea typeface="+mn-ea"/>
                <a:cs typeface="+mn-cs"/>
              </a:rPr>
              <a:t>dir</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nesne dersleri kapsamında orijinal doğa tarihi numuneleri ya da dersin içeriğiyle ilişkili diğer nesneler sınıfa getirilmiş, çocukların bu nesneleri yakından incelemeleri sağlanmıştır. </a:t>
            </a:r>
          </a:p>
          <a:p>
            <a:r>
              <a:rPr lang="tr-TR" sz="1200" kern="1200" dirty="0" smtClean="0">
                <a:solidFill>
                  <a:schemeClr val="tx1"/>
                </a:solidFill>
                <a:latin typeface="+mn-lt"/>
                <a:ea typeface="+mn-ea"/>
                <a:cs typeface="+mn-cs"/>
              </a:rPr>
              <a:t>Viktorya Nesne Kutusu </a:t>
            </a:r>
            <a:endParaRPr lang="tr-TR" dirty="0"/>
          </a:p>
        </p:txBody>
      </p:sp>
      <p:sp>
        <p:nvSpPr>
          <p:cNvPr id="4" name="3 Slayt Numarası Yer Tutucusu"/>
          <p:cNvSpPr>
            <a:spLocks noGrp="1"/>
          </p:cNvSpPr>
          <p:nvPr>
            <p:ph type="sldNum" sz="quarter" idx="10"/>
          </p:nvPr>
        </p:nvSpPr>
        <p:spPr/>
        <p:txBody>
          <a:bodyPr/>
          <a:lstStyle/>
          <a:p>
            <a:fld id="{F5647C4C-39C1-4C6E-B903-8E6C852B8C19}" type="slidenum">
              <a:rPr lang="tr-TR" smtClean="0"/>
              <a:pPr/>
              <a:t>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İNGİLTERE OKUL MÜZELERİ BİRLİĞİ</a:t>
            </a:r>
          </a:p>
          <a:p>
            <a:pPr marL="228600" indent="-228600">
              <a:buAutoNum type="arabicPeriod"/>
            </a:pPr>
            <a:r>
              <a:rPr lang="tr-TR" dirty="0" smtClean="0"/>
              <a:t>Kuzey İngiltere Okul Müzeleri</a:t>
            </a:r>
          </a:p>
          <a:p>
            <a:pPr marL="228600" indent="-228600">
              <a:buAutoNum type="arabicPeriod"/>
            </a:pPr>
            <a:r>
              <a:rPr lang="tr-TR" dirty="0" smtClean="0"/>
              <a:t>Orta İngiltere</a:t>
            </a:r>
            <a:r>
              <a:rPr lang="tr-TR" baseline="0" dirty="0" smtClean="0"/>
              <a:t> (</a:t>
            </a:r>
            <a:r>
              <a:rPr lang="tr-TR" baseline="0" dirty="0" err="1" smtClean="0"/>
              <a:t>Midland</a:t>
            </a:r>
            <a:r>
              <a:rPr lang="tr-TR" baseline="0" dirty="0" smtClean="0"/>
              <a:t>) Okul Müzeleri </a:t>
            </a:r>
          </a:p>
          <a:p>
            <a:pPr marL="228600" indent="-228600">
              <a:buAutoNum type="arabicPeriod"/>
            </a:pPr>
            <a:r>
              <a:rPr lang="tr-TR" baseline="0" dirty="0" smtClean="0"/>
              <a:t>Güney İngiltere Okul Müzeleri </a:t>
            </a:r>
            <a:endParaRPr lang="tr-TR" dirty="0"/>
          </a:p>
        </p:txBody>
      </p:sp>
      <p:sp>
        <p:nvSpPr>
          <p:cNvPr id="4" name="3 Slayt Numarası Yer Tutucusu"/>
          <p:cNvSpPr>
            <a:spLocks noGrp="1"/>
          </p:cNvSpPr>
          <p:nvPr>
            <p:ph type="sldNum" sz="quarter" idx="10"/>
          </p:nvPr>
        </p:nvSpPr>
        <p:spPr/>
        <p:txBody>
          <a:bodyPr/>
          <a:lstStyle/>
          <a:p>
            <a:fld id="{F5647C4C-39C1-4C6E-B903-8E6C852B8C19}" type="slidenum">
              <a:rPr lang="tr-TR" smtClean="0"/>
              <a:pPr/>
              <a:t>7</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t>RAGGED</a:t>
            </a:r>
            <a:r>
              <a:rPr lang="tr-TR" b="1" baseline="0" dirty="0" smtClean="0"/>
              <a:t> OKULU MÜZESİ’NDE BİR DERS </a:t>
            </a:r>
            <a:endParaRPr lang="tr-TR" b="1" dirty="0"/>
          </a:p>
        </p:txBody>
      </p:sp>
      <p:sp>
        <p:nvSpPr>
          <p:cNvPr id="4" name="3 Slayt Numarası Yer Tutucusu"/>
          <p:cNvSpPr>
            <a:spLocks noGrp="1"/>
          </p:cNvSpPr>
          <p:nvPr>
            <p:ph type="sldNum" sz="quarter" idx="10"/>
          </p:nvPr>
        </p:nvSpPr>
        <p:spPr/>
        <p:txBody>
          <a:bodyPr/>
          <a:lstStyle/>
          <a:p>
            <a:fld id="{F5647C4C-39C1-4C6E-B903-8E6C852B8C19}"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0BC831C-5D14-451E-BFDB-CE24F958A57E}" type="datetimeFigureOut">
              <a:rPr lang="tr-TR" smtClean="0"/>
              <a:pPr/>
              <a:t>31.01.2018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0AEF50-8691-41C1-B328-528DCD1098B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831C-5D14-451E-BFDB-CE24F958A57E}" type="datetimeFigureOut">
              <a:rPr lang="tr-TR" smtClean="0"/>
              <a:pPr/>
              <a:t>31.01.2018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AEF50-8691-41C1-B328-528DCD1098B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C:\Users\user\Desktop\ragged scholl museum\DSCN5218.JPG"/>
          <p:cNvPicPr>
            <a:picLocks noGrp="1" noChangeAspect="1" noChangeArrowheads="1"/>
          </p:cNvPicPr>
          <p:nvPr>
            <p:ph idx="1"/>
          </p:nvPr>
        </p:nvPicPr>
        <p:blipFill>
          <a:blip r:embed="rId3" cstate="print"/>
          <a:srcRect l="42660" t="47158" r="6931" b="7467"/>
          <a:stretch>
            <a:fillRect/>
          </a:stretch>
        </p:blipFill>
        <p:spPr>
          <a:xfrm>
            <a:off x="0" y="0"/>
            <a:ext cx="9114343" cy="6858000"/>
          </a:xfrm>
          <a:noFill/>
        </p:spPr>
      </p:pic>
      <p:sp>
        <p:nvSpPr>
          <p:cNvPr id="5" name="4 Dikdörtgen"/>
          <p:cNvSpPr/>
          <p:nvPr/>
        </p:nvSpPr>
        <p:spPr>
          <a:xfrm>
            <a:off x="0" y="260648"/>
            <a:ext cx="3658502" cy="553998"/>
          </a:xfrm>
          <a:prstGeom prst="rect">
            <a:avLst/>
          </a:prstGeom>
        </p:spPr>
        <p:txBody>
          <a:bodyPr wrap="none">
            <a:spAutoFit/>
          </a:bodyPr>
          <a:lstStyle/>
          <a:p>
            <a:pPr>
              <a:spcBef>
                <a:spcPct val="0"/>
              </a:spcBef>
            </a:pPr>
            <a:r>
              <a:rPr lang="tr-TR" sz="3000" b="1" dirty="0" smtClean="0">
                <a:solidFill>
                  <a:srgbClr val="FFFF00"/>
                </a:solidFill>
              </a:rPr>
              <a:t>Müzede Okul Kültürü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229600" cy="778098"/>
          </a:xfrm>
        </p:spPr>
        <p:txBody>
          <a:bodyPr>
            <a:normAutofit/>
          </a:bodyPr>
          <a:lstStyle/>
          <a:p>
            <a:r>
              <a:rPr lang="tr-TR" sz="3500" b="1" dirty="0" smtClean="0">
                <a:solidFill>
                  <a:srgbClr val="00B050"/>
                </a:solidFill>
              </a:rPr>
              <a:t>Okul Müzesi</a:t>
            </a:r>
            <a:endParaRPr lang="tr-TR" sz="3500" b="1" dirty="0">
              <a:solidFill>
                <a:srgbClr val="00B050"/>
              </a:solidFill>
            </a:endParaRPr>
          </a:p>
        </p:txBody>
      </p:sp>
      <p:sp>
        <p:nvSpPr>
          <p:cNvPr id="3" name="2 İçerik Yer Tutucusu"/>
          <p:cNvSpPr>
            <a:spLocks noGrp="1"/>
          </p:cNvSpPr>
          <p:nvPr>
            <p:ph idx="1"/>
          </p:nvPr>
        </p:nvSpPr>
        <p:spPr>
          <a:xfrm>
            <a:off x="457200" y="1052736"/>
            <a:ext cx="8229600" cy="5256584"/>
          </a:xfrm>
        </p:spPr>
        <p:txBody>
          <a:bodyPr>
            <a:normAutofit fontScale="77500" lnSpcReduction="20000"/>
          </a:bodyPr>
          <a:lstStyle/>
          <a:p>
            <a:pPr>
              <a:buNone/>
            </a:pPr>
            <a:r>
              <a:rPr lang="tr-TR" dirty="0" smtClean="0"/>
              <a:t>	</a:t>
            </a:r>
            <a:r>
              <a:rPr lang="tr-TR" sz="3500" b="1" dirty="0" smtClean="0">
                <a:solidFill>
                  <a:srgbClr val="7030A0"/>
                </a:solidFill>
              </a:rPr>
              <a:t>Okul müzeleri, okulun ve eğitim sisteminin gelişimini izlemektedir. Temel amaçları, okulda uygulanan eğitim programlarını desteklemektir. İncelenen okul müzelerinin tamamı restore edilmiş eski okul binalarında kurulmuştur. Bunlar dışında okulun bir odasında ve koridorunda kurulan ve birçok dersi destekleyen sanat tarihi, arkeoloji, etnografya, doğa ve fen bilimleri ile ilgili orijinal nesne ve kopyalardan oluşan küçük koleksiyonlara sahip okul müzeleri de vardır. </a:t>
            </a:r>
          </a:p>
          <a:p>
            <a:pPr>
              <a:buNone/>
            </a:pPr>
            <a:r>
              <a:rPr lang="tr-TR" sz="3500" b="1" dirty="0" smtClean="0">
                <a:solidFill>
                  <a:srgbClr val="7030A0"/>
                </a:solidFill>
              </a:rPr>
              <a:t>	Okul müzeleri, eğitim sürecine ilişkin araç, gereç, fotoğraf ve yazılı belge gibi orijinal nesneleri toplamak, bakım ve onarımlarını yapmak ve eğitim amacıyla değerlendirmektedir.</a:t>
            </a:r>
            <a:endParaRPr lang="tr-TR" sz="3500" b="1"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229600" cy="5040560"/>
          </a:xfrm>
        </p:spPr>
        <p:txBody>
          <a:bodyPr/>
          <a:lstStyle/>
          <a:p>
            <a:pPr>
              <a:buNone/>
            </a:pPr>
            <a:r>
              <a:rPr lang="tr-TR" dirty="0" smtClean="0"/>
              <a:t>	</a:t>
            </a:r>
            <a:r>
              <a:rPr lang="tr-TR" sz="3300" b="1" dirty="0" smtClean="0">
                <a:solidFill>
                  <a:srgbClr val="7030A0"/>
                </a:solidFill>
              </a:rPr>
              <a:t>Müze, East </a:t>
            </a:r>
            <a:r>
              <a:rPr lang="tr-TR" sz="3300" b="1" dirty="0" err="1" smtClean="0">
                <a:solidFill>
                  <a:srgbClr val="7030A0"/>
                </a:solidFill>
              </a:rPr>
              <a:t>End</a:t>
            </a:r>
            <a:r>
              <a:rPr lang="tr-TR" sz="3300" b="1" dirty="0" smtClean="0">
                <a:solidFill>
                  <a:srgbClr val="7030A0"/>
                </a:solidFill>
              </a:rPr>
              <a:t> bölgesinin yerel tarihine ışık tutan Londra’daki en büyük yoksullar okuludur. Müzede ilköğretim 1. – 4. Sınıf öğrencileri için nesne dersleri, nesnelerden keşfetme oturumları ve rol oynama etkinlikleri geliştirilmektedir. Müzenin en üst katında </a:t>
            </a:r>
            <a:r>
              <a:rPr lang="tr-TR" sz="3300" b="1" dirty="0" err="1" smtClean="0">
                <a:solidFill>
                  <a:srgbClr val="7030A0"/>
                </a:solidFill>
              </a:rPr>
              <a:t>Viktorya</a:t>
            </a:r>
            <a:r>
              <a:rPr lang="tr-TR" sz="3300" b="1" dirty="0" smtClean="0">
                <a:solidFill>
                  <a:srgbClr val="7030A0"/>
                </a:solidFill>
              </a:rPr>
              <a:t> Dönemi evlerinde bulunan bir mutfak, tamamı orijinal nesneler kullanılarak yeniden yaratılmıştır. </a:t>
            </a:r>
          </a:p>
          <a:p>
            <a:pPr>
              <a:buNone/>
            </a:pPr>
            <a:endParaRPr lang="tr-TR" dirty="0" smtClean="0"/>
          </a:p>
          <a:p>
            <a:pPr>
              <a:buNone/>
            </a:pP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84784"/>
            <a:ext cx="8229600" cy="4525963"/>
          </a:xfrm>
        </p:spPr>
        <p:txBody>
          <a:bodyPr>
            <a:normAutofit fontScale="92500" lnSpcReduction="20000"/>
          </a:bodyPr>
          <a:lstStyle/>
          <a:p>
            <a:pPr marL="228600" indent="-228600">
              <a:spcBef>
                <a:spcPct val="0"/>
              </a:spcBef>
              <a:buAutoNum type="arabicPeriod"/>
            </a:pPr>
            <a:r>
              <a:rPr lang="tr-TR" b="1" dirty="0" smtClean="0">
                <a:solidFill>
                  <a:srgbClr val="7030A0"/>
                </a:solidFill>
              </a:rPr>
              <a:t>Tarih Dersinin işlenmesi: Kraliçe </a:t>
            </a:r>
            <a:r>
              <a:rPr lang="tr-TR" b="1" dirty="0" err="1" smtClean="0">
                <a:solidFill>
                  <a:srgbClr val="7030A0"/>
                </a:solidFill>
              </a:rPr>
              <a:t>Viktorya’nın</a:t>
            </a:r>
            <a:r>
              <a:rPr lang="tr-TR" b="1" dirty="0" smtClean="0">
                <a:solidFill>
                  <a:srgbClr val="7030A0"/>
                </a:solidFill>
              </a:rPr>
              <a:t> tahta çıkışı, aile yaşamı, reformları, Birleşik </a:t>
            </a:r>
            <a:r>
              <a:rPr lang="tr-TR" b="1" dirty="0" err="1" smtClean="0">
                <a:solidFill>
                  <a:srgbClr val="7030A0"/>
                </a:solidFill>
              </a:rPr>
              <a:t>Devletler’in</a:t>
            </a:r>
            <a:r>
              <a:rPr lang="tr-TR" b="1" dirty="0" smtClean="0">
                <a:solidFill>
                  <a:srgbClr val="7030A0"/>
                </a:solidFill>
              </a:rPr>
              <a:t> toprakları. </a:t>
            </a:r>
          </a:p>
          <a:p>
            <a:pPr marL="228600" indent="-228600">
              <a:spcBef>
                <a:spcPct val="0"/>
              </a:spcBef>
              <a:buAutoNum type="arabicPeriod"/>
            </a:pPr>
            <a:r>
              <a:rPr lang="tr-TR" b="1" dirty="0" smtClean="0">
                <a:solidFill>
                  <a:srgbClr val="7030A0"/>
                </a:solidFill>
              </a:rPr>
              <a:t>Matematik Dersi: Toplama, çıkarma işlemleri. Pound, </a:t>
            </a:r>
            <a:r>
              <a:rPr lang="tr-TR" b="1" dirty="0" err="1" smtClean="0">
                <a:solidFill>
                  <a:srgbClr val="7030A0"/>
                </a:solidFill>
              </a:rPr>
              <a:t>schilling</a:t>
            </a:r>
            <a:r>
              <a:rPr lang="tr-TR" b="1" dirty="0" smtClean="0">
                <a:solidFill>
                  <a:srgbClr val="7030A0"/>
                </a:solidFill>
              </a:rPr>
              <a:t> (şilin) ve </a:t>
            </a:r>
            <a:r>
              <a:rPr lang="tr-TR" b="1" dirty="0" err="1" smtClean="0">
                <a:solidFill>
                  <a:srgbClr val="7030A0"/>
                </a:solidFill>
              </a:rPr>
              <a:t>penny</a:t>
            </a:r>
            <a:r>
              <a:rPr lang="tr-TR" b="1" dirty="0" smtClean="0">
                <a:solidFill>
                  <a:srgbClr val="7030A0"/>
                </a:solidFill>
              </a:rPr>
              <a:t> (peni)para birimlerinin hesaplanması. (1 </a:t>
            </a:r>
            <a:r>
              <a:rPr lang="tr-TR" b="1" dirty="0" err="1" smtClean="0">
                <a:solidFill>
                  <a:srgbClr val="7030A0"/>
                </a:solidFill>
              </a:rPr>
              <a:t>schilling</a:t>
            </a:r>
            <a:r>
              <a:rPr lang="tr-TR" b="1" dirty="0" smtClean="0">
                <a:solidFill>
                  <a:srgbClr val="7030A0"/>
                </a:solidFill>
              </a:rPr>
              <a:t> 12 </a:t>
            </a:r>
            <a:r>
              <a:rPr lang="tr-TR" b="1" dirty="0" err="1" smtClean="0">
                <a:solidFill>
                  <a:srgbClr val="7030A0"/>
                </a:solidFill>
              </a:rPr>
              <a:t>penny</a:t>
            </a:r>
            <a:r>
              <a:rPr lang="tr-TR" b="1" dirty="0" smtClean="0">
                <a:solidFill>
                  <a:srgbClr val="7030A0"/>
                </a:solidFill>
              </a:rPr>
              <a:t> vb). </a:t>
            </a:r>
          </a:p>
          <a:p>
            <a:pPr marL="228600" indent="-228600">
              <a:spcBef>
                <a:spcPct val="0"/>
              </a:spcBef>
              <a:buAutoNum type="arabicPeriod"/>
            </a:pPr>
            <a:r>
              <a:rPr lang="tr-TR" b="1" dirty="0" smtClean="0">
                <a:solidFill>
                  <a:srgbClr val="7030A0"/>
                </a:solidFill>
              </a:rPr>
              <a:t>Coğrafya Dersi: Büyük Britanya’nın sınırları, yer altı ve yer üstü zenginlikleri. </a:t>
            </a:r>
          </a:p>
          <a:p>
            <a:pPr marL="228600" indent="-228600">
              <a:spcBef>
                <a:spcPct val="0"/>
              </a:spcBef>
              <a:buAutoNum type="arabicPeriod"/>
            </a:pPr>
            <a:r>
              <a:rPr lang="tr-TR" b="1" dirty="0" smtClean="0">
                <a:solidFill>
                  <a:srgbClr val="7030A0"/>
                </a:solidFill>
              </a:rPr>
              <a:t>Din Kültürü Dersi: İncil Okumaları</a:t>
            </a:r>
          </a:p>
          <a:p>
            <a:pPr marL="228600" indent="-228600">
              <a:spcBef>
                <a:spcPct val="0"/>
              </a:spcBef>
              <a:buAutoNum type="arabicPeriod"/>
            </a:pPr>
            <a:r>
              <a:rPr lang="tr-TR" b="1" dirty="0" smtClean="0">
                <a:solidFill>
                  <a:srgbClr val="7030A0"/>
                </a:solidFill>
              </a:rPr>
              <a:t>Güzel Yazı Dersi: İngilizce harfler büyük ve küçük harflerin el yazısı ile yazılması. </a:t>
            </a:r>
          </a:p>
          <a:p>
            <a:pPr>
              <a:buNone/>
            </a:pPr>
            <a:endParaRPr lang="tr-TR" dirty="0"/>
          </a:p>
        </p:txBody>
      </p:sp>
      <p:sp>
        <p:nvSpPr>
          <p:cNvPr id="4" name="3 Dikdörtgen"/>
          <p:cNvSpPr/>
          <p:nvPr/>
        </p:nvSpPr>
        <p:spPr>
          <a:xfrm>
            <a:off x="1115616" y="764704"/>
            <a:ext cx="6483634" cy="553998"/>
          </a:xfrm>
          <a:prstGeom prst="rect">
            <a:avLst/>
          </a:prstGeom>
        </p:spPr>
        <p:txBody>
          <a:bodyPr wrap="none">
            <a:spAutoFit/>
          </a:bodyPr>
          <a:lstStyle/>
          <a:p>
            <a:r>
              <a:rPr lang="tr-TR" sz="3000" b="1" dirty="0" smtClean="0">
                <a:solidFill>
                  <a:srgbClr val="00B050"/>
                </a:solidFill>
              </a:rPr>
              <a:t>RAGGED OKULU MÜZESİ’NDE BİR DERS </a:t>
            </a:r>
            <a:endParaRPr lang="tr-TR" sz="3000" b="1"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92696"/>
            <a:ext cx="8229600" cy="5721499"/>
          </a:xfrm>
        </p:spPr>
        <p:txBody>
          <a:bodyPr>
            <a:normAutofit lnSpcReduction="10000"/>
          </a:bodyPr>
          <a:lstStyle/>
          <a:p>
            <a:pPr>
              <a:buNone/>
            </a:pPr>
            <a:r>
              <a:rPr lang="tr-TR" dirty="0" smtClean="0"/>
              <a:t>	</a:t>
            </a:r>
            <a:r>
              <a:rPr lang="tr-TR" b="1" dirty="0" smtClean="0">
                <a:solidFill>
                  <a:srgbClr val="7030A0"/>
                </a:solidFill>
              </a:rPr>
              <a:t>İngiltere’de okul kültürünün müzeleştirilmesi ya da müze etkinliklerine konu edilmesi “okulun çevreye açılması ve okul çevresinin öğrenciye tanıtılması” stratejisinin en önemli göstergesi olarak kabul edilmektedir. Okul kültürünü sergilemek amacıyla bir bölge müzesi bünyesinde ya da eski bir okul binasının onarılarak müzeleştirilmesiyle oluşturulan okul müzeleri, öğrencilere ve bölge halkına öncelikle bölge tarihi, eğitim tarihi ve okulun </a:t>
            </a:r>
            <a:r>
              <a:rPr lang="tr-TR" b="1" smtClean="0">
                <a:solidFill>
                  <a:srgbClr val="7030A0"/>
                </a:solidFill>
              </a:rPr>
              <a:t>tarihini sunmayı hedeflemektedir</a:t>
            </a:r>
            <a:r>
              <a:rPr lang="tr-TR" b="1" dirty="0" smtClean="0">
                <a:solidFill>
                  <a:srgbClr val="7030A0"/>
                </a:solidFill>
              </a:rPr>
              <a:t>. </a:t>
            </a:r>
            <a:endParaRPr lang="tr-TR" b="1" dirty="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fontScale="47500" lnSpcReduction="20000"/>
          </a:bodyPr>
          <a:lstStyle/>
          <a:p>
            <a:pPr>
              <a:buNone/>
            </a:pPr>
            <a:r>
              <a:rPr lang="tr-TR" dirty="0" smtClean="0"/>
              <a:t>	</a:t>
            </a:r>
          </a:p>
          <a:p>
            <a:pPr algn="ctr">
              <a:buNone/>
            </a:pPr>
            <a:r>
              <a:rPr lang="tr-TR" sz="5100" b="1" dirty="0" smtClean="0">
                <a:solidFill>
                  <a:srgbClr val="00B050"/>
                </a:solidFill>
              </a:rPr>
              <a:t>Viktorya Dönemi Eğitiminin Genel Özellikleri: </a:t>
            </a:r>
          </a:p>
          <a:p>
            <a:pPr>
              <a:buNone/>
            </a:pPr>
            <a:r>
              <a:rPr lang="tr-TR" sz="4500" dirty="0" smtClean="0"/>
              <a:t>	</a:t>
            </a:r>
            <a:r>
              <a:rPr lang="tr-TR" sz="5100" b="1" dirty="0" smtClean="0">
                <a:solidFill>
                  <a:srgbClr val="7030A0"/>
                </a:solidFill>
              </a:rPr>
              <a:t>1. Yoksullar için okullar açılmıştır. </a:t>
            </a:r>
          </a:p>
          <a:p>
            <a:pPr>
              <a:buNone/>
            </a:pPr>
            <a:r>
              <a:rPr lang="tr-TR" sz="5100" b="1" dirty="0" smtClean="0">
                <a:solidFill>
                  <a:srgbClr val="7030A0"/>
                </a:solidFill>
              </a:rPr>
              <a:t>	2. Halk okulları oluşturulmuştur. </a:t>
            </a:r>
          </a:p>
          <a:p>
            <a:pPr>
              <a:buNone/>
            </a:pPr>
            <a:r>
              <a:rPr lang="tr-TR" sz="5100" b="1" dirty="0" smtClean="0">
                <a:solidFill>
                  <a:srgbClr val="7030A0"/>
                </a:solidFill>
              </a:rPr>
              <a:t>	3. Kızlar için özel okullar açılmıştır. </a:t>
            </a:r>
          </a:p>
          <a:p>
            <a:pPr>
              <a:buNone/>
            </a:pPr>
            <a:r>
              <a:rPr lang="tr-TR" sz="5100" b="1" dirty="0" smtClean="0">
                <a:solidFill>
                  <a:srgbClr val="7030A0"/>
                </a:solidFill>
              </a:rPr>
              <a:t>	4. Yatılı okul sistemi yaygınlaştırılmıştır. </a:t>
            </a:r>
          </a:p>
          <a:p>
            <a:pPr>
              <a:buNone/>
            </a:pPr>
            <a:r>
              <a:rPr lang="tr-TR" sz="5100" b="1" dirty="0" smtClean="0">
                <a:solidFill>
                  <a:srgbClr val="7030A0"/>
                </a:solidFill>
              </a:rPr>
              <a:t>	5. Gece okulları kurulmuştur. </a:t>
            </a:r>
          </a:p>
          <a:p>
            <a:pPr>
              <a:buNone/>
            </a:pPr>
            <a:r>
              <a:rPr lang="tr-TR" sz="5100" b="1" dirty="0" smtClean="0">
                <a:solidFill>
                  <a:srgbClr val="7030A0"/>
                </a:solidFill>
              </a:rPr>
              <a:t>	6. Ailede verilen ahlak eğitimi okullarda din kültürü, matematik, fen bilgisi, gramer bilgisi ve nesne dersleriyle desteklenmiştir. </a:t>
            </a:r>
          </a:p>
          <a:p>
            <a:pPr>
              <a:buNone/>
            </a:pPr>
            <a:r>
              <a:rPr lang="tr-TR" sz="5100" b="1" dirty="0" smtClean="0">
                <a:solidFill>
                  <a:srgbClr val="7030A0"/>
                </a:solidFill>
              </a:rPr>
              <a:t>	7. Ceza en yaygın disiplin aracıdır. </a:t>
            </a:r>
          </a:p>
          <a:p>
            <a:pPr>
              <a:buNone/>
            </a:pPr>
            <a:r>
              <a:rPr lang="tr-TR" sz="5100" b="1" dirty="0" smtClean="0">
                <a:solidFill>
                  <a:srgbClr val="7030A0"/>
                </a:solidFill>
              </a:rPr>
              <a:t>	8. Kız çocuklarına zarafet eğitimi veren okullar kurulmuştur.</a:t>
            </a:r>
          </a:p>
          <a:p>
            <a:pPr>
              <a:buNone/>
            </a:pPr>
            <a:r>
              <a:rPr lang="tr-TR" sz="5100" b="1" dirty="0" smtClean="0">
                <a:solidFill>
                  <a:srgbClr val="7030A0"/>
                </a:solidFill>
              </a:rPr>
              <a:t>	9. Asker, ruhban ve aristokrat sınıfı yetiştiren paralı okullar açılmıştır. </a:t>
            </a:r>
          </a:p>
          <a:p>
            <a:pPr>
              <a:buNone/>
            </a:pPr>
            <a:r>
              <a:rPr lang="tr-TR" sz="5100" b="1" dirty="0" smtClean="0">
                <a:solidFill>
                  <a:srgbClr val="7030A0"/>
                </a:solidFill>
              </a:rPr>
              <a:t>	10. Yazmanlık (katiplik okulları) açılmıştır. </a:t>
            </a:r>
          </a:p>
          <a:p>
            <a:pPr>
              <a:buNone/>
            </a:pPr>
            <a:r>
              <a:rPr lang="tr-TR" sz="5100" b="1" dirty="0" smtClean="0">
                <a:solidFill>
                  <a:srgbClr val="7030A0"/>
                </a:solidFill>
              </a:rPr>
              <a:t>	11. Çalışan kesimin ya da yoksul halkın çocuklarının okul masrafları dini organizasyonlar ya da vakıflar tarafından karşılanmıştır. </a:t>
            </a:r>
          </a:p>
          <a:p>
            <a:pPr>
              <a:buNone/>
            </a:pPr>
            <a:r>
              <a:rPr lang="tr-TR" sz="5100" b="1" dirty="0" smtClean="0">
                <a:solidFill>
                  <a:srgbClr val="7030A0"/>
                </a:solidFill>
              </a:rPr>
              <a:t>	12. Pazar okulları kurulmuştur. </a:t>
            </a:r>
          </a:p>
          <a:p>
            <a:pPr>
              <a:buNone/>
            </a:pPr>
            <a:r>
              <a:rPr lang="tr-TR" sz="5100" b="1" dirty="0" smtClean="0">
                <a:solidFill>
                  <a:srgbClr val="7030A0"/>
                </a:solidFill>
              </a:rPr>
              <a:t>	13. </a:t>
            </a:r>
            <a:r>
              <a:rPr lang="tr-TR" sz="5100" b="1" dirty="0" err="1" smtClean="0">
                <a:solidFill>
                  <a:srgbClr val="7030A0"/>
                </a:solidFill>
              </a:rPr>
              <a:t>Lanchaster</a:t>
            </a:r>
            <a:r>
              <a:rPr lang="tr-TR" sz="5100" b="1" dirty="0" smtClean="0">
                <a:solidFill>
                  <a:srgbClr val="7030A0"/>
                </a:solidFill>
              </a:rPr>
              <a:t> modeli Gözetimli Eğitim Sistemi kullanılmıştır.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32656"/>
            <a:ext cx="8229600" cy="6192688"/>
          </a:xfrm>
        </p:spPr>
        <p:txBody>
          <a:bodyPr>
            <a:normAutofit fontScale="92500" lnSpcReduction="10000"/>
          </a:bodyPr>
          <a:lstStyle/>
          <a:p>
            <a:pPr>
              <a:buNone/>
            </a:pPr>
            <a:r>
              <a:rPr lang="tr-TR" sz="2900" dirty="0" smtClean="0"/>
              <a:t>		</a:t>
            </a:r>
          </a:p>
          <a:p>
            <a:pPr>
              <a:buNone/>
            </a:pPr>
            <a:r>
              <a:rPr lang="tr-TR" sz="2900" dirty="0" smtClean="0"/>
              <a:t>		- </a:t>
            </a:r>
            <a:r>
              <a:rPr lang="tr-TR" sz="3000" b="1" dirty="0" smtClean="0">
                <a:solidFill>
                  <a:srgbClr val="7030A0"/>
                </a:solidFill>
              </a:rPr>
              <a:t>1800’lerin başında </a:t>
            </a:r>
            <a:r>
              <a:rPr lang="tr-TR" sz="3000" b="1" dirty="0" err="1" smtClean="0">
                <a:solidFill>
                  <a:srgbClr val="7030A0"/>
                </a:solidFill>
              </a:rPr>
              <a:t>Lord</a:t>
            </a:r>
            <a:r>
              <a:rPr lang="tr-TR" sz="3000" b="1" dirty="0" smtClean="0">
                <a:solidFill>
                  <a:srgbClr val="7030A0"/>
                </a:solidFill>
              </a:rPr>
              <a:t> </a:t>
            </a:r>
            <a:r>
              <a:rPr lang="tr-TR" sz="3000" b="1" dirty="0" err="1" smtClean="0">
                <a:solidFill>
                  <a:srgbClr val="7030A0"/>
                </a:solidFill>
              </a:rPr>
              <a:t>Shaftesbury</a:t>
            </a:r>
            <a:r>
              <a:rPr lang="tr-TR" sz="3000" b="1" dirty="0" smtClean="0">
                <a:solidFill>
                  <a:srgbClr val="7030A0"/>
                </a:solidFill>
              </a:rPr>
              <a:t> tarafından Ragged Okulları (Yoksullar Okulu) kurulmuştur.  </a:t>
            </a:r>
          </a:p>
          <a:p>
            <a:pPr>
              <a:buNone/>
            </a:pPr>
            <a:r>
              <a:rPr lang="tr-TR" sz="3000" b="1" dirty="0" smtClean="0">
                <a:solidFill>
                  <a:srgbClr val="7030A0"/>
                </a:solidFill>
              </a:rPr>
              <a:t>		- 1857’de İngiltere’de 14 ya da 12 yaşın altındaki evsiz, dilenci ve kimsesiz çocuklar için kamu fonlarıyla desteklenen Sanayi Okulları Hareketi başlatılmıştır. Sanayi okullarında çiftçilik, terzilik, ayakkabı yapımcılığı, dikiş – nakış vb. zanaatlar öğretilmiştir.</a:t>
            </a:r>
          </a:p>
          <a:p>
            <a:pPr>
              <a:buNone/>
            </a:pPr>
            <a:r>
              <a:rPr lang="tr-TR" sz="3000" b="1" dirty="0" smtClean="0">
                <a:solidFill>
                  <a:srgbClr val="7030A0"/>
                </a:solidFill>
              </a:rPr>
              <a:t>		- 1844’te Yoksulları Koruma Yasası’nda yapılan iyileştirme ile ıslahevleri açılmıştır. </a:t>
            </a:r>
          </a:p>
          <a:p>
            <a:pPr>
              <a:buNone/>
            </a:pPr>
            <a:r>
              <a:rPr lang="tr-TR" sz="3000" b="1" dirty="0" smtClean="0">
                <a:solidFill>
                  <a:srgbClr val="7030A0"/>
                </a:solidFill>
              </a:rPr>
              <a:t>		- 1870’deki Eğitim Yasası ile yurt genelinde yatılı bölge okulları açılmıştır.  </a:t>
            </a:r>
          </a:p>
          <a:p>
            <a:pPr>
              <a:buNone/>
            </a:pPr>
            <a:r>
              <a:rPr lang="tr-TR" sz="2500" b="1" dirty="0" smtClean="0">
                <a:solidFill>
                  <a:srgbClr val="7030A0"/>
                </a:solidFill>
              </a:rPr>
              <a:t>	</a:t>
            </a:r>
          </a:p>
          <a:p>
            <a:pPr>
              <a:buNone/>
            </a:pPr>
            <a:r>
              <a:rPr lang="tr-TR" sz="2500" b="1" dirty="0" smtClean="0">
                <a:solidFill>
                  <a:srgbClr val="7030A0"/>
                </a:solidFill>
              </a:rPr>
              <a:t>	</a:t>
            </a:r>
          </a:p>
          <a:p>
            <a:pPr>
              <a:buNone/>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11560" y="1340768"/>
            <a:ext cx="7056784" cy="4247317"/>
          </a:xfrm>
          <a:prstGeom prst="rect">
            <a:avLst/>
          </a:prstGeom>
        </p:spPr>
        <p:txBody>
          <a:bodyPr wrap="square">
            <a:spAutoFit/>
          </a:bodyPr>
          <a:lstStyle/>
          <a:p>
            <a:pPr algn="ctr"/>
            <a:r>
              <a:rPr lang="tr-TR" sz="2600" b="1" dirty="0" smtClean="0">
                <a:solidFill>
                  <a:srgbClr val="00B050"/>
                </a:solidFill>
              </a:rPr>
              <a:t>OKULDA BİR GÜN </a:t>
            </a:r>
          </a:p>
          <a:p>
            <a:endParaRPr lang="tr-TR" sz="1000" b="1" dirty="0" smtClean="0"/>
          </a:p>
          <a:p>
            <a:r>
              <a:rPr lang="tr-TR" sz="2600" b="1" dirty="0" err="1" smtClean="0">
                <a:solidFill>
                  <a:srgbClr val="7030A0"/>
                </a:solidFill>
              </a:rPr>
              <a:t>Victorya</a:t>
            </a:r>
            <a:r>
              <a:rPr lang="tr-TR" sz="2600" b="1" dirty="0" smtClean="0">
                <a:solidFill>
                  <a:srgbClr val="7030A0"/>
                </a:solidFill>
              </a:rPr>
              <a:t> Döneminde tam gün eğitim veren bir okulda eğitim sabah ve öğleden sonra oturumlarından oluşmuştur ve toplam 8 saattir (09.00 -12:00 / 14:00 – 17:00).</a:t>
            </a:r>
          </a:p>
          <a:p>
            <a:r>
              <a:rPr lang="tr-TR" sz="2600" b="1" dirty="0" smtClean="0">
                <a:solidFill>
                  <a:srgbClr val="7030A0"/>
                </a:solidFill>
              </a:rPr>
              <a:t>En popüler ders “</a:t>
            </a:r>
            <a:r>
              <a:rPr lang="tr-TR" sz="2600" b="1" i="1" dirty="0" smtClean="0">
                <a:solidFill>
                  <a:srgbClr val="7030A0"/>
                </a:solidFill>
              </a:rPr>
              <a:t>Nesne Dersi</a:t>
            </a:r>
            <a:r>
              <a:rPr lang="tr-TR" sz="2600" b="1" dirty="0" smtClean="0">
                <a:solidFill>
                  <a:srgbClr val="7030A0"/>
                </a:solidFill>
              </a:rPr>
              <a:t>” </a:t>
            </a:r>
            <a:r>
              <a:rPr lang="tr-TR" sz="2600" b="1" dirty="0" err="1" smtClean="0">
                <a:solidFill>
                  <a:srgbClr val="7030A0"/>
                </a:solidFill>
              </a:rPr>
              <a:t>dir</a:t>
            </a:r>
            <a:r>
              <a:rPr lang="tr-TR" sz="2600" b="1" dirty="0" smtClean="0">
                <a:solidFill>
                  <a:srgbClr val="7030A0"/>
                </a:solidFill>
              </a:rPr>
              <a:t>. nesne dersleri kapsamında orijinal doğa tarihi numuneleri ya da dersin içeriğiyle ilişkili diğer nesneler sınıfa getirilmiş, çocukların bu nesneleri yakından incelemeleri sağlanmıştır. </a:t>
            </a:r>
            <a:endParaRPr lang="tr-TR" sz="2600" b="1"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11560" y="1052736"/>
            <a:ext cx="7848872" cy="4708981"/>
          </a:xfrm>
          <a:prstGeom prst="rect">
            <a:avLst/>
          </a:prstGeom>
        </p:spPr>
        <p:txBody>
          <a:bodyPr wrap="square">
            <a:spAutoFit/>
          </a:bodyPr>
          <a:lstStyle/>
          <a:p>
            <a:r>
              <a:rPr lang="tr-TR" sz="2500" b="1" dirty="0" smtClean="0">
                <a:solidFill>
                  <a:srgbClr val="7030A0"/>
                </a:solidFill>
              </a:rPr>
              <a:t>James </a:t>
            </a:r>
            <a:r>
              <a:rPr lang="tr-TR" sz="2500" b="1" dirty="0" err="1" smtClean="0">
                <a:solidFill>
                  <a:srgbClr val="7030A0"/>
                </a:solidFill>
              </a:rPr>
              <a:t>Currie</a:t>
            </a:r>
            <a:r>
              <a:rPr lang="tr-TR" sz="2500" b="1" dirty="0" smtClean="0">
                <a:solidFill>
                  <a:srgbClr val="7030A0"/>
                </a:solidFill>
              </a:rPr>
              <a:t>, </a:t>
            </a:r>
            <a:r>
              <a:rPr lang="tr-TR" sz="2500" b="1" i="1" dirty="0" smtClean="0">
                <a:solidFill>
                  <a:srgbClr val="7030A0"/>
                </a:solidFill>
              </a:rPr>
              <a:t>İlkokul Eğitiminde İlkeler ve Uygulamalar (</a:t>
            </a:r>
            <a:r>
              <a:rPr lang="tr-TR" sz="2500" b="1" i="1" dirty="0" err="1" smtClean="0">
                <a:solidFill>
                  <a:srgbClr val="7030A0"/>
                </a:solidFill>
              </a:rPr>
              <a:t>The</a:t>
            </a:r>
            <a:r>
              <a:rPr lang="tr-TR" sz="2500" b="1" i="1" dirty="0" smtClean="0">
                <a:solidFill>
                  <a:srgbClr val="7030A0"/>
                </a:solidFill>
              </a:rPr>
              <a:t> </a:t>
            </a:r>
            <a:r>
              <a:rPr lang="tr-TR" sz="2500" b="1" i="1" dirty="0" err="1" smtClean="0">
                <a:solidFill>
                  <a:srgbClr val="7030A0"/>
                </a:solidFill>
              </a:rPr>
              <a:t>Principle</a:t>
            </a:r>
            <a:r>
              <a:rPr lang="tr-TR" sz="2500" b="1" i="1" dirty="0" smtClean="0">
                <a:solidFill>
                  <a:srgbClr val="7030A0"/>
                </a:solidFill>
              </a:rPr>
              <a:t> </a:t>
            </a:r>
            <a:r>
              <a:rPr lang="tr-TR" sz="2500" b="1" i="1" dirty="0" err="1" smtClean="0">
                <a:solidFill>
                  <a:srgbClr val="7030A0"/>
                </a:solidFill>
              </a:rPr>
              <a:t>and</a:t>
            </a:r>
            <a:r>
              <a:rPr lang="tr-TR" sz="2500" b="1" i="1" dirty="0" smtClean="0">
                <a:solidFill>
                  <a:srgbClr val="7030A0"/>
                </a:solidFill>
              </a:rPr>
              <a:t> </a:t>
            </a:r>
            <a:r>
              <a:rPr lang="tr-TR" sz="2500" b="1" i="1" dirty="0" err="1" smtClean="0">
                <a:solidFill>
                  <a:srgbClr val="7030A0"/>
                </a:solidFill>
              </a:rPr>
              <a:t>Practice</a:t>
            </a:r>
            <a:r>
              <a:rPr lang="tr-TR" sz="2500" b="1" i="1" dirty="0" smtClean="0">
                <a:solidFill>
                  <a:srgbClr val="7030A0"/>
                </a:solidFill>
              </a:rPr>
              <a:t> of </a:t>
            </a:r>
            <a:r>
              <a:rPr lang="tr-TR" sz="2500" b="1" i="1" dirty="0" err="1" smtClean="0">
                <a:solidFill>
                  <a:srgbClr val="7030A0"/>
                </a:solidFill>
              </a:rPr>
              <a:t>Common</a:t>
            </a:r>
            <a:r>
              <a:rPr lang="tr-TR" sz="2500" b="1" i="1" dirty="0" smtClean="0">
                <a:solidFill>
                  <a:srgbClr val="7030A0"/>
                </a:solidFill>
              </a:rPr>
              <a:t> School </a:t>
            </a:r>
            <a:r>
              <a:rPr lang="tr-TR" sz="2500" b="1" i="1" dirty="0" err="1" smtClean="0">
                <a:solidFill>
                  <a:srgbClr val="7030A0"/>
                </a:solidFill>
              </a:rPr>
              <a:t>Education</a:t>
            </a:r>
            <a:r>
              <a:rPr lang="tr-TR" sz="2500" b="1" i="1" dirty="0" smtClean="0">
                <a:solidFill>
                  <a:srgbClr val="7030A0"/>
                </a:solidFill>
              </a:rPr>
              <a:t>, 1861)</a:t>
            </a:r>
            <a:r>
              <a:rPr lang="tr-TR" sz="2500" b="1" dirty="0" smtClean="0">
                <a:solidFill>
                  <a:srgbClr val="7030A0"/>
                </a:solidFill>
              </a:rPr>
              <a:t>  isimli öğretmenliğe giriş el kitabında öğretmenlere nesne derslerini işlemek için bazı önerilerde bulunmaktadır. </a:t>
            </a:r>
          </a:p>
          <a:p>
            <a:r>
              <a:rPr lang="tr-TR" sz="2500" b="1" dirty="0" smtClean="0">
                <a:solidFill>
                  <a:srgbClr val="7030A0"/>
                </a:solidFill>
              </a:rPr>
              <a:t>Nesne dersleri için </a:t>
            </a:r>
          </a:p>
          <a:p>
            <a:r>
              <a:rPr lang="tr-TR" sz="2500" b="1" dirty="0" smtClean="0">
                <a:solidFill>
                  <a:srgbClr val="7030A0"/>
                </a:solidFill>
              </a:rPr>
              <a:t>“Gerçek Nesneler Kutusu”</a:t>
            </a:r>
          </a:p>
          <a:p>
            <a:r>
              <a:rPr lang="tr-TR" sz="2500" b="1" dirty="0" smtClean="0">
                <a:solidFill>
                  <a:srgbClr val="7030A0"/>
                </a:solidFill>
              </a:rPr>
              <a:t> (</a:t>
            </a:r>
            <a:r>
              <a:rPr lang="tr-TR" sz="2500" b="1" dirty="0" err="1" smtClean="0">
                <a:solidFill>
                  <a:srgbClr val="7030A0"/>
                </a:solidFill>
              </a:rPr>
              <a:t>Cabinets</a:t>
            </a:r>
            <a:r>
              <a:rPr lang="tr-TR" sz="2500" b="1" dirty="0" smtClean="0">
                <a:solidFill>
                  <a:srgbClr val="7030A0"/>
                </a:solidFill>
              </a:rPr>
              <a:t> of </a:t>
            </a:r>
            <a:r>
              <a:rPr lang="tr-TR" sz="2500" b="1" dirty="0" err="1" smtClean="0">
                <a:solidFill>
                  <a:srgbClr val="7030A0"/>
                </a:solidFill>
              </a:rPr>
              <a:t>Actual</a:t>
            </a:r>
            <a:r>
              <a:rPr lang="tr-TR" sz="2500" b="1" dirty="0" smtClean="0">
                <a:solidFill>
                  <a:srgbClr val="7030A0"/>
                </a:solidFill>
              </a:rPr>
              <a:t> </a:t>
            </a:r>
            <a:r>
              <a:rPr lang="tr-TR" sz="2500" b="1" dirty="0" err="1" smtClean="0">
                <a:solidFill>
                  <a:srgbClr val="7030A0"/>
                </a:solidFill>
              </a:rPr>
              <a:t>Objects</a:t>
            </a:r>
            <a:r>
              <a:rPr lang="tr-TR" sz="2500" b="1" dirty="0" smtClean="0">
                <a:solidFill>
                  <a:srgbClr val="7030A0"/>
                </a:solidFill>
              </a:rPr>
              <a:t>) </a:t>
            </a:r>
          </a:p>
          <a:p>
            <a:r>
              <a:rPr lang="tr-TR" sz="2500" b="1" dirty="0" smtClean="0">
                <a:solidFill>
                  <a:srgbClr val="7030A0"/>
                </a:solidFill>
              </a:rPr>
              <a:t>adı verilen nesne kutuları hazırlanmıştır. </a:t>
            </a:r>
          </a:p>
          <a:p>
            <a:r>
              <a:rPr lang="tr-TR" sz="2500" b="1" dirty="0" smtClean="0">
                <a:solidFill>
                  <a:srgbClr val="7030A0"/>
                </a:solidFill>
              </a:rPr>
              <a:t>Bu kutuların içinde </a:t>
            </a:r>
          </a:p>
          <a:p>
            <a:r>
              <a:rPr lang="tr-TR" sz="2500" b="1" dirty="0" smtClean="0">
                <a:solidFill>
                  <a:srgbClr val="7030A0"/>
                </a:solidFill>
              </a:rPr>
              <a:t>farklı konulara ilişkin </a:t>
            </a:r>
          </a:p>
          <a:p>
            <a:r>
              <a:rPr lang="tr-TR" sz="2500" b="1" dirty="0" smtClean="0">
                <a:solidFill>
                  <a:srgbClr val="7030A0"/>
                </a:solidFill>
              </a:rPr>
              <a:t>nesneler tematik olarak yerleştirilmiştir. </a:t>
            </a:r>
            <a:endParaRPr lang="tr-TR" sz="2500" b="1"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normAutofit fontScale="92500" lnSpcReduction="20000"/>
          </a:bodyPr>
          <a:lstStyle/>
          <a:p>
            <a:pPr>
              <a:buNone/>
            </a:pPr>
            <a:r>
              <a:rPr lang="tr-TR" dirty="0" smtClean="0"/>
              <a:t>		</a:t>
            </a:r>
            <a:r>
              <a:rPr lang="tr-TR" b="1" dirty="0" smtClean="0">
                <a:solidFill>
                  <a:srgbClr val="7030A0"/>
                </a:solidFill>
              </a:rPr>
              <a:t>Viktorya dönemi sınıfları küçük ve karanlıktır. Bir soba ya da şömine yardımıyla ısıtılmıştır. Duvarda Kraliçe </a:t>
            </a:r>
            <a:r>
              <a:rPr lang="tr-TR" b="1" dirty="0" err="1" smtClean="0">
                <a:solidFill>
                  <a:srgbClr val="7030A0"/>
                </a:solidFill>
              </a:rPr>
              <a:t>Viktorya’nın</a:t>
            </a:r>
            <a:r>
              <a:rPr lang="tr-TR" b="1" dirty="0" smtClean="0">
                <a:solidFill>
                  <a:srgbClr val="7030A0"/>
                </a:solidFill>
              </a:rPr>
              <a:t> resmi, İncil nüshaları, İngiltere haritaları ve çocukların çalışmalarından örnekler yer almıştır. </a:t>
            </a:r>
          </a:p>
          <a:p>
            <a:pPr>
              <a:buNone/>
            </a:pPr>
            <a:r>
              <a:rPr lang="tr-TR" b="1" dirty="0" smtClean="0">
                <a:solidFill>
                  <a:srgbClr val="7030A0"/>
                </a:solidFill>
              </a:rPr>
              <a:t>		Sınıfta bir öğretmen kürsüsü, siyah tahta, değnek, ahmak şapkası, öğretmen ve öğrenci abaküsleri ile tahta sıralar yer almıştır. </a:t>
            </a:r>
          </a:p>
          <a:p>
            <a:pPr>
              <a:buNone/>
            </a:pPr>
            <a:r>
              <a:rPr lang="tr-TR" b="1" dirty="0" smtClean="0">
                <a:solidFill>
                  <a:srgbClr val="7030A0"/>
                </a:solidFill>
              </a:rPr>
              <a:t>		Kâğıt ve mürekkep pahalı olduğundan öğrenciler dersi izlerken yazı yazmak için </a:t>
            </a:r>
            <a:r>
              <a:rPr lang="tr-TR" b="1" dirty="0" smtClean="0">
                <a:solidFill>
                  <a:srgbClr val="FF0000"/>
                </a:solidFill>
              </a:rPr>
              <a:t>kum tepsilerini</a:t>
            </a:r>
            <a:r>
              <a:rPr lang="tr-TR" b="1" dirty="0" smtClean="0">
                <a:solidFill>
                  <a:srgbClr val="7030A0"/>
                </a:solidFill>
              </a:rPr>
              <a:t> ya da </a:t>
            </a:r>
            <a:r>
              <a:rPr lang="tr-TR" b="1" dirty="0" smtClean="0">
                <a:solidFill>
                  <a:srgbClr val="FF0000"/>
                </a:solidFill>
              </a:rPr>
              <a:t>küçük tebeşirli yazı blokları</a:t>
            </a:r>
            <a:r>
              <a:rPr lang="tr-TR" b="1" dirty="0" smtClean="0">
                <a:solidFill>
                  <a:srgbClr val="7030A0"/>
                </a:solidFill>
              </a:rPr>
              <a:t>nı kullanmışlardır. </a:t>
            </a:r>
            <a:endParaRPr lang="tr-TR" b="1"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İçerik Yer Tutucusu"/>
          <p:cNvSpPr>
            <a:spLocks noGrp="1"/>
          </p:cNvSpPr>
          <p:nvPr>
            <p:ph idx="1"/>
          </p:nvPr>
        </p:nvSpPr>
        <p:spPr>
          <a:xfrm>
            <a:off x="0" y="764704"/>
            <a:ext cx="8892480" cy="5238357"/>
          </a:xfrm>
          <a:prstGeom prst="rect">
            <a:avLst/>
          </a:prstGeom>
        </p:spPr>
        <p:txBody>
          <a:bodyPr wrap="square">
            <a:spAutoFit/>
          </a:bodyPr>
          <a:lstStyle/>
          <a:p>
            <a:pPr>
              <a:buNone/>
            </a:pPr>
            <a:r>
              <a:rPr lang="tr-TR" dirty="0" smtClean="0"/>
              <a:t>	</a:t>
            </a:r>
            <a:r>
              <a:rPr lang="tr-TR" sz="1800" b="1" dirty="0" smtClean="0">
                <a:solidFill>
                  <a:srgbClr val="7030A0"/>
                </a:solidFill>
              </a:rPr>
              <a:t>1. Ragged Okulu Müzesi (Londra)</a:t>
            </a:r>
          </a:p>
          <a:p>
            <a:pPr>
              <a:buNone/>
            </a:pPr>
            <a:r>
              <a:rPr lang="tr-TR" sz="1800" b="1" dirty="0" smtClean="0">
                <a:solidFill>
                  <a:srgbClr val="7030A0"/>
                </a:solidFill>
              </a:rPr>
              <a:t>	2.  Victoria ve </a:t>
            </a:r>
            <a:r>
              <a:rPr lang="tr-TR" sz="1800" b="1" dirty="0" err="1" smtClean="0">
                <a:solidFill>
                  <a:srgbClr val="7030A0"/>
                </a:solidFill>
              </a:rPr>
              <a:t>Albert</a:t>
            </a:r>
            <a:r>
              <a:rPr lang="tr-TR" sz="1800" b="1" dirty="0" smtClean="0">
                <a:solidFill>
                  <a:srgbClr val="7030A0"/>
                </a:solidFill>
              </a:rPr>
              <a:t> Çocukluk Müzesi (Londra)</a:t>
            </a:r>
          </a:p>
          <a:p>
            <a:pPr>
              <a:buNone/>
            </a:pPr>
            <a:r>
              <a:rPr lang="tr-TR" sz="1800" b="1" dirty="0" smtClean="0">
                <a:solidFill>
                  <a:srgbClr val="7030A0"/>
                </a:solidFill>
              </a:rPr>
              <a:t> 	3. </a:t>
            </a:r>
            <a:r>
              <a:rPr lang="tr-TR" sz="1800" b="1" dirty="0" err="1" smtClean="0">
                <a:solidFill>
                  <a:srgbClr val="7030A0"/>
                </a:solidFill>
              </a:rPr>
              <a:t>Southwark</a:t>
            </a:r>
            <a:r>
              <a:rPr lang="tr-TR" sz="1800" b="1" dirty="0" smtClean="0">
                <a:solidFill>
                  <a:srgbClr val="7030A0"/>
                </a:solidFill>
              </a:rPr>
              <a:t> Katedrali (Londra)</a:t>
            </a:r>
          </a:p>
          <a:p>
            <a:pPr>
              <a:buNone/>
            </a:pPr>
            <a:r>
              <a:rPr lang="tr-TR" sz="1800" b="1" dirty="0" smtClean="0">
                <a:solidFill>
                  <a:srgbClr val="7030A0"/>
                </a:solidFill>
              </a:rPr>
              <a:t>	4. </a:t>
            </a:r>
            <a:r>
              <a:rPr lang="tr-TR" sz="1800" b="1" dirty="0" err="1" smtClean="0">
                <a:solidFill>
                  <a:srgbClr val="7030A0"/>
                </a:solidFill>
              </a:rPr>
              <a:t>Edinburgh</a:t>
            </a:r>
            <a:r>
              <a:rPr lang="tr-TR" sz="1800" b="1" dirty="0" smtClean="0">
                <a:solidFill>
                  <a:srgbClr val="7030A0"/>
                </a:solidFill>
              </a:rPr>
              <a:t> Çocukluk Müzesi (</a:t>
            </a:r>
            <a:r>
              <a:rPr lang="tr-TR" sz="1800" b="1" dirty="0" err="1" smtClean="0">
                <a:solidFill>
                  <a:srgbClr val="7030A0"/>
                </a:solidFill>
              </a:rPr>
              <a:t>Edinburg</a:t>
            </a:r>
            <a:r>
              <a:rPr lang="tr-TR" sz="1800" b="1" dirty="0" smtClean="0">
                <a:solidFill>
                  <a:srgbClr val="7030A0"/>
                </a:solidFill>
              </a:rPr>
              <a:t>)</a:t>
            </a:r>
          </a:p>
          <a:p>
            <a:pPr>
              <a:buNone/>
            </a:pPr>
            <a:r>
              <a:rPr lang="tr-TR" sz="1800" b="1" dirty="0" smtClean="0">
                <a:solidFill>
                  <a:srgbClr val="7030A0"/>
                </a:solidFill>
              </a:rPr>
              <a:t>	5. </a:t>
            </a:r>
            <a:r>
              <a:rPr lang="tr-TR" sz="1800" b="1" dirty="0" err="1" smtClean="0">
                <a:solidFill>
                  <a:srgbClr val="7030A0"/>
                </a:solidFill>
              </a:rPr>
              <a:t>Dewsbury</a:t>
            </a:r>
            <a:r>
              <a:rPr lang="tr-TR" sz="1800" b="1" dirty="0" smtClean="0">
                <a:solidFill>
                  <a:srgbClr val="7030A0"/>
                </a:solidFill>
              </a:rPr>
              <a:t> Bölge Müzesi (West </a:t>
            </a:r>
            <a:r>
              <a:rPr lang="tr-TR" sz="1800" b="1" dirty="0" err="1" smtClean="0">
                <a:solidFill>
                  <a:srgbClr val="7030A0"/>
                </a:solidFill>
              </a:rPr>
              <a:t>Yorkshire</a:t>
            </a:r>
            <a:r>
              <a:rPr lang="tr-TR" sz="1800" b="1" dirty="0" smtClean="0">
                <a:solidFill>
                  <a:srgbClr val="7030A0"/>
                </a:solidFill>
              </a:rPr>
              <a:t>)</a:t>
            </a:r>
          </a:p>
          <a:p>
            <a:pPr>
              <a:buNone/>
            </a:pPr>
            <a:r>
              <a:rPr lang="tr-TR" sz="1800" b="1" dirty="0" smtClean="0">
                <a:solidFill>
                  <a:srgbClr val="7030A0"/>
                </a:solidFill>
              </a:rPr>
              <a:t>	6. </a:t>
            </a:r>
            <a:r>
              <a:rPr lang="tr-TR" sz="1800" b="1" dirty="0" err="1" smtClean="0">
                <a:solidFill>
                  <a:srgbClr val="7030A0"/>
                </a:solidFill>
              </a:rPr>
              <a:t>Reading</a:t>
            </a:r>
            <a:r>
              <a:rPr lang="tr-TR" sz="1800" b="1" dirty="0" smtClean="0">
                <a:solidFill>
                  <a:srgbClr val="7030A0"/>
                </a:solidFill>
              </a:rPr>
              <a:t> Bölge Müzesi (</a:t>
            </a:r>
            <a:r>
              <a:rPr lang="tr-TR" sz="1800" b="1" dirty="0" err="1" smtClean="0">
                <a:solidFill>
                  <a:srgbClr val="7030A0"/>
                </a:solidFill>
              </a:rPr>
              <a:t>Reading</a:t>
            </a:r>
            <a:r>
              <a:rPr lang="tr-TR" sz="1800" b="1" dirty="0" smtClean="0">
                <a:solidFill>
                  <a:srgbClr val="7030A0"/>
                </a:solidFill>
              </a:rPr>
              <a:t>)</a:t>
            </a:r>
          </a:p>
          <a:p>
            <a:pPr>
              <a:buNone/>
            </a:pPr>
            <a:r>
              <a:rPr lang="tr-TR" sz="1800" b="1" dirty="0" smtClean="0">
                <a:solidFill>
                  <a:srgbClr val="7030A0"/>
                </a:solidFill>
              </a:rPr>
              <a:t>	7. </a:t>
            </a:r>
            <a:r>
              <a:rPr lang="tr-TR" sz="1800" b="1" dirty="0" err="1" smtClean="0">
                <a:solidFill>
                  <a:srgbClr val="7030A0"/>
                </a:solidFill>
              </a:rPr>
              <a:t>Milton</a:t>
            </a:r>
            <a:r>
              <a:rPr lang="tr-TR" sz="1800" b="1" dirty="0" smtClean="0">
                <a:solidFill>
                  <a:srgbClr val="7030A0"/>
                </a:solidFill>
              </a:rPr>
              <a:t> Keynes Bölge Müzesi (</a:t>
            </a:r>
            <a:r>
              <a:rPr lang="tr-TR" sz="1800" b="1" dirty="0" err="1" smtClean="0">
                <a:solidFill>
                  <a:srgbClr val="7030A0"/>
                </a:solidFill>
              </a:rPr>
              <a:t>Wolverton</a:t>
            </a:r>
            <a:r>
              <a:rPr lang="tr-TR" sz="1800" b="1" dirty="0" smtClean="0">
                <a:solidFill>
                  <a:srgbClr val="7030A0"/>
                </a:solidFill>
              </a:rPr>
              <a:t>)</a:t>
            </a:r>
          </a:p>
          <a:p>
            <a:pPr>
              <a:buNone/>
            </a:pPr>
            <a:r>
              <a:rPr lang="tr-TR" sz="1800" b="1" dirty="0" smtClean="0">
                <a:solidFill>
                  <a:srgbClr val="7030A0"/>
                </a:solidFill>
              </a:rPr>
              <a:t>	8. </a:t>
            </a:r>
            <a:r>
              <a:rPr lang="tr-TR" sz="1800" b="1" dirty="0" err="1" smtClean="0">
                <a:solidFill>
                  <a:srgbClr val="7030A0"/>
                </a:solidFill>
              </a:rPr>
              <a:t>Blists</a:t>
            </a:r>
            <a:r>
              <a:rPr lang="tr-TR" sz="1800" b="1" dirty="0" smtClean="0">
                <a:solidFill>
                  <a:srgbClr val="7030A0"/>
                </a:solidFill>
              </a:rPr>
              <a:t> </a:t>
            </a:r>
            <a:r>
              <a:rPr lang="tr-TR" sz="1800" b="1" dirty="0" err="1" smtClean="0">
                <a:solidFill>
                  <a:srgbClr val="7030A0"/>
                </a:solidFill>
              </a:rPr>
              <a:t>Hill</a:t>
            </a:r>
            <a:r>
              <a:rPr lang="tr-TR" sz="1800" b="1" dirty="0" smtClean="0">
                <a:solidFill>
                  <a:srgbClr val="7030A0"/>
                </a:solidFill>
              </a:rPr>
              <a:t> Viktorya Kenti (</a:t>
            </a:r>
            <a:r>
              <a:rPr lang="tr-TR" sz="1800" b="1" dirty="0" err="1" smtClean="0">
                <a:solidFill>
                  <a:srgbClr val="7030A0"/>
                </a:solidFill>
              </a:rPr>
              <a:t>Telford</a:t>
            </a:r>
            <a:r>
              <a:rPr lang="tr-TR" sz="1800" b="1" dirty="0" smtClean="0">
                <a:solidFill>
                  <a:srgbClr val="7030A0"/>
                </a:solidFill>
              </a:rPr>
              <a:t>) </a:t>
            </a:r>
          </a:p>
          <a:p>
            <a:pPr>
              <a:buNone/>
            </a:pPr>
            <a:r>
              <a:rPr lang="tr-TR" sz="1800" b="1" dirty="0" smtClean="0">
                <a:solidFill>
                  <a:srgbClr val="7030A0"/>
                </a:solidFill>
              </a:rPr>
              <a:t>	9. </a:t>
            </a:r>
            <a:r>
              <a:rPr lang="tr-TR" sz="1800" b="1" dirty="0" err="1" smtClean="0">
                <a:solidFill>
                  <a:srgbClr val="7030A0"/>
                </a:solidFill>
              </a:rPr>
              <a:t>Braintree</a:t>
            </a:r>
            <a:r>
              <a:rPr lang="tr-TR" sz="1800" b="1" dirty="0" smtClean="0">
                <a:solidFill>
                  <a:srgbClr val="7030A0"/>
                </a:solidFill>
              </a:rPr>
              <a:t> Bölge Müzesi (</a:t>
            </a:r>
            <a:r>
              <a:rPr lang="tr-TR" sz="1800" b="1" dirty="0" err="1" smtClean="0">
                <a:solidFill>
                  <a:srgbClr val="7030A0"/>
                </a:solidFill>
              </a:rPr>
              <a:t>Essex</a:t>
            </a:r>
            <a:r>
              <a:rPr lang="tr-TR" sz="1800" b="1" dirty="0" smtClean="0">
                <a:solidFill>
                  <a:srgbClr val="7030A0"/>
                </a:solidFill>
              </a:rPr>
              <a:t>)</a:t>
            </a:r>
          </a:p>
          <a:p>
            <a:pPr>
              <a:buNone/>
            </a:pPr>
            <a:r>
              <a:rPr lang="tr-TR" sz="1800" b="1" dirty="0" smtClean="0">
                <a:solidFill>
                  <a:srgbClr val="7030A0"/>
                </a:solidFill>
              </a:rPr>
              <a:t>	10. </a:t>
            </a:r>
            <a:r>
              <a:rPr lang="tr-TR" sz="1800" b="1" dirty="0" err="1" smtClean="0">
                <a:solidFill>
                  <a:srgbClr val="7030A0"/>
                </a:solidFill>
              </a:rPr>
              <a:t>Weald</a:t>
            </a:r>
            <a:r>
              <a:rPr lang="tr-TR" sz="1800" b="1" dirty="0" smtClean="0">
                <a:solidFill>
                  <a:srgbClr val="7030A0"/>
                </a:solidFill>
              </a:rPr>
              <a:t> &amp; </a:t>
            </a:r>
            <a:r>
              <a:rPr lang="tr-TR" sz="1800" b="1" dirty="0" err="1" smtClean="0">
                <a:solidFill>
                  <a:srgbClr val="7030A0"/>
                </a:solidFill>
              </a:rPr>
              <a:t>Download</a:t>
            </a:r>
            <a:r>
              <a:rPr lang="tr-TR" sz="1800" b="1" dirty="0" smtClean="0">
                <a:solidFill>
                  <a:srgbClr val="7030A0"/>
                </a:solidFill>
              </a:rPr>
              <a:t> Açık Hava Müzesi (</a:t>
            </a:r>
            <a:r>
              <a:rPr lang="tr-TR" sz="1800" b="1" dirty="0" err="1" smtClean="0">
                <a:solidFill>
                  <a:srgbClr val="7030A0"/>
                </a:solidFill>
              </a:rPr>
              <a:t>Essex</a:t>
            </a:r>
            <a:r>
              <a:rPr lang="tr-TR" sz="1800" b="1" dirty="0" smtClean="0">
                <a:solidFill>
                  <a:srgbClr val="7030A0"/>
                </a:solidFill>
              </a:rPr>
              <a:t>)</a:t>
            </a:r>
          </a:p>
          <a:p>
            <a:pPr>
              <a:buNone/>
            </a:pPr>
            <a:r>
              <a:rPr lang="tr-TR" sz="1800" b="1" dirty="0" smtClean="0">
                <a:solidFill>
                  <a:srgbClr val="7030A0"/>
                </a:solidFill>
              </a:rPr>
              <a:t>	11. </a:t>
            </a:r>
            <a:r>
              <a:rPr lang="tr-TR" sz="1800" b="1" dirty="0" err="1" smtClean="0">
                <a:solidFill>
                  <a:srgbClr val="7030A0"/>
                </a:solidFill>
              </a:rPr>
              <a:t>Great</a:t>
            </a:r>
            <a:r>
              <a:rPr lang="tr-TR" sz="1800" b="1" dirty="0" smtClean="0">
                <a:solidFill>
                  <a:srgbClr val="7030A0"/>
                </a:solidFill>
              </a:rPr>
              <a:t> </a:t>
            </a:r>
            <a:r>
              <a:rPr lang="tr-TR" sz="1800" b="1" dirty="0" err="1" smtClean="0">
                <a:solidFill>
                  <a:srgbClr val="7030A0"/>
                </a:solidFill>
              </a:rPr>
              <a:t>Cressingham</a:t>
            </a:r>
            <a:r>
              <a:rPr lang="tr-TR" sz="1800" b="1" dirty="0" smtClean="0">
                <a:solidFill>
                  <a:srgbClr val="7030A0"/>
                </a:solidFill>
              </a:rPr>
              <a:t> Ulusal Okul Müzesi (</a:t>
            </a:r>
            <a:r>
              <a:rPr lang="tr-TR" sz="1800" b="1" dirty="0" err="1" smtClean="0">
                <a:solidFill>
                  <a:srgbClr val="7030A0"/>
                </a:solidFill>
              </a:rPr>
              <a:t>Norfolk</a:t>
            </a:r>
            <a:r>
              <a:rPr lang="tr-TR" sz="1800" b="1" dirty="0" smtClean="0">
                <a:solidFill>
                  <a:srgbClr val="7030A0"/>
                </a:solidFill>
              </a:rPr>
              <a:t>)</a:t>
            </a:r>
          </a:p>
          <a:p>
            <a:pPr>
              <a:buNone/>
            </a:pPr>
            <a:r>
              <a:rPr lang="tr-TR" sz="1800" b="1" dirty="0" smtClean="0">
                <a:solidFill>
                  <a:srgbClr val="7030A0"/>
                </a:solidFill>
              </a:rPr>
              <a:t>	12. </a:t>
            </a:r>
            <a:r>
              <a:rPr lang="tr-TR" sz="1800" b="1" dirty="0" err="1" smtClean="0">
                <a:solidFill>
                  <a:srgbClr val="7030A0"/>
                </a:solidFill>
              </a:rPr>
              <a:t>Queen</a:t>
            </a:r>
            <a:r>
              <a:rPr lang="tr-TR" sz="1800" b="1" dirty="0" smtClean="0">
                <a:solidFill>
                  <a:srgbClr val="7030A0"/>
                </a:solidFill>
              </a:rPr>
              <a:t> </a:t>
            </a:r>
            <a:r>
              <a:rPr lang="tr-TR" sz="1800" b="1" dirty="0" err="1" smtClean="0">
                <a:solidFill>
                  <a:srgbClr val="7030A0"/>
                </a:solidFill>
              </a:rPr>
              <a:t>Street</a:t>
            </a:r>
            <a:r>
              <a:rPr lang="tr-TR" sz="1800" b="1" dirty="0" smtClean="0">
                <a:solidFill>
                  <a:srgbClr val="7030A0"/>
                </a:solidFill>
              </a:rPr>
              <a:t> Okul Müzesi (</a:t>
            </a:r>
            <a:r>
              <a:rPr lang="tr-TR" sz="1800" b="1" dirty="0" err="1" smtClean="0">
                <a:solidFill>
                  <a:srgbClr val="7030A0"/>
                </a:solidFill>
              </a:rPr>
              <a:t>Lincolnshire</a:t>
            </a:r>
            <a:r>
              <a:rPr lang="tr-TR" sz="1800" b="1" dirty="0" smtClean="0">
                <a:solidFill>
                  <a:srgbClr val="7030A0"/>
                </a:solidFill>
              </a:rPr>
              <a:t>)</a:t>
            </a:r>
          </a:p>
          <a:p>
            <a:pPr>
              <a:buNone/>
            </a:pPr>
            <a:r>
              <a:rPr lang="tr-TR" sz="1800" b="1" dirty="0" smtClean="0">
                <a:solidFill>
                  <a:srgbClr val="7030A0"/>
                </a:solidFill>
              </a:rPr>
              <a:t>	13. İngiliz Ulusal Okulları Müzesi (</a:t>
            </a:r>
            <a:r>
              <a:rPr lang="tr-TR" sz="1800" b="1" dirty="0" err="1" smtClean="0">
                <a:solidFill>
                  <a:srgbClr val="7030A0"/>
                </a:solidFill>
              </a:rPr>
              <a:t>Herts</a:t>
            </a:r>
            <a:r>
              <a:rPr lang="tr-TR" sz="1800" b="1" dirty="0" smtClean="0">
                <a:solidFill>
                  <a:srgbClr val="7030A0"/>
                </a:solidFill>
              </a:rPr>
              <a:t>)</a:t>
            </a:r>
          </a:p>
          <a:p>
            <a:pPr>
              <a:buNone/>
            </a:pPr>
            <a:r>
              <a:rPr lang="tr-TR" sz="1800" b="1" dirty="0" smtClean="0">
                <a:solidFill>
                  <a:srgbClr val="7030A0"/>
                </a:solidFill>
              </a:rPr>
              <a:t>	14. </a:t>
            </a:r>
            <a:r>
              <a:rPr lang="tr-TR" sz="1800" b="1" dirty="0" err="1" smtClean="0">
                <a:solidFill>
                  <a:srgbClr val="7030A0"/>
                </a:solidFill>
              </a:rPr>
              <a:t>St</a:t>
            </a:r>
            <a:r>
              <a:rPr lang="tr-TR" sz="1800" b="1" dirty="0" smtClean="0">
                <a:solidFill>
                  <a:srgbClr val="7030A0"/>
                </a:solidFill>
              </a:rPr>
              <a:t>. John </a:t>
            </a:r>
            <a:r>
              <a:rPr lang="tr-TR" sz="1800" b="1" dirty="0" err="1" smtClean="0">
                <a:solidFill>
                  <a:srgbClr val="7030A0"/>
                </a:solidFill>
              </a:rPr>
              <a:t>House</a:t>
            </a:r>
            <a:r>
              <a:rPr lang="tr-TR" sz="1800" b="1" dirty="0" smtClean="0">
                <a:solidFill>
                  <a:srgbClr val="7030A0"/>
                </a:solidFill>
              </a:rPr>
              <a:t> Museum (</a:t>
            </a:r>
            <a:r>
              <a:rPr lang="tr-TR" sz="1800" b="1" dirty="0" err="1" smtClean="0">
                <a:solidFill>
                  <a:srgbClr val="7030A0"/>
                </a:solidFill>
              </a:rPr>
              <a:t>Midland</a:t>
            </a:r>
            <a:r>
              <a:rPr lang="tr-TR" sz="1800" b="1" dirty="0" smtClean="0">
                <a:solidFill>
                  <a:srgbClr val="7030A0"/>
                </a:solidFill>
              </a:rPr>
              <a:t>)</a:t>
            </a:r>
          </a:p>
          <a:p>
            <a:pPr>
              <a:buNone/>
            </a:pPr>
            <a:r>
              <a:rPr lang="tr-TR" sz="1800" b="1" dirty="0" smtClean="0">
                <a:solidFill>
                  <a:srgbClr val="7030A0"/>
                </a:solidFill>
              </a:rPr>
              <a:t>	15. </a:t>
            </a:r>
            <a:r>
              <a:rPr lang="tr-TR" sz="1800" b="1" dirty="0" err="1" smtClean="0">
                <a:solidFill>
                  <a:srgbClr val="7030A0"/>
                </a:solidFill>
              </a:rPr>
              <a:t>Black</a:t>
            </a:r>
            <a:r>
              <a:rPr lang="tr-TR" sz="1800" b="1" dirty="0" smtClean="0">
                <a:solidFill>
                  <a:srgbClr val="7030A0"/>
                </a:solidFill>
              </a:rPr>
              <a:t> </a:t>
            </a:r>
            <a:r>
              <a:rPr lang="tr-TR" sz="1800" b="1" dirty="0" err="1" smtClean="0">
                <a:solidFill>
                  <a:srgbClr val="7030A0"/>
                </a:solidFill>
              </a:rPr>
              <a:t>Country</a:t>
            </a:r>
            <a:r>
              <a:rPr lang="tr-TR" sz="1800" b="1" dirty="0" smtClean="0">
                <a:solidFill>
                  <a:srgbClr val="7030A0"/>
                </a:solidFill>
              </a:rPr>
              <a:t> Yaşayan Müze (West </a:t>
            </a:r>
            <a:r>
              <a:rPr lang="tr-TR" sz="1800" b="1" dirty="0" err="1" smtClean="0">
                <a:solidFill>
                  <a:srgbClr val="7030A0"/>
                </a:solidFill>
              </a:rPr>
              <a:t>Midland</a:t>
            </a:r>
            <a:r>
              <a:rPr lang="tr-TR" sz="1800" b="1" dirty="0" smtClean="0">
                <a:solidFill>
                  <a:srgbClr val="7030A0"/>
                </a:solidFill>
              </a:rPr>
              <a:t>)</a:t>
            </a:r>
            <a:endParaRPr lang="tr-TR" sz="1800" b="1"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92696"/>
            <a:ext cx="9144000" cy="5832648"/>
          </a:xfrm>
        </p:spPr>
        <p:txBody>
          <a:bodyPr>
            <a:normAutofit/>
          </a:bodyPr>
          <a:lstStyle/>
          <a:p>
            <a:pPr>
              <a:buNone/>
            </a:pPr>
            <a:r>
              <a:rPr lang="tr-TR" dirty="0" smtClean="0"/>
              <a:t>	</a:t>
            </a:r>
            <a:r>
              <a:rPr lang="tr-TR" b="1" dirty="0" smtClean="0">
                <a:solidFill>
                  <a:srgbClr val="7030A0"/>
                </a:solidFill>
              </a:rPr>
              <a:t>Bu müzeler,</a:t>
            </a:r>
          </a:p>
          <a:p>
            <a:pPr>
              <a:buNone/>
            </a:pPr>
            <a:r>
              <a:rPr lang="tr-TR" b="1" dirty="0" smtClean="0">
                <a:solidFill>
                  <a:srgbClr val="7030A0"/>
                </a:solidFill>
              </a:rPr>
              <a:t>	- yerel kültüre katkı sağlamak, </a:t>
            </a:r>
          </a:p>
          <a:p>
            <a:pPr>
              <a:buNone/>
            </a:pPr>
            <a:r>
              <a:rPr lang="tr-TR" b="1" dirty="0" smtClean="0">
                <a:solidFill>
                  <a:srgbClr val="7030A0"/>
                </a:solidFill>
              </a:rPr>
              <a:t>	- bölgenin tarihini araştırmak, </a:t>
            </a:r>
          </a:p>
          <a:p>
            <a:pPr>
              <a:buNone/>
            </a:pPr>
            <a:r>
              <a:rPr lang="tr-TR" b="1" dirty="0" smtClean="0">
                <a:solidFill>
                  <a:srgbClr val="7030A0"/>
                </a:solidFill>
              </a:rPr>
              <a:t>	- tarih eğitimi vermek,</a:t>
            </a:r>
          </a:p>
          <a:p>
            <a:pPr>
              <a:buNone/>
            </a:pPr>
            <a:r>
              <a:rPr lang="tr-TR" b="1" dirty="0" smtClean="0">
                <a:solidFill>
                  <a:srgbClr val="7030A0"/>
                </a:solidFill>
              </a:rPr>
              <a:t>	- eğitim sisteminin ve okulun genel durumunu yansıtmak, </a:t>
            </a:r>
          </a:p>
          <a:p>
            <a:pPr>
              <a:buNone/>
            </a:pPr>
            <a:r>
              <a:rPr lang="tr-TR" b="1" dirty="0" smtClean="0">
                <a:solidFill>
                  <a:srgbClr val="7030A0"/>
                </a:solidFill>
              </a:rPr>
              <a:t>	- eski ve çağdaş eğitim kuramlarını karşılaştırmak, </a:t>
            </a:r>
          </a:p>
          <a:p>
            <a:pPr>
              <a:buNone/>
            </a:pPr>
            <a:r>
              <a:rPr lang="tr-TR" b="1" dirty="0" smtClean="0">
                <a:solidFill>
                  <a:srgbClr val="7030A0"/>
                </a:solidFill>
              </a:rPr>
              <a:t> 	- izleyicilerine kapsamlı ve etkileşimli deneyimler sunan “yaşayan” müzeler olmak </a:t>
            </a:r>
          </a:p>
          <a:p>
            <a:pPr>
              <a:buNone/>
            </a:pPr>
            <a:r>
              <a:rPr lang="tr-TR" b="1" dirty="0" smtClean="0">
                <a:solidFill>
                  <a:srgbClr val="7030A0"/>
                </a:solidFill>
              </a:rPr>
              <a:t>	amacıyla hareket etmektedir.  </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noAutofit/>
          </a:bodyPr>
          <a:lstStyle/>
          <a:p>
            <a:r>
              <a:rPr lang="tr-TR" sz="3000" b="1" dirty="0" smtClean="0">
                <a:solidFill>
                  <a:srgbClr val="00B050"/>
                </a:solidFill>
              </a:rPr>
              <a:t>Bölge Müzeleri İçindeki Eğitim Müzeleri </a:t>
            </a:r>
            <a:br>
              <a:rPr lang="tr-TR" sz="3000" b="1" dirty="0" smtClean="0">
                <a:solidFill>
                  <a:srgbClr val="00B050"/>
                </a:solidFill>
              </a:rPr>
            </a:br>
            <a:r>
              <a:rPr lang="tr-TR" sz="3000" b="1" dirty="0" smtClean="0">
                <a:solidFill>
                  <a:srgbClr val="00B050"/>
                </a:solidFill>
              </a:rPr>
              <a:t>(Müze Sınıflar)</a:t>
            </a:r>
            <a:endParaRPr lang="tr-TR" sz="3000" b="1" dirty="0">
              <a:solidFill>
                <a:srgbClr val="00B050"/>
              </a:solidFill>
            </a:endParaRPr>
          </a:p>
        </p:txBody>
      </p:sp>
      <p:sp>
        <p:nvSpPr>
          <p:cNvPr id="3" name="2 İçerik Yer Tutucusu"/>
          <p:cNvSpPr>
            <a:spLocks noGrp="1"/>
          </p:cNvSpPr>
          <p:nvPr>
            <p:ph idx="1"/>
          </p:nvPr>
        </p:nvSpPr>
        <p:spPr>
          <a:xfrm>
            <a:off x="457200" y="1484784"/>
            <a:ext cx="8229600" cy="4641379"/>
          </a:xfrm>
        </p:spPr>
        <p:txBody>
          <a:bodyPr>
            <a:normAutofit fontScale="77500" lnSpcReduction="20000"/>
          </a:bodyPr>
          <a:lstStyle/>
          <a:p>
            <a:pPr>
              <a:buNone/>
            </a:pPr>
            <a:r>
              <a:rPr lang="tr-TR" dirty="0" smtClean="0"/>
              <a:t>	</a:t>
            </a:r>
            <a:r>
              <a:rPr lang="tr-TR" sz="3500" b="1" dirty="0" smtClean="0">
                <a:solidFill>
                  <a:srgbClr val="7030A0"/>
                </a:solidFill>
              </a:rPr>
              <a:t>Bölge müzelerindeki müzelerinin amaçları, bölgenin yerel tarihi bağlamında </a:t>
            </a:r>
            <a:r>
              <a:rPr lang="tr-TR" sz="3500" b="1" dirty="0" err="1" smtClean="0">
                <a:solidFill>
                  <a:srgbClr val="7030A0"/>
                </a:solidFill>
              </a:rPr>
              <a:t>Viktorya</a:t>
            </a:r>
            <a:r>
              <a:rPr lang="tr-TR" sz="3500" b="1" dirty="0" smtClean="0">
                <a:solidFill>
                  <a:srgbClr val="7030A0"/>
                </a:solidFill>
              </a:rPr>
              <a:t> Dönemi İngiltere’sinde çocukluğun tarihini sergilemek, çocukların </a:t>
            </a:r>
            <a:r>
              <a:rPr lang="tr-TR" sz="3500" b="1" dirty="0" err="1" smtClean="0">
                <a:solidFill>
                  <a:srgbClr val="7030A0"/>
                </a:solidFill>
              </a:rPr>
              <a:t>Viktorya</a:t>
            </a:r>
            <a:r>
              <a:rPr lang="tr-TR" sz="3500" b="1" dirty="0" smtClean="0">
                <a:solidFill>
                  <a:srgbClr val="7030A0"/>
                </a:solidFill>
              </a:rPr>
              <a:t> Dönemi yaşam biçimini ve eğitim yaklaşımlarını günümüzle karşılaştırmalarını sağlamak, İngiliz eğitim kuramcılarının yöntem ve tekniklerini araştırarak izleyicilere aktarmak, İngiliz eğitim tarihini örneklerle analiz etmek ve </a:t>
            </a:r>
            <a:r>
              <a:rPr lang="tr-TR" sz="3500" b="1" dirty="0" err="1" smtClean="0">
                <a:solidFill>
                  <a:srgbClr val="7030A0"/>
                </a:solidFill>
              </a:rPr>
              <a:t>Viktorya</a:t>
            </a:r>
            <a:r>
              <a:rPr lang="tr-TR" sz="3500" b="1" dirty="0" smtClean="0">
                <a:solidFill>
                  <a:srgbClr val="7030A0"/>
                </a:solidFill>
              </a:rPr>
              <a:t> Dönemi eğitim sistemini ders içeriklerini tanıtmaktır. </a:t>
            </a:r>
          </a:p>
          <a:p>
            <a:pPr>
              <a:buNone/>
            </a:pPr>
            <a:endParaRPr lang="tr-TR" b="1" dirty="0" smtClean="0">
              <a:solidFill>
                <a:srgbClr val="7030A0"/>
              </a:solidFill>
            </a:endParaRPr>
          </a:p>
          <a:p>
            <a:pPr>
              <a:buNone/>
            </a:pPr>
            <a:r>
              <a:rPr lang="tr-TR" b="1" dirty="0" smtClean="0">
                <a:solidFill>
                  <a:srgbClr val="7030A0"/>
                </a:solidFill>
              </a:rPr>
              <a:t>	- orijinal nesneler sergilenmekte,</a:t>
            </a:r>
          </a:p>
          <a:p>
            <a:pPr>
              <a:buNone/>
            </a:pPr>
            <a:r>
              <a:rPr lang="tr-TR" b="1" dirty="0" smtClean="0">
                <a:solidFill>
                  <a:srgbClr val="7030A0"/>
                </a:solidFill>
              </a:rPr>
              <a:t>	- dönem kostümleri ve gerçek nesneler kullanılarak eğitim, </a:t>
            </a:r>
          </a:p>
          <a:p>
            <a:pPr>
              <a:buNone/>
            </a:pPr>
            <a:r>
              <a:rPr lang="tr-TR" b="1" dirty="0" smtClean="0">
                <a:solidFill>
                  <a:srgbClr val="7030A0"/>
                </a:solidFill>
              </a:rPr>
              <a:t>	(canlandırma ve rol yapma teknikleri)</a:t>
            </a:r>
            <a:endParaRPr lang="tr-TR" b="1" dirty="0">
              <a:solidFill>
                <a:srgbClr val="7030A0"/>
              </a:solidFill>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325</Words>
  <Application>Microsoft Office PowerPoint</Application>
  <PresentationFormat>Ekran Gösterisi (4:3)</PresentationFormat>
  <Paragraphs>94</Paragraphs>
  <Slides>13</Slides>
  <Notes>5</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Slayt 1</vt:lpstr>
      <vt:lpstr>Slayt 2</vt:lpstr>
      <vt:lpstr>Slayt 3</vt:lpstr>
      <vt:lpstr>Slayt 4</vt:lpstr>
      <vt:lpstr>Slayt 5</vt:lpstr>
      <vt:lpstr>Slayt 6</vt:lpstr>
      <vt:lpstr>Slayt 7</vt:lpstr>
      <vt:lpstr>Slayt 8</vt:lpstr>
      <vt:lpstr>Bölge Müzeleri İçindeki Eğitim Müzeleri  (Müze Sınıflar)</vt:lpstr>
      <vt:lpstr>Okul Müzesi</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MÜZEDE   OKUL KÜLTÜRÜ:  İNGİLTERE ÖRNEĞİ</dc:title>
  <dc:creator>cero</dc:creator>
  <cp:lastModifiedBy>Kullanıcı</cp:lastModifiedBy>
  <cp:revision>87</cp:revision>
  <dcterms:created xsi:type="dcterms:W3CDTF">2012-10-14T12:19:23Z</dcterms:created>
  <dcterms:modified xsi:type="dcterms:W3CDTF">2018-01-31T10:31:08Z</dcterms:modified>
</cp:coreProperties>
</file>