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41" r:id="rId1"/>
  </p:sldMasterIdLst>
  <p:notesMasterIdLst>
    <p:notesMasterId r:id="rId13"/>
  </p:notes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75" r:id="rId10"/>
    <p:sldId id="276" r:id="rId11"/>
    <p:sldId id="267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935" autoAdjust="0"/>
  </p:normalViewPr>
  <p:slideViewPr>
    <p:cSldViewPr>
      <p:cViewPr varScale="1">
        <p:scale>
          <a:sx n="99" d="100"/>
          <a:sy n="99" d="100"/>
        </p:scale>
        <p:origin x="306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96A244-2731-4DF1-8919-BA2DBC05034E}" type="datetimeFigureOut">
              <a:rPr lang="tr-TR" smtClean="0"/>
              <a:t>11.12.2017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2557F1-74E6-4E7A-8034-3FC0F4A81BD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3721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2557F1-74E6-4E7A-8034-3FC0F4A81BDB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995504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5153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40613815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644713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 sz="24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180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dirty="0" smtClean="0"/>
              <a:t>Asıl metin stillerini düzenle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4643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64665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58196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9925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91519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45397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90295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580828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fld id="{AE2A032F-D600-4056-BC2A-505C1C0D1B55}" type="slidenum">
              <a:rPr lang="tr-TR" altLang="tr-TR" smtClean="0"/>
              <a:pPr>
                <a:defRPr/>
              </a:pPr>
              <a:t>‹#›</a:t>
            </a:fld>
            <a:endParaRPr lang="tr-TR" alt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50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9200" y="2761366"/>
            <a:ext cx="9906000" cy="147161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tr-TR" sz="3600" dirty="0" smtClean="0">
                <a:solidFill>
                  <a:schemeClr val="tx2">
                    <a:satMod val="130000"/>
                  </a:schemeClr>
                </a:solidFill>
              </a:rPr>
              <a:t>İstatistiksel Sorgulamalar Yapmak - </a:t>
            </a:r>
            <a:r>
              <a:rPr lang="tr-TR" sz="3600" dirty="0" err="1" smtClean="0">
                <a:solidFill>
                  <a:schemeClr val="tx2">
                    <a:satMod val="130000"/>
                  </a:schemeClr>
                </a:solidFill>
              </a:rPr>
              <a:t>Veritabanından</a:t>
            </a:r>
            <a:r>
              <a:rPr lang="tr-TR" sz="3600" dirty="0" smtClean="0">
                <a:solidFill>
                  <a:schemeClr val="tx2">
                    <a:satMod val="130000"/>
                  </a:schemeClr>
                </a:solidFill>
              </a:rPr>
              <a:t> Grafikler Elde Etmek</a:t>
            </a:r>
            <a:endParaRPr lang="tr-TR" sz="36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4453550"/>
            <a:ext cx="9906000" cy="691356"/>
          </a:xfrm>
        </p:spPr>
        <p:txBody>
          <a:bodyPr>
            <a:normAutofit lnSpcReduction="10000"/>
          </a:bodyPr>
          <a:lstStyle/>
          <a:p>
            <a:pPr>
              <a:spcAft>
                <a:spcPts val="0"/>
              </a:spcAft>
              <a:defRPr/>
            </a:pPr>
            <a:r>
              <a:rPr lang="tr-TR" dirty="0"/>
              <a:t>Görsel Programlama II</a:t>
            </a:r>
          </a:p>
          <a:p>
            <a:pPr>
              <a:spcAft>
                <a:spcPts val="0"/>
              </a:spcAft>
              <a:defRPr/>
            </a:pPr>
            <a:r>
              <a:rPr lang="tr-TR" altLang="tr-TR" dirty="0" err="1"/>
              <a:t>Öğr.Gör</a:t>
            </a:r>
            <a:r>
              <a:rPr lang="tr-TR" altLang="tr-TR" dirty="0"/>
              <a:t>. Salih ERDURUCAN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tr-T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Örnek </a:t>
            </a:r>
            <a:r>
              <a:rPr lang="tr-TR" dirty="0"/>
              <a:t>uygulama [1]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737360"/>
            <a:ext cx="11582400" cy="4739640"/>
          </a:xfrm>
        </p:spPr>
        <p:txBody>
          <a:bodyPr>
            <a:normAutofit fontScale="550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err="1" smtClean="0">
                <a:solidFill>
                  <a:schemeClr val="tx1"/>
                </a:solidFill>
                <a:latin typeface="Consolas" panose="020B0609020204030204" pitchFamily="49" charset="0"/>
              </a:rPr>
              <a:t>ArrayList</a:t>
            </a:r>
            <a:r>
              <a:rPr lang="tr-TR" dirty="0" smtClean="0"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oranlar = </a:t>
            </a:r>
            <a:r>
              <a:rPr lang="tr-TR" dirty="0" err="1">
                <a:solidFill>
                  <a:schemeClr val="tx1"/>
                </a:solidFill>
                <a:latin typeface="Consolas" panose="020B0609020204030204" pitchFamily="49" charset="0"/>
              </a:rPr>
              <a:t>new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chemeClr val="tx1"/>
                </a:solidFill>
                <a:latin typeface="Consolas" panose="020B0609020204030204" pitchFamily="49" charset="0"/>
              </a:rPr>
              <a:t>ArrayList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();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err="1" smtClean="0">
                <a:solidFill>
                  <a:schemeClr val="tx1"/>
                </a:solidFill>
                <a:latin typeface="Consolas" panose="020B0609020204030204" pitchFamily="49" charset="0"/>
              </a:rPr>
              <a:t>ArrayList</a:t>
            </a:r>
            <a:r>
              <a:rPr lang="tr-TR" dirty="0" smtClean="0"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chemeClr val="tx1"/>
                </a:solidFill>
                <a:latin typeface="Consolas" panose="020B0609020204030204" pitchFamily="49" charset="0"/>
              </a:rPr>
              <a:t>down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 = </a:t>
            </a:r>
            <a:r>
              <a:rPr lang="tr-TR" dirty="0" err="1">
                <a:solidFill>
                  <a:schemeClr val="tx1"/>
                </a:solidFill>
                <a:latin typeface="Consolas" panose="020B0609020204030204" pitchFamily="49" charset="0"/>
              </a:rPr>
              <a:t>new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  <a:r>
              <a:rPr lang="tr-TR" dirty="0" err="1">
                <a:solidFill>
                  <a:schemeClr val="tx1"/>
                </a:solidFill>
                <a:latin typeface="Consolas" panose="020B0609020204030204" pitchFamily="49" charset="0"/>
              </a:rPr>
              <a:t>ArrayList</a:t>
            </a:r>
            <a:r>
              <a:rPr lang="tr-TR" dirty="0" smtClean="0">
                <a:solidFill>
                  <a:schemeClr val="tx1"/>
                </a:solidFill>
                <a:latin typeface="Consolas" panose="020B0609020204030204" pitchFamily="49" charset="0"/>
              </a:rPr>
              <a:t>(); </a:t>
            </a:r>
            <a:r>
              <a:rPr lang="tr-TR" dirty="0" smtClean="0">
                <a:latin typeface="Consolas" panose="020B0609020204030204" pitchFamily="49" charset="0"/>
              </a:rPr>
              <a:t>//</a:t>
            </a:r>
            <a:r>
              <a:rPr lang="tr-TR" dirty="0">
                <a:latin typeface="Consolas" panose="020B0609020204030204" pitchFamily="49" charset="0"/>
              </a:rPr>
              <a:t>iki adet </a:t>
            </a:r>
            <a:r>
              <a:rPr lang="tr-TR" dirty="0" err="1">
                <a:latin typeface="Consolas" panose="020B0609020204030204" pitchFamily="49" charset="0"/>
              </a:rPr>
              <a:t>arraylist</a:t>
            </a:r>
            <a:r>
              <a:rPr lang="tr-TR" dirty="0">
                <a:latin typeface="Consolas" panose="020B0609020204030204" pitchFamily="49" charset="0"/>
              </a:rPr>
              <a:t> </a:t>
            </a:r>
            <a:r>
              <a:rPr lang="tr-TR" dirty="0" smtClean="0">
                <a:latin typeface="Consolas" panose="020B0609020204030204" pitchFamily="49" charset="0"/>
              </a:rPr>
              <a:t>oluşturduk            </a:t>
            </a:r>
            <a:endParaRPr lang="tr-TR" dirty="0">
              <a:latin typeface="Consolas" panose="020B0609020204030204" pitchFamily="49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err="1" smtClean="0">
                <a:solidFill>
                  <a:schemeClr val="tx1"/>
                </a:solidFill>
                <a:latin typeface="Consolas" panose="020B0609020204030204" pitchFamily="49" charset="0"/>
              </a:rPr>
              <a:t>oranlar.Add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("Ödenen</a:t>
            </a:r>
            <a:r>
              <a:rPr lang="tr-TR" dirty="0" smtClean="0">
                <a:solidFill>
                  <a:schemeClr val="tx1"/>
                </a:solidFill>
                <a:latin typeface="Consolas" panose="020B0609020204030204" pitchFamily="49" charset="0"/>
              </a:rPr>
              <a:t>"); </a:t>
            </a:r>
            <a:r>
              <a:rPr lang="tr-TR" dirty="0" smtClean="0">
                <a:latin typeface="Consolas" panose="020B0609020204030204" pitchFamily="49" charset="0"/>
              </a:rPr>
              <a:t>// </a:t>
            </a:r>
            <a:r>
              <a:rPr lang="tr-TR" dirty="0">
                <a:latin typeface="Consolas" panose="020B0609020204030204" pitchFamily="49" charset="0"/>
              </a:rPr>
              <a:t>oranlar listemize 2 başlık açtık biri ödenen diğeri kalan borç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err="1" smtClean="0">
                <a:solidFill>
                  <a:schemeClr val="tx1"/>
                </a:solidFill>
                <a:latin typeface="Consolas" panose="020B0609020204030204" pitchFamily="49" charset="0"/>
              </a:rPr>
              <a:t>oranlar.Add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("Kalan </a:t>
            </a:r>
            <a:r>
              <a:rPr lang="tr-TR" dirty="0" smtClean="0">
                <a:solidFill>
                  <a:schemeClr val="tx1"/>
                </a:solidFill>
                <a:latin typeface="Consolas" panose="020B0609020204030204" pitchFamily="49" charset="0"/>
              </a:rPr>
              <a:t>Borç");              </a:t>
            </a:r>
            <a:endParaRPr lang="tr-TR" dirty="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err="1" smtClean="0">
                <a:solidFill>
                  <a:schemeClr val="tx1"/>
                </a:solidFill>
                <a:latin typeface="Consolas" panose="020B0609020204030204" pitchFamily="49" charset="0"/>
              </a:rPr>
              <a:t>down.Add</a:t>
            </a:r>
            <a:r>
              <a:rPr lang="tr-TR" dirty="0" smtClean="0">
                <a:solidFill>
                  <a:schemeClr val="tx1"/>
                </a:solidFill>
                <a:latin typeface="Consolas" panose="020B0609020204030204" pitchFamily="49" charset="0"/>
              </a:rPr>
              <a:t>(</a:t>
            </a:r>
            <a:r>
              <a:rPr lang="tr-TR" dirty="0" err="1" smtClean="0">
                <a:solidFill>
                  <a:schemeClr val="tx1"/>
                </a:solidFill>
                <a:latin typeface="Consolas" panose="020B0609020204030204" pitchFamily="49" charset="0"/>
              </a:rPr>
              <a:t>odenen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); </a:t>
            </a:r>
            <a:r>
              <a:rPr lang="tr-TR" dirty="0" smtClean="0">
                <a:latin typeface="Consolas" panose="020B0609020204030204" pitchFamily="49" charset="0"/>
              </a:rPr>
              <a:t>//</a:t>
            </a:r>
            <a:r>
              <a:rPr lang="tr-TR" dirty="0" err="1">
                <a:latin typeface="Consolas" panose="020B0609020204030204" pitchFamily="49" charset="0"/>
              </a:rPr>
              <a:t>down</a:t>
            </a:r>
            <a:r>
              <a:rPr lang="tr-TR" dirty="0">
                <a:latin typeface="Consolas" panose="020B0609020204030204" pitchFamily="49" charset="0"/>
              </a:rPr>
              <a:t> listemize ise ödenen ve kalan borç toplamlarını aktardık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err="1" smtClean="0">
                <a:solidFill>
                  <a:schemeClr val="tx1"/>
                </a:solidFill>
                <a:latin typeface="Consolas" panose="020B0609020204030204" pitchFamily="49" charset="0"/>
              </a:rPr>
              <a:t>down.Add</a:t>
            </a:r>
            <a:r>
              <a:rPr lang="tr-TR" dirty="0" smtClean="0">
                <a:solidFill>
                  <a:schemeClr val="tx1"/>
                </a:solidFill>
                <a:latin typeface="Consolas" panose="020B0609020204030204" pitchFamily="49" charset="0"/>
              </a:rPr>
              <a:t>(</a:t>
            </a:r>
            <a:r>
              <a:rPr lang="tr-TR" dirty="0" err="1" smtClean="0">
                <a:solidFill>
                  <a:schemeClr val="tx1"/>
                </a:solidFill>
                <a:latin typeface="Consolas" panose="020B0609020204030204" pitchFamily="49" charset="0"/>
              </a:rPr>
              <a:t>kalan_borc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);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smtClean="0">
                <a:solidFill>
                  <a:schemeClr val="tx1"/>
                </a:solidFill>
                <a:latin typeface="Consolas" panose="020B0609020204030204" pitchFamily="49" charset="0"/>
              </a:rPr>
              <a:t>this.chart1.Titles.Clear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();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smtClean="0">
                <a:solidFill>
                  <a:schemeClr val="tx1"/>
                </a:solidFill>
                <a:latin typeface="Consolas" panose="020B0609020204030204" pitchFamily="49" charset="0"/>
              </a:rPr>
              <a:t>this.chart1.Series.Clear(); </a:t>
            </a:r>
            <a:r>
              <a:rPr lang="tr-TR" dirty="0" smtClean="0">
                <a:latin typeface="Consolas" panose="020B0609020204030204" pitchFamily="49" charset="0"/>
              </a:rPr>
              <a:t>//</a:t>
            </a:r>
            <a:r>
              <a:rPr lang="tr-TR" dirty="0">
                <a:latin typeface="Consolas" panose="020B0609020204030204" pitchFamily="49" charset="0"/>
              </a:rPr>
              <a:t>Grafik arabirimimizin başlık ve verilerini </a:t>
            </a:r>
            <a:r>
              <a:rPr lang="tr-TR" dirty="0" err="1">
                <a:latin typeface="Consolas" panose="020B0609020204030204" pitchFamily="49" charset="0"/>
              </a:rPr>
              <a:t>bi</a:t>
            </a:r>
            <a:r>
              <a:rPr lang="tr-TR" dirty="0">
                <a:latin typeface="Consolas" panose="020B0609020204030204" pitchFamily="49" charset="0"/>
              </a:rPr>
              <a:t> temizledik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smtClean="0">
                <a:solidFill>
                  <a:schemeClr val="tx1"/>
                </a:solidFill>
                <a:latin typeface="Consolas" panose="020B0609020204030204" pitchFamily="49" charset="0"/>
              </a:rPr>
              <a:t>this.chart1.Series.Add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("Yıllık Bazlı Grafik</a:t>
            </a:r>
            <a:r>
              <a:rPr lang="tr-TR" dirty="0" smtClean="0">
                <a:solidFill>
                  <a:schemeClr val="tx1"/>
                </a:solidFill>
                <a:latin typeface="Consolas" panose="020B0609020204030204" pitchFamily="49" charset="0"/>
              </a:rPr>
              <a:t>"); </a:t>
            </a:r>
            <a:r>
              <a:rPr lang="tr-TR" dirty="0" smtClean="0">
                <a:latin typeface="Consolas" panose="020B0609020204030204" pitchFamily="49" charset="0"/>
              </a:rPr>
              <a:t>//</a:t>
            </a:r>
            <a:r>
              <a:rPr lang="tr-TR" dirty="0">
                <a:latin typeface="Consolas" panose="020B0609020204030204" pitchFamily="49" charset="0"/>
              </a:rPr>
              <a:t>Başlığımızı ekledik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smtClean="0">
                <a:solidFill>
                  <a:schemeClr val="tx1"/>
                </a:solidFill>
                <a:latin typeface="Consolas" panose="020B0609020204030204" pitchFamily="49" charset="0"/>
              </a:rPr>
              <a:t>chart1.Series[0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].</a:t>
            </a:r>
            <a:r>
              <a:rPr lang="tr-TR" dirty="0" err="1">
                <a:solidFill>
                  <a:schemeClr val="tx1"/>
                </a:solidFill>
                <a:latin typeface="Consolas" panose="020B0609020204030204" pitchFamily="49" charset="0"/>
              </a:rPr>
              <a:t>ChartType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 = System.Windows.Forms.DataVisualization.Charting.SeriesChartType.Pie;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i="1" dirty="0" smtClean="0">
                <a:latin typeface="Consolas" panose="020B0609020204030204" pitchFamily="49" charset="0"/>
              </a:rPr>
              <a:t>//</a:t>
            </a:r>
            <a:r>
              <a:rPr lang="tr-TR" i="1" dirty="0">
                <a:latin typeface="Consolas" panose="020B0609020204030204" pitchFamily="49" charset="0"/>
              </a:rPr>
              <a:t>stilini kodumuzla belirledik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err="1" smtClean="0">
                <a:solidFill>
                  <a:schemeClr val="tx1"/>
                </a:solidFill>
                <a:latin typeface="Consolas" panose="020B0609020204030204" pitchFamily="49" charset="0"/>
              </a:rPr>
              <a:t>for</a:t>
            </a:r>
            <a:r>
              <a:rPr lang="tr-TR" dirty="0" smtClean="0">
                <a:solidFill>
                  <a:schemeClr val="tx1"/>
                </a:solidFill>
                <a:latin typeface="Consolas" panose="020B0609020204030204" pitchFamily="49" charset="0"/>
              </a:rPr>
              <a:t> 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(</a:t>
            </a:r>
            <a:r>
              <a:rPr lang="tr-TR" dirty="0" err="1">
                <a:solidFill>
                  <a:schemeClr val="tx1"/>
                </a:solidFill>
                <a:latin typeface="Consolas" panose="020B0609020204030204" pitchFamily="49" charset="0"/>
              </a:rPr>
              <a:t>int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 i = 0; i &lt; 2; i</a:t>
            </a:r>
            <a:r>
              <a:rPr lang="tr-TR" dirty="0" smtClean="0">
                <a:solidFill>
                  <a:schemeClr val="tx1"/>
                </a:solidFill>
                <a:latin typeface="Consolas" panose="020B0609020204030204" pitchFamily="49" charset="0"/>
              </a:rPr>
              <a:t>++)  </a:t>
            </a:r>
            <a:r>
              <a:rPr lang="tr-TR" dirty="0" smtClean="0">
                <a:latin typeface="Consolas" panose="020B0609020204030204" pitchFamily="49" charset="0"/>
              </a:rPr>
              <a:t>//</a:t>
            </a:r>
            <a:r>
              <a:rPr lang="tr-TR" dirty="0">
                <a:latin typeface="Consolas" panose="020B0609020204030204" pitchFamily="49" charset="0"/>
              </a:rPr>
              <a:t>2 adet </a:t>
            </a:r>
            <a:r>
              <a:rPr lang="tr-TR" dirty="0" err="1">
                <a:latin typeface="Consolas" panose="020B0609020204030204" pitchFamily="49" charset="0"/>
              </a:rPr>
              <a:t>arraylistemize</a:t>
            </a:r>
            <a:r>
              <a:rPr lang="tr-TR" dirty="0">
                <a:latin typeface="Consolas" panose="020B0609020204030204" pitchFamily="49" charset="0"/>
              </a:rPr>
              <a:t> veri girdiğimiz için döngüyle verilerini aldık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smtClean="0">
                <a:solidFill>
                  <a:schemeClr val="tx1"/>
                </a:solidFill>
                <a:latin typeface="Consolas" panose="020B0609020204030204" pitchFamily="49" charset="0"/>
              </a:rPr>
              <a:t>{</a:t>
            </a:r>
            <a:endParaRPr lang="tr-TR" dirty="0">
              <a:solidFill>
                <a:schemeClr val="tx1"/>
              </a:solidFill>
              <a:latin typeface="Consolas" panose="020B0609020204030204" pitchFamily="49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smtClean="0">
                <a:solidFill>
                  <a:schemeClr val="tx1"/>
                </a:solidFill>
                <a:latin typeface="Consolas" panose="020B0609020204030204" pitchFamily="49" charset="0"/>
              </a:rPr>
              <a:t>   this.chart1.Series[0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].</a:t>
            </a:r>
            <a:r>
              <a:rPr lang="tr-TR" dirty="0" err="1">
                <a:solidFill>
                  <a:schemeClr val="tx1"/>
                </a:solidFill>
                <a:latin typeface="Consolas" panose="020B0609020204030204" pitchFamily="49" charset="0"/>
              </a:rPr>
              <a:t>Points.AddXY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(oranlar[i].</a:t>
            </a:r>
            <a:r>
              <a:rPr lang="tr-TR" dirty="0" err="1">
                <a:solidFill>
                  <a:schemeClr val="tx1"/>
                </a:solidFill>
                <a:latin typeface="Consolas" panose="020B0609020204030204" pitchFamily="49" charset="0"/>
              </a:rPr>
              <a:t>ToString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(), </a:t>
            </a:r>
            <a:r>
              <a:rPr lang="tr-TR" dirty="0" err="1">
                <a:solidFill>
                  <a:schemeClr val="tx1"/>
                </a:solidFill>
                <a:latin typeface="Consolas" panose="020B0609020204030204" pitchFamily="49" charset="0"/>
              </a:rPr>
              <a:t>double.Parse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(</a:t>
            </a:r>
            <a:r>
              <a:rPr lang="tr-TR" dirty="0" err="1">
                <a:solidFill>
                  <a:schemeClr val="tx1"/>
                </a:solidFill>
                <a:latin typeface="Consolas" panose="020B0609020204030204" pitchFamily="49" charset="0"/>
              </a:rPr>
              <a:t>down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[i].</a:t>
            </a:r>
            <a:r>
              <a:rPr lang="tr-TR" dirty="0" err="1">
                <a:solidFill>
                  <a:schemeClr val="tx1"/>
                </a:solidFill>
                <a:latin typeface="Consolas" panose="020B0609020204030204" pitchFamily="49" charset="0"/>
              </a:rPr>
              <a:t>ToString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().</a:t>
            </a:r>
            <a:r>
              <a:rPr lang="tr-TR" dirty="0" err="1">
                <a:solidFill>
                  <a:schemeClr val="tx1"/>
                </a:solidFill>
                <a:latin typeface="Consolas" panose="020B0609020204030204" pitchFamily="49" charset="0"/>
              </a:rPr>
              <a:t>Substring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(0, </a:t>
            </a:r>
            <a:r>
              <a:rPr lang="tr-TR" dirty="0" err="1">
                <a:solidFill>
                  <a:schemeClr val="tx1"/>
                </a:solidFill>
                <a:latin typeface="Consolas" panose="020B0609020204030204" pitchFamily="49" charset="0"/>
              </a:rPr>
              <a:t>down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[i].</a:t>
            </a:r>
            <a:r>
              <a:rPr lang="tr-TR" dirty="0" err="1">
                <a:solidFill>
                  <a:schemeClr val="tx1"/>
                </a:solidFill>
                <a:latin typeface="Consolas" panose="020B0609020204030204" pitchFamily="49" charset="0"/>
              </a:rPr>
              <a:t>ToString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().</a:t>
            </a:r>
            <a:r>
              <a:rPr lang="tr-TR" dirty="0" err="1">
                <a:solidFill>
                  <a:schemeClr val="tx1"/>
                </a:solidFill>
                <a:latin typeface="Consolas" panose="020B0609020204030204" pitchFamily="49" charset="0"/>
              </a:rPr>
              <a:t>Length</a:t>
            </a: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 - 3</a:t>
            </a:r>
            <a:r>
              <a:rPr lang="tr-TR" dirty="0" smtClean="0">
                <a:solidFill>
                  <a:schemeClr val="tx1"/>
                </a:solidFill>
                <a:latin typeface="Consolas" panose="020B0609020204030204" pitchFamily="49" charset="0"/>
              </a:rPr>
              <a:t>)));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>
                <a:solidFill>
                  <a:schemeClr val="tx1"/>
                </a:solidFill>
                <a:latin typeface="Consolas" panose="020B0609020204030204" pitchFamily="49" charset="0"/>
              </a:rPr>
              <a:t>}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dirty="0" smtClean="0">
                <a:latin typeface="Consolas" panose="020B0609020204030204" pitchFamily="49" charset="0"/>
              </a:rPr>
              <a:t>/* </a:t>
            </a:r>
            <a:r>
              <a:rPr lang="tr-TR" dirty="0">
                <a:latin typeface="Consolas" panose="020B0609020204030204" pitchFamily="49" charset="0"/>
              </a:rPr>
              <a:t>önce oranlar listemizdeki başlığı çekiyoruz </a:t>
            </a:r>
            <a:r>
              <a:rPr lang="tr-TR" dirty="0" err="1" smtClean="0">
                <a:latin typeface="Consolas" panose="020B0609020204030204" pitchFamily="49" charset="0"/>
              </a:rPr>
              <a:t>string</a:t>
            </a:r>
            <a:r>
              <a:rPr lang="tr-TR" dirty="0" smtClean="0">
                <a:latin typeface="Consolas" panose="020B0609020204030204" pitchFamily="49" charset="0"/>
              </a:rPr>
              <a:t> olarak daha </a:t>
            </a:r>
            <a:r>
              <a:rPr lang="tr-TR" dirty="0">
                <a:latin typeface="Consolas" panose="020B0609020204030204" pitchFamily="49" charset="0"/>
              </a:rPr>
              <a:t>sonrada sayısal anlamda düzenleyerek </a:t>
            </a:r>
            <a:r>
              <a:rPr lang="tr-TR" dirty="0" err="1">
                <a:latin typeface="Consolas" panose="020B0609020204030204" pitchFamily="49" charset="0"/>
              </a:rPr>
              <a:t>down</a:t>
            </a:r>
            <a:r>
              <a:rPr lang="tr-TR" dirty="0">
                <a:latin typeface="Consolas" panose="020B0609020204030204" pitchFamily="49" charset="0"/>
              </a:rPr>
              <a:t> listemizde bulunan toplam </a:t>
            </a:r>
            <a:r>
              <a:rPr lang="tr-TR" dirty="0" smtClean="0">
                <a:latin typeface="Consolas" panose="020B0609020204030204" pitchFamily="49" charset="0"/>
              </a:rPr>
              <a:t>borç </a:t>
            </a:r>
            <a:r>
              <a:rPr lang="tr-TR" dirty="0">
                <a:latin typeface="Consolas" panose="020B0609020204030204" pitchFamily="49" charset="0"/>
              </a:rPr>
              <a:t>ve  kalan borcu ekledik</a:t>
            </a:r>
            <a:r>
              <a:rPr lang="tr-TR" dirty="0" smtClean="0">
                <a:latin typeface="Consolas" panose="020B0609020204030204" pitchFamily="49" charset="0"/>
              </a:rPr>
              <a:t>. </a:t>
            </a:r>
            <a:r>
              <a:rPr lang="tr-TR" dirty="0" err="1" smtClean="0">
                <a:latin typeface="Consolas" panose="020B0609020204030204" pitchFamily="49" charset="0"/>
              </a:rPr>
              <a:t>Substring</a:t>
            </a:r>
            <a:r>
              <a:rPr lang="tr-TR" dirty="0" smtClean="0">
                <a:latin typeface="Consolas" panose="020B0609020204030204" pitchFamily="49" charset="0"/>
              </a:rPr>
              <a:t> ile sayının ondalık kısımları atılmaktadır.</a:t>
            </a:r>
          </a:p>
          <a:p>
            <a:pPr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tr-TR" sz="3300" dirty="0" smtClean="0">
                <a:solidFill>
                  <a:srgbClr val="FF0000"/>
                </a:solidFill>
                <a:latin typeface="Consolas" panose="020B0609020204030204" pitchFamily="49" charset="0"/>
              </a:rPr>
              <a:t>Bu örnekte verilerin </a:t>
            </a:r>
            <a:r>
              <a:rPr lang="tr-TR" sz="3300" dirty="0" err="1" smtClean="0">
                <a:solidFill>
                  <a:srgbClr val="FF0000"/>
                </a:solidFill>
                <a:latin typeface="Consolas" panose="020B0609020204030204" pitchFamily="49" charset="0"/>
              </a:rPr>
              <a:t>Array’lere</a:t>
            </a:r>
            <a:r>
              <a:rPr lang="tr-TR" sz="3300" dirty="0" smtClean="0">
                <a:solidFill>
                  <a:srgbClr val="FF0000"/>
                </a:solidFill>
                <a:latin typeface="Consolas" panose="020B0609020204030204" pitchFamily="49" charset="0"/>
              </a:rPr>
              <a:t> ataması örnek uygulamaya dahil edilmemiştir.</a:t>
            </a:r>
            <a:endParaRPr lang="tr-TR" sz="3300" dirty="0">
              <a:solidFill>
                <a:srgbClr val="FF0000"/>
              </a:solidFill>
              <a:latin typeface="Consolas" panose="020B060902020403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524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45734"/>
            <a:ext cx="10972800" cy="4023360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1. http</a:t>
            </a:r>
            <a:r>
              <a:rPr lang="tr-TR" dirty="0"/>
              <a:t>://ramazanakbuz.com/c-grafik-islemleri-veritabanli-chart-kullanimi/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Erişim Tarihi : 08.12.2017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03787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Grafik </a:t>
            </a:r>
            <a:r>
              <a:rPr lang="tr-TR" dirty="0" smtClean="0"/>
              <a:t>İşlemleri [1]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4402666"/>
          </a:xfrm>
        </p:spPr>
        <p:txBody>
          <a:bodyPr>
            <a:normAutofit/>
          </a:bodyPr>
          <a:lstStyle/>
          <a:p>
            <a:r>
              <a:rPr lang="tr-TR" b="1" dirty="0"/>
              <a:t>Chart ne işe yarar ?</a:t>
            </a:r>
            <a:r>
              <a:rPr lang="tr-TR" dirty="0"/>
              <a:t> İstediğimiz verilerin grafiksel gösterimini Chart kontrolü kullanarak sağlayabiliriz.</a:t>
            </a:r>
          </a:p>
          <a:p>
            <a:r>
              <a:rPr lang="tr-TR" b="1" dirty="0"/>
              <a:t>Chart </a:t>
            </a:r>
            <a:r>
              <a:rPr lang="tr-TR" b="1" dirty="0" err="1"/>
              <a:t>veritabanı</a:t>
            </a:r>
            <a:r>
              <a:rPr lang="tr-TR" b="1" dirty="0"/>
              <a:t> işlemleri yapılabilir mi?</a:t>
            </a:r>
            <a:r>
              <a:rPr lang="tr-TR" dirty="0"/>
              <a:t> </a:t>
            </a:r>
            <a:r>
              <a:rPr lang="tr-TR" dirty="0" err="1"/>
              <a:t>DataList</a:t>
            </a:r>
            <a:r>
              <a:rPr lang="tr-TR" dirty="0" smtClean="0"/>
              <a:t>, </a:t>
            </a:r>
            <a:r>
              <a:rPr lang="tr-TR" dirty="0" err="1" smtClean="0"/>
              <a:t>DataGridView</a:t>
            </a:r>
            <a:r>
              <a:rPr lang="tr-TR" dirty="0" smtClean="0"/>
              <a:t> </a:t>
            </a:r>
            <a:r>
              <a:rPr lang="tr-TR" dirty="0"/>
              <a:t>benzeri veri kontrollerinde olduğu gibi </a:t>
            </a:r>
            <a:r>
              <a:rPr lang="tr-TR" dirty="0" err="1"/>
              <a:t>DataSource</a:t>
            </a:r>
            <a:r>
              <a:rPr lang="tr-TR" dirty="0"/>
              <a:t> nesneleriyle çalışır. </a:t>
            </a:r>
            <a:r>
              <a:rPr lang="tr-TR" dirty="0" smtClean="0"/>
              <a:t>Yani </a:t>
            </a:r>
            <a:r>
              <a:rPr lang="tr-TR" dirty="0" err="1" smtClean="0"/>
              <a:t>veritabanından</a:t>
            </a:r>
            <a:r>
              <a:rPr lang="tr-TR" dirty="0" smtClean="0"/>
              <a:t> </a:t>
            </a:r>
            <a:r>
              <a:rPr lang="tr-TR" dirty="0"/>
              <a:t>veya bir nesneden gelen verilerin bu kontrole </a:t>
            </a:r>
            <a:r>
              <a:rPr lang="tr-TR" dirty="0" err="1"/>
              <a:t>DataSource</a:t>
            </a:r>
            <a:r>
              <a:rPr lang="tr-TR" dirty="0"/>
              <a:t> özelliği </a:t>
            </a:r>
            <a:r>
              <a:rPr lang="tr-TR" dirty="0" smtClean="0"/>
              <a:t>üzerinde bağlanması </a:t>
            </a:r>
            <a:r>
              <a:rPr lang="tr-TR" dirty="0"/>
              <a:t>gerekecektir.</a:t>
            </a:r>
          </a:p>
          <a:p>
            <a:r>
              <a:rPr lang="tr-TR" b="1" dirty="0"/>
              <a:t>Chart nerede ?</a:t>
            </a:r>
            <a:r>
              <a:rPr lang="tr-TR" dirty="0"/>
              <a:t> Chart kontrolü </a:t>
            </a:r>
            <a:r>
              <a:rPr lang="tr-TR" dirty="0" err="1"/>
              <a:t>Toolbox’ta</a:t>
            </a:r>
            <a:r>
              <a:rPr lang="tr-TR" dirty="0"/>
              <a:t> Data kısmında bulunur.</a:t>
            </a:r>
          </a:p>
          <a:p>
            <a:r>
              <a:rPr lang="tr-TR" dirty="0"/>
              <a:t>Chart kontrolüne manuel olarak aşan ve değer eklemek mümkündür bu ekleme işlemi </a:t>
            </a:r>
            <a:r>
              <a:rPr lang="tr-TR" dirty="0" smtClean="0"/>
              <a:t>aşağıdaki </a:t>
            </a:r>
            <a:r>
              <a:rPr lang="tr-TR" dirty="0"/>
              <a:t>adımlar sayesinde gerçekleşmektedir.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47170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Grafik </a:t>
            </a:r>
            <a:r>
              <a:rPr lang="tr-TR" dirty="0"/>
              <a:t>İşlemleri [1]</a:t>
            </a:r>
            <a:endParaRPr lang="tr-TR" dirty="0"/>
          </a:p>
        </p:txBody>
      </p:sp>
      <p:pic>
        <p:nvPicPr>
          <p:cNvPr id="1026" name="Picture 2" descr="https://i2.wp.com/i.hizliresim.com/OypVB4.png?w=955&amp;ssl=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2594372"/>
            <a:ext cx="6096000" cy="3388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1097280" y="1813384"/>
            <a:ext cx="64604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İlk olarak Forma </a:t>
            </a:r>
            <a:r>
              <a:rPr lang="tr-TR" sz="28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chart</a:t>
            </a:r>
            <a:r>
              <a:rPr lang="tr-TR" sz="28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nesnesini ekliyoruz ;</a:t>
            </a:r>
            <a:endParaRPr lang="tr-TR" sz="2800" b="0" i="0" dirty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8609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Grafik </a:t>
            </a:r>
            <a:r>
              <a:rPr lang="tr-TR" dirty="0"/>
              <a:t>İşlemleri [1]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057400"/>
            <a:ext cx="4038600" cy="3505200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tr-TR" dirty="0" err="1">
                <a:solidFill>
                  <a:srgbClr val="002060"/>
                </a:solidFill>
              </a:rPr>
              <a:t>Properties’de</a:t>
            </a:r>
            <a:r>
              <a:rPr lang="tr-TR" dirty="0">
                <a:solidFill>
                  <a:srgbClr val="002060"/>
                </a:solidFill>
              </a:rPr>
              <a:t> Series alanından </a:t>
            </a:r>
            <a:r>
              <a:rPr lang="tr-TR" dirty="0" smtClean="0">
                <a:solidFill>
                  <a:srgbClr val="002060"/>
                </a:solidFill>
              </a:rPr>
              <a:t>grafik tipinin belirlenmesi gerekir. </a:t>
            </a:r>
            <a:r>
              <a:rPr lang="tr-TR" dirty="0" err="1" smtClean="0">
                <a:solidFill>
                  <a:srgbClr val="002060"/>
                </a:solidFill>
              </a:rPr>
              <a:t>Add</a:t>
            </a:r>
            <a:r>
              <a:rPr lang="tr-TR" dirty="0" smtClean="0">
                <a:solidFill>
                  <a:srgbClr val="002060"/>
                </a:solidFill>
              </a:rPr>
              <a:t> </a:t>
            </a:r>
            <a:r>
              <a:rPr lang="tr-TR" dirty="0">
                <a:solidFill>
                  <a:srgbClr val="002060"/>
                </a:solidFill>
              </a:rPr>
              <a:t>butonuna tıklayarak </a:t>
            </a:r>
            <a:r>
              <a:rPr lang="tr-TR" dirty="0" smtClean="0">
                <a:solidFill>
                  <a:srgbClr val="002060"/>
                </a:solidFill>
              </a:rPr>
              <a:t>hangi veriler grafik haline getirilecekse onlar "seri" </a:t>
            </a:r>
            <a:r>
              <a:rPr lang="tr-TR" dirty="0">
                <a:solidFill>
                  <a:srgbClr val="002060"/>
                </a:solidFill>
              </a:rPr>
              <a:t>olarak </a:t>
            </a:r>
            <a:r>
              <a:rPr lang="tr-TR" dirty="0" smtClean="0">
                <a:solidFill>
                  <a:srgbClr val="002060"/>
                </a:solidFill>
              </a:rPr>
              <a:t>eklenir.</a:t>
            </a:r>
            <a:endParaRPr lang="tr-TR" dirty="0">
              <a:solidFill>
                <a:srgbClr val="002060"/>
              </a:solidFill>
            </a:endParaRPr>
          </a:p>
        </p:txBody>
      </p:sp>
      <p:pic>
        <p:nvPicPr>
          <p:cNvPr id="4" name="Picture 2" descr="https://i0.wp.com/i.hizliresim.com/POZnkd.png?w=955&amp;ssl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828800"/>
            <a:ext cx="7194051" cy="3535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628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Grafik </a:t>
            </a:r>
            <a:r>
              <a:rPr lang="tr-TR" dirty="0"/>
              <a:t>İşlemleri [1]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idx="1"/>
          </p:nvPr>
        </p:nvSpPr>
        <p:spPr>
          <a:xfrm>
            <a:off x="457200" y="2027919"/>
            <a:ext cx="2057400" cy="4023360"/>
          </a:xfrm>
        </p:spPr>
        <p:txBody>
          <a:bodyPr>
            <a:normAutofit/>
          </a:bodyPr>
          <a:lstStyle/>
          <a:p>
            <a:r>
              <a:rPr lang="tr-TR" sz="2400" dirty="0"/>
              <a:t>Ekleme </a:t>
            </a:r>
            <a:r>
              <a:rPr lang="tr-TR" sz="2400" dirty="0" smtClean="0"/>
              <a:t>işlemi tamamlandıktan </a:t>
            </a:r>
            <a:r>
              <a:rPr lang="tr-TR" sz="2400" dirty="0"/>
              <a:t>sonra </a:t>
            </a:r>
            <a:r>
              <a:rPr lang="tr-TR" sz="2400" dirty="0" err="1" smtClean="0"/>
              <a:t>ChartType</a:t>
            </a:r>
            <a:r>
              <a:rPr lang="tr-TR" sz="2400" dirty="0" smtClean="0"/>
              <a:t> kısmından grafiğin şekli belirlenir.</a:t>
            </a:r>
            <a:endParaRPr lang="tr-TR" sz="2400" dirty="0"/>
          </a:p>
        </p:txBody>
      </p:sp>
      <p:pic>
        <p:nvPicPr>
          <p:cNvPr id="2052" name="Picture 4" descr="https://i2.wp.com/i.hizliresim.com/OypVEA.png?w=955&amp;ssl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828800"/>
            <a:ext cx="9096375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3642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Grafik </a:t>
            </a:r>
            <a:r>
              <a:rPr lang="tr-TR" dirty="0"/>
              <a:t>İşlemleri [1]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89785" y="1981200"/>
            <a:ext cx="10942320" cy="402336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</a:rPr>
              <a:t>this.chart2.Series["Fenerbahçe"].</a:t>
            </a:r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</a:rPr>
              <a:t>Points.AddXY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</a:rPr>
              <a:t>("Puanı", 75);</a:t>
            </a:r>
          </a:p>
          <a:p>
            <a:pPr marL="0" indent="0">
              <a:buNone/>
            </a:pP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</a:rPr>
              <a:t>this.chart2.Series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</a:rPr>
              <a:t>["Galatasaray"].</a:t>
            </a:r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</a:rPr>
              <a:t>Points.AddXY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</a:rPr>
              <a:t>("Puanı", 60);</a:t>
            </a:r>
          </a:p>
          <a:p>
            <a:pPr marL="0" indent="0">
              <a:buNone/>
            </a:pP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</a:rPr>
              <a:t>this.chart2.Series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</a:rPr>
              <a:t>["Beşiktaş"].</a:t>
            </a:r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</a:rPr>
              <a:t>Points.AddXY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</a:rPr>
              <a:t>("Puanı", 70);</a:t>
            </a:r>
          </a:p>
          <a:p>
            <a:pPr marL="0" indent="0">
              <a:buNone/>
            </a:pP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</a:rPr>
              <a:t>this.chart2.Series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</a:rPr>
              <a:t>["Trabzonspor"].</a:t>
            </a:r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</a:rPr>
              <a:t>Points.AddXY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</a:rPr>
              <a:t>("Puanı", 80);</a:t>
            </a:r>
          </a:p>
          <a:p>
            <a:pPr marL="0" indent="0">
              <a:buNone/>
            </a:pPr>
            <a:r>
              <a:rPr lang="tr-TR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</a:rPr>
              <a:t>this.chart2.Series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</a:rPr>
              <a:t>["</a:t>
            </a:r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</a:rPr>
              <a:t>Samsunspor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</a:rPr>
              <a:t>"].</a:t>
            </a:r>
            <a:r>
              <a:rPr lang="tr-TR" dirty="0" err="1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</a:rPr>
              <a:t>Points.AddXY</a:t>
            </a:r>
            <a:r>
              <a:rPr lang="tr-TR" dirty="0">
                <a:solidFill>
                  <a:schemeClr val="tx1">
                    <a:lumMod val="95000"/>
                    <a:lumOff val="5000"/>
                  </a:schemeClr>
                </a:solidFill>
                <a:latin typeface="Consolas" panose="020B0609020204030204" pitchFamily="49" charset="0"/>
              </a:rPr>
              <a:t>("Puanı", 100);</a:t>
            </a:r>
          </a:p>
          <a:p>
            <a:r>
              <a:rPr lang="tr-TR" dirty="0" smtClean="0">
                <a:latin typeface="Consolas" panose="020B0609020204030204" pitchFamily="49" charset="0"/>
              </a:rPr>
              <a:t>/*</a:t>
            </a:r>
            <a:endParaRPr lang="tr-TR" dirty="0">
              <a:latin typeface="Consolas" panose="020B0609020204030204" pitchFamily="49" charset="0"/>
            </a:endParaRPr>
          </a:p>
          <a:p>
            <a:r>
              <a:rPr lang="tr-TR" i="1" dirty="0" smtClean="0">
                <a:latin typeface="Consolas" panose="020B0609020204030204" pitchFamily="49" charset="0"/>
              </a:rPr>
              <a:t>this.chart1 </a:t>
            </a:r>
            <a:r>
              <a:rPr lang="tr-TR" i="1" dirty="0">
                <a:latin typeface="Consolas" panose="020B0609020204030204" pitchFamily="49" charset="0"/>
              </a:rPr>
              <a:t>diyerek bu formdaki chart1 nesnesini seçmiş olduk.</a:t>
            </a:r>
          </a:p>
          <a:p>
            <a:r>
              <a:rPr lang="tr-TR" i="1" dirty="0">
                <a:latin typeface="Consolas" panose="020B0609020204030204" pitchFamily="49" charset="0"/>
              </a:rPr>
              <a:t>.Series[“</a:t>
            </a:r>
            <a:r>
              <a:rPr lang="tr-TR" i="1" dirty="0" err="1">
                <a:latin typeface="Consolas" panose="020B0609020204030204" pitchFamily="49" charset="0"/>
              </a:rPr>
              <a:t>Samsunspor</a:t>
            </a:r>
            <a:r>
              <a:rPr lang="tr-TR" i="1" dirty="0">
                <a:latin typeface="Consolas" panose="020B0609020204030204" pitchFamily="49" charset="0"/>
              </a:rPr>
              <a:t>”] ile de </a:t>
            </a:r>
            <a:r>
              <a:rPr lang="tr-TR" i="1" dirty="0" err="1">
                <a:latin typeface="Consolas" panose="020B0609020204030204" pitchFamily="49" charset="0"/>
              </a:rPr>
              <a:t>Samsunspor</a:t>
            </a:r>
            <a:r>
              <a:rPr lang="tr-TR" i="1" dirty="0">
                <a:latin typeface="Consolas" panose="020B0609020204030204" pitchFamily="49" charset="0"/>
              </a:rPr>
              <a:t> serisi için değişiklikler yapacağımızı belirttik.</a:t>
            </a:r>
          </a:p>
          <a:p>
            <a:r>
              <a:rPr lang="tr-TR" i="1" dirty="0">
                <a:latin typeface="Consolas" panose="020B0609020204030204" pitchFamily="49" charset="0"/>
              </a:rPr>
              <a:t>.</a:t>
            </a:r>
            <a:r>
              <a:rPr lang="tr-TR" i="1" dirty="0" err="1">
                <a:latin typeface="Consolas" panose="020B0609020204030204" pitchFamily="49" charset="0"/>
              </a:rPr>
              <a:t>points</a:t>
            </a:r>
            <a:r>
              <a:rPr lang="tr-TR" i="1" dirty="0">
                <a:latin typeface="Consolas" panose="020B0609020204030204" pitchFamily="49" charset="0"/>
              </a:rPr>
              <a:t> diyerek veri girişi olacağını belirttik.</a:t>
            </a:r>
          </a:p>
          <a:p>
            <a:r>
              <a:rPr lang="tr-TR" i="1" dirty="0" err="1">
                <a:latin typeface="Consolas" panose="020B0609020204030204" pitchFamily="49" charset="0"/>
              </a:rPr>
              <a:t>AddXY</a:t>
            </a:r>
            <a:r>
              <a:rPr lang="tr-TR" i="1" dirty="0">
                <a:latin typeface="Consolas" panose="020B0609020204030204" pitchFamily="49" charset="0"/>
              </a:rPr>
              <a:t> diyerek </a:t>
            </a:r>
            <a:r>
              <a:rPr lang="tr-TR" i="1" dirty="0" err="1">
                <a:latin typeface="Consolas" panose="020B0609020204030204" pitchFamily="49" charset="0"/>
              </a:rPr>
              <a:t>xy</a:t>
            </a:r>
            <a:r>
              <a:rPr lang="tr-TR" i="1" dirty="0">
                <a:latin typeface="Consolas" panose="020B0609020204030204" pitchFamily="49" charset="0"/>
              </a:rPr>
              <a:t> eksenlerine verdiğimiz değerleri gir dedik. Birine </a:t>
            </a:r>
            <a:r>
              <a:rPr lang="tr-TR" i="1" dirty="0" err="1">
                <a:latin typeface="Consolas" panose="020B0609020204030204" pitchFamily="49" charset="0"/>
              </a:rPr>
              <a:t>string</a:t>
            </a:r>
            <a:r>
              <a:rPr lang="tr-TR" i="1" dirty="0">
                <a:latin typeface="Consolas" panose="020B0609020204030204" pitchFamily="49" charset="0"/>
              </a:rPr>
              <a:t> diğerine </a:t>
            </a:r>
            <a:r>
              <a:rPr lang="tr-TR" i="1" dirty="0" err="1">
                <a:latin typeface="Consolas" panose="020B0609020204030204" pitchFamily="49" charset="0"/>
              </a:rPr>
              <a:t>int</a:t>
            </a:r>
            <a:r>
              <a:rPr lang="tr-TR" i="1" dirty="0">
                <a:latin typeface="Consolas" panose="020B0609020204030204" pitchFamily="49" charset="0"/>
              </a:rPr>
              <a:t> verdik.</a:t>
            </a:r>
          </a:p>
        </p:txBody>
      </p:sp>
    </p:spTree>
    <p:extLst>
      <p:ext uri="{BB962C8B-B14F-4D97-AF65-F5344CB8AC3E}">
        <p14:creationId xmlns:p14="http://schemas.microsoft.com/office/powerpoint/2010/main" val="4079734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Grafik </a:t>
            </a:r>
            <a:r>
              <a:rPr lang="tr-TR" dirty="0"/>
              <a:t>İşlemleri [1]</a:t>
            </a:r>
            <a:endParaRPr lang="tr-TR" dirty="0"/>
          </a:p>
        </p:txBody>
      </p:sp>
      <p:pic>
        <p:nvPicPr>
          <p:cNvPr id="4098" name="Picture 2" descr="https://i0.wp.com/i.hizliresim.com/Dy0BPZ.png?w=955&amp;ssl=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2514600"/>
            <a:ext cx="6468378" cy="3410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2057400" y="1737360"/>
            <a:ext cx="26436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Uygulama çıktısı</a:t>
            </a:r>
            <a:endParaRPr lang="tr-TR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3962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Grafik </a:t>
            </a:r>
            <a:r>
              <a:rPr lang="tr-TR" dirty="0"/>
              <a:t>İşlemleri [1]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97280" y="1845734"/>
            <a:ext cx="10058400" cy="897466"/>
          </a:xfrm>
        </p:spPr>
        <p:txBody>
          <a:bodyPr/>
          <a:lstStyle/>
          <a:p>
            <a:r>
              <a:rPr lang="tr-TR" dirty="0" smtClean="0"/>
              <a:t>Grafik üzerinde puanların da görünmesini sağlamak istenirse.</a:t>
            </a:r>
            <a:endParaRPr lang="tr-TR" dirty="0"/>
          </a:p>
        </p:txBody>
      </p:sp>
      <p:pic>
        <p:nvPicPr>
          <p:cNvPr id="5122" name="Picture 2" descr="https://i0.wp.com/i.hizliresim.com/bLdkBn.png?w=955&amp;ssl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2362200"/>
            <a:ext cx="8244587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1371600" y="5908300"/>
            <a:ext cx="11201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Bunun için : </a:t>
            </a:r>
            <a:r>
              <a:rPr lang="tr-TR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IsValueShownAsLabel</a:t>
            </a:r>
            <a:r>
              <a:rPr lang="tr-TR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tr-TR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  <a:r>
              <a:rPr lang="tr-TR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tr-TR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yapıyoruz.</a:t>
            </a:r>
          </a:p>
        </p:txBody>
      </p:sp>
    </p:spTree>
    <p:extLst>
      <p:ext uri="{BB962C8B-B14F-4D97-AF65-F5344CB8AC3E}">
        <p14:creationId xmlns:p14="http://schemas.microsoft.com/office/powerpoint/2010/main" val="2298516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Veritabanından</a:t>
            </a:r>
            <a:r>
              <a:rPr lang="tr-TR" dirty="0" smtClean="0"/>
              <a:t> Grafik </a:t>
            </a:r>
            <a:r>
              <a:rPr lang="tr-TR" dirty="0"/>
              <a:t>İşlemleri [1] </a:t>
            </a:r>
            <a:endParaRPr lang="tr-TR" dirty="0"/>
          </a:p>
        </p:txBody>
      </p:sp>
      <p:pic>
        <p:nvPicPr>
          <p:cNvPr id="6146" name="Picture 2" descr="https://i1.wp.com/i.hizliresim.com/V31PRr.png?w=955&amp;ssl=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1905000"/>
            <a:ext cx="7315200" cy="437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1155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karaÜniversitesiDersNotları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nkaraÜniversitesiDersNotları" id="{9E825308-4EB3-49EC-AD25-7462D971D255}" vid="{42FCA507-37DD-4061-A7BC-1184FE1F6E29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AnkaraÜniversitesiDersNotları</Template>
  <TotalTime>1023</TotalTime>
  <Words>392</Words>
  <Application>Microsoft Office PowerPoint</Application>
  <PresentationFormat>Geniş ekran</PresentationFormat>
  <Paragraphs>52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Calibri</vt:lpstr>
      <vt:lpstr>Consolas</vt:lpstr>
      <vt:lpstr>Times New Roman</vt:lpstr>
      <vt:lpstr>AnkaraÜniversitesiDersNotları</vt:lpstr>
      <vt:lpstr>İstatistiksel Sorgulamalar Yapmak - Veritabanından Grafikler Elde Etmek</vt:lpstr>
      <vt:lpstr>Grafik İşlemleri [1]</vt:lpstr>
      <vt:lpstr>Grafik İşlemleri [1]</vt:lpstr>
      <vt:lpstr>Grafik İşlemleri [1]</vt:lpstr>
      <vt:lpstr>Grafik İşlemleri [1]</vt:lpstr>
      <vt:lpstr>Grafik İşlemleri [1]</vt:lpstr>
      <vt:lpstr>Grafik İşlemleri [1]</vt:lpstr>
      <vt:lpstr>Grafik İşlemleri [1]</vt:lpstr>
      <vt:lpstr>Veritabanından Grafik İşlemleri [1] </vt:lpstr>
      <vt:lpstr>Örnek uygulama [1]</vt:lpstr>
      <vt:lpstr>Kaynak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Salih</dc:creator>
  <cp:lastModifiedBy>Windows Kullanıcısı</cp:lastModifiedBy>
  <cp:revision>106</cp:revision>
  <cp:lastPrinted>1601-01-01T00:00:00Z</cp:lastPrinted>
  <dcterms:created xsi:type="dcterms:W3CDTF">2012-02-07T21:22:49Z</dcterms:created>
  <dcterms:modified xsi:type="dcterms:W3CDTF">2017-12-11T12:21:33Z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