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77" r:id="rId23"/>
    <p:sldId id="278" r:id="rId24"/>
    <p:sldId id="279" r:id="rId25"/>
    <p:sldId id="274" r:id="rId26"/>
    <p:sldId id="280" r:id="rId27"/>
    <p:sldId id="281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9A324-76CB-481E-A032-DC150DDF4269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3A253-81D9-42A6-BF51-A5AD8C1B65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9A324-76CB-481E-A032-DC150DDF4269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3A253-81D9-42A6-BF51-A5AD8C1B65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9A324-76CB-481E-A032-DC150DDF4269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3A253-81D9-42A6-BF51-A5AD8C1B65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9A324-76CB-481E-A032-DC150DDF4269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3A253-81D9-42A6-BF51-A5AD8C1B65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9A324-76CB-481E-A032-DC150DDF4269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3A253-81D9-42A6-BF51-A5AD8C1B65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9A324-76CB-481E-A032-DC150DDF4269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3A253-81D9-42A6-BF51-A5AD8C1B65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9A324-76CB-481E-A032-DC150DDF4269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3A253-81D9-42A6-BF51-A5AD8C1B65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9A324-76CB-481E-A032-DC150DDF4269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3A253-81D9-42A6-BF51-A5AD8C1B65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9A324-76CB-481E-A032-DC150DDF4269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3A253-81D9-42A6-BF51-A5AD8C1B65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9A324-76CB-481E-A032-DC150DDF4269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3A253-81D9-42A6-BF51-A5AD8C1B65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9A324-76CB-481E-A032-DC150DDF4269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3A253-81D9-42A6-BF51-A5AD8C1B65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9A324-76CB-481E-A032-DC150DDF4269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3A253-81D9-42A6-BF51-A5AD8C1B652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Gebelik ve Epilepsi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i="1" dirty="0"/>
              <a:t>4) </a:t>
            </a:r>
            <a:r>
              <a:rPr lang="tr-TR" b="1" i="1" dirty="0" smtClean="0"/>
              <a:t>Çocuğun </a:t>
            </a:r>
            <a:r>
              <a:rPr lang="tr-TR" b="1" i="1" dirty="0"/>
              <a:t>ileride epilepsili olma riski</a:t>
            </a:r>
          </a:p>
          <a:p>
            <a:r>
              <a:rPr lang="fi-FI" dirty="0"/>
              <a:t>Bu durum, annenin epilepsisinin tipine </a:t>
            </a:r>
            <a:r>
              <a:rPr lang="fi-FI" dirty="0" smtClean="0"/>
              <a:t>ba</a:t>
            </a:r>
            <a:r>
              <a:rPr lang="tr-TR" dirty="0" err="1" smtClean="0"/>
              <a:t>ğlıdır</a:t>
            </a:r>
            <a:r>
              <a:rPr lang="tr-TR" dirty="0"/>
              <a:t>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Obstetrik</a:t>
            </a:r>
            <a:r>
              <a:rPr lang="tr-TR" b="1" dirty="0" smtClean="0"/>
              <a:t> komplikasyonlar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Epilepsili </a:t>
            </a:r>
            <a:r>
              <a:rPr lang="tr-TR" dirty="0"/>
              <a:t>annelerde gebelik ile ilgili </a:t>
            </a:r>
            <a:r>
              <a:rPr lang="tr-TR" dirty="0" smtClean="0"/>
              <a:t>risklerin,</a:t>
            </a:r>
          </a:p>
          <a:p>
            <a:r>
              <a:rPr lang="tr-TR" dirty="0" err="1" smtClean="0"/>
              <a:t>hiperemesis</a:t>
            </a:r>
            <a:r>
              <a:rPr lang="tr-TR" dirty="0" smtClean="0"/>
              <a:t> </a:t>
            </a:r>
            <a:r>
              <a:rPr lang="tr-TR" dirty="0" err="1"/>
              <a:t>gravidarumun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eklampsi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vajinal</a:t>
            </a:r>
            <a:r>
              <a:rPr lang="tr-TR" dirty="0" smtClean="0"/>
              <a:t> </a:t>
            </a:r>
            <a:r>
              <a:rPr lang="pt-BR" dirty="0" smtClean="0"/>
              <a:t>kanama </a:t>
            </a:r>
            <a:r>
              <a:rPr lang="pt-BR" dirty="0"/>
              <a:t>ve </a:t>
            </a:r>
            <a:endParaRPr lang="tr-TR" dirty="0" smtClean="0"/>
          </a:p>
          <a:p>
            <a:r>
              <a:rPr lang="pt-BR" dirty="0" smtClean="0"/>
              <a:t>prematür do</a:t>
            </a:r>
            <a:r>
              <a:rPr lang="tr-TR" dirty="0" smtClean="0"/>
              <a:t>ğ</a:t>
            </a:r>
            <a:r>
              <a:rPr lang="pt-BR" dirty="0" smtClean="0"/>
              <a:t>um </a:t>
            </a:r>
            <a:r>
              <a:rPr lang="pt-BR" dirty="0"/>
              <a:t>riskinin </a:t>
            </a:r>
            <a:r>
              <a:rPr lang="pt-BR" dirty="0" smtClean="0"/>
              <a:t>arttı</a:t>
            </a:r>
            <a:r>
              <a:rPr lang="tr-TR" dirty="0" smtClean="0"/>
              <a:t>ğ</a:t>
            </a:r>
            <a:r>
              <a:rPr lang="pt-BR" dirty="0" smtClean="0"/>
              <a:t>ı</a:t>
            </a:r>
            <a:r>
              <a:rPr lang="tr-TR" dirty="0" smtClean="0"/>
              <a:t> </a:t>
            </a:r>
            <a:r>
              <a:rPr lang="es-ES" dirty="0" smtClean="0"/>
              <a:t>düşünülmektedir</a:t>
            </a:r>
            <a:r>
              <a:rPr lang="es-ES" dirty="0"/>
              <a:t>. </a:t>
            </a:r>
            <a:endParaRPr lang="tr-TR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EPİLEPSİLİ BİR GEBENİN TAKİBİ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u="sng" dirty="0"/>
              <a:t>Gebelik öncesi dönem</a:t>
            </a:r>
          </a:p>
          <a:p>
            <a:r>
              <a:rPr lang="tr-TR" i="1" dirty="0" smtClean="0"/>
              <a:t>Hastanın bilgilendirilmesi</a:t>
            </a:r>
          </a:p>
          <a:p>
            <a:r>
              <a:rPr lang="tr-TR" i="1" dirty="0" err="1"/>
              <a:t>Antiepileptik</a:t>
            </a:r>
            <a:r>
              <a:rPr lang="tr-TR" i="1" dirty="0"/>
              <a:t> ilaç </a:t>
            </a:r>
            <a:r>
              <a:rPr lang="tr-TR" i="1" dirty="0" smtClean="0"/>
              <a:t>seçimi</a:t>
            </a:r>
          </a:p>
          <a:p>
            <a:r>
              <a:rPr lang="tr-TR" i="1" dirty="0" err="1"/>
              <a:t>Folik</a:t>
            </a:r>
            <a:r>
              <a:rPr lang="tr-TR" i="1" dirty="0"/>
              <a:t> asit </a:t>
            </a:r>
            <a:r>
              <a:rPr lang="tr-TR" i="1" dirty="0" smtClean="0"/>
              <a:t>kullanımı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EPİLEPSİLİ BİR GEBENİN TAKİBİ</a:t>
            </a:r>
            <a:br>
              <a:rPr lang="tr-TR" dirty="0" smtClean="0"/>
            </a:br>
            <a:r>
              <a:rPr lang="tr-TR" i="1" dirty="0" smtClean="0"/>
              <a:t>Gebelik öncesi dönem</a:t>
            </a:r>
            <a:br>
              <a:rPr lang="tr-TR" i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b="1" i="1" dirty="0" smtClean="0"/>
              <a:t>Hastanın </a:t>
            </a:r>
            <a:r>
              <a:rPr lang="pt-BR" b="1" i="1" dirty="0"/>
              <a:t>bilgilendirilmesi: </a:t>
            </a:r>
            <a:r>
              <a:rPr lang="pt-BR" i="1" dirty="0"/>
              <a:t>Çocuk </a:t>
            </a:r>
            <a:r>
              <a:rPr lang="pt-BR" i="1" dirty="0" smtClean="0"/>
              <a:t>do</a:t>
            </a:r>
            <a:r>
              <a:rPr lang="tr-TR" i="1" dirty="0" smtClean="0"/>
              <a:t>ğ</a:t>
            </a:r>
            <a:r>
              <a:rPr lang="pt-BR" i="1" dirty="0" smtClean="0"/>
              <a:t>urma</a:t>
            </a:r>
            <a:r>
              <a:rPr lang="tr-TR" i="1" dirty="0" smtClean="0"/>
              <a:t> </a:t>
            </a:r>
            <a:r>
              <a:rPr lang="tr-TR" dirty="0" smtClean="0"/>
              <a:t>dönemindeki </a:t>
            </a:r>
            <a:r>
              <a:rPr lang="tr-TR" dirty="0"/>
              <a:t>tüm </a:t>
            </a:r>
            <a:r>
              <a:rPr lang="tr-TR" dirty="0" smtClean="0"/>
              <a:t>kadın </a:t>
            </a:r>
            <a:r>
              <a:rPr lang="tr-TR" dirty="0"/>
              <a:t>hastalarla gebelik </a:t>
            </a:r>
            <a:r>
              <a:rPr lang="tr-TR" dirty="0" smtClean="0"/>
              <a:t>öncesinde, </a:t>
            </a:r>
            <a:r>
              <a:rPr lang="tr-TR" dirty="0" err="1" smtClean="0"/>
              <a:t>AE’lerin</a:t>
            </a:r>
            <a:r>
              <a:rPr lang="tr-TR" dirty="0" smtClean="0"/>
              <a:t> </a:t>
            </a:r>
            <a:r>
              <a:rPr lang="tr-TR" dirty="0" err="1"/>
              <a:t>teratojenik</a:t>
            </a:r>
            <a:r>
              <a:rPr lang="tr-TR" dirty="0"/>
              <a:t> </a:t>
            </a:r>
            <a:r>
              <a:rPr lang="tr-TR" dirty="0" smtClean="0"/>
              <a:t>potansiyelleri, </a:t>
            </a:r>
            <a:r>
              <a:rPr lang="fi-FI" dirty="0" smtClean="0"/>
              <a:t>AE </a:t>
            </a:r>
            <a:r>
              <a:rPr lang="fi-FI" dirty="0"/>
              <a:t>kesiminin </a:t>
            </a:r>
            <a:r>
              <a:rPr lang="fi-FI" dirty="0" smtClean="0"/>
              <a:t>olasılıkları, </a:t>
            </a:r>
            <a:r>
              <a:rPr lang="fi-FI" dirty="0"/>
              <a:t>folik asit </a:t>
            </a:r>
            <a:r>
              <a:rPr lang="fi-FI" dirty="0" smtClean="0"/>
              <a:t>kulanılması</a:t>
            </a:r>
            <a:r>
              <a:rPr lang="pt-BR" dirty="0" smtClean="0"/>
              <a:t>nın </a:t>
            </a:r>
            <a:r>
              <a:rPr lang="pt-BR" dirty="0"/>
              <a:t>önemi, gebelik </a:t>
            </a:r>
            <a:r>
              <a:rPr lang="pt-BR" dirty="0" smtClean="0"/>
              <a:t>sırasında </a:t>
            </a:r>
            <a:r>
              <a:rPr lang="pt-BR" dirty="0"/>
              <a:t>nöbet </a:t>
            </a:r>
            <a:r>
              <a:rPr lang="pt-BR" dirty="0" smtClean="0"/>
              <a:t>sıklı</a:t>
            </a:r>
            <a:r>
              <a:rPr lang="tr-TR" dirty="0" smtClean="0"/>
              <a:t>ğ</a:t>
            </a:r>
            <a:r>
              <a:rPr lang="pt-BR" dirty="0" smtClean="0"/>
              <a:t>ında</a:t>
            </a:r>
            <a:r>
              <a:rPr lang="tr-TR" dirty="0" smtClean="0"/>
              <a:t> değişme olabileceği</a:t>
            </a:r>
            <a:r>
              <a:rPr lang="tr-TR" dirty="0"/>
              <a:t>, ilaç </a:t>
            </a:r>
            <a:r>
              <a:rPr lang="tr-TR" dirty="0" smtClean="0"/>
              <a:t>kullanmanın </a:t>
            </a:r>
            <a:r>
              <a:rPr lang="tr-TR" dirty="0"/>
              <a:t>ve </a:t>
            </a:r>
            <a:r>
              <a:rPr lang="tr-TR" dirty="0" smtClean="0"/>
              <a:t>AE düzeylerinin </a:t>
            </a:r>
            <a:r>
              <a:rPr lang="tr-TR" dirty="0"/>
              <a:t>düzenli takibinin gerekli </a:t>
            </a:r>
            <a:r>
              <a:rPr lang="tr-TR" dirty="0" smtClean="0"/>
              <a:t>olduğu,nöbetlerin kalıtsal </a:t>
            </a:r>
            <a:r>
              <a:rPr lang="tr-TR" dirty="0"/>
              <a:t>yönü, son ayda K </a:t>
            </a:r>
            <a:r>
              <a:rPr lang="tr-TR" dirty="0" smtClean="0"/>
              <a:t>vitamini kullanılmasının gerekliliği</a:t>
            </a:r>
            <a:r>
              <a:rPr lang="tr-TR" dirty="0"/>
              <a:t>, </a:t>
            </a:r>
            <a:r>
              <a:rPr lang="tr-TR" dirty="0" smtClean="0"/>
              <a:t>emzirmenin yarar ve zararları konuşulmalıdır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EPİLEPSİLİ BİR GEBENİN TAKİBİ</a:t>
            </a:r>
            <a:br>
              <a:rPr lang="tr-TR" dirty="0" smtClean="0"/>
            </a:br>
            <a:r>
              <a:rPr lang="tr-TR" i="1" dirty="0" smtClean="0"/>
              <a:t>Gebelik öncesi dönem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i="1" dirty="0" err="1"/>
              <a:t>Antiepileptik</a:t>
            </a:r>
            <a:r>
              <a:rPr lang="tr-TR" b="1" i="1" dirty="0"/>
              <a:t> ilaç seçimi: </a:t>
            </a:r>
            <a:r>
              <a:rPr lang="tr-TR" i="1" dirty="0"/>
              <a:t>Çocuk </a:t>
            </a:r>
            <a:r>
              <a:rPr lang="tr-TR" i="1" dirty="0" smtClean="0"/>
              <a:t>doğurma yaşı</a:t>
            </a:r>
            <a:r>
              <a:rPr lang="tr-TR" dirty="0" smtClean="0"/>
              <a:t>ndaki kadın </a:t>
            </a:r>
            <a:r>
              <a:rPr lang="tr-TR" dirty="0"/>
              <a:t>hastada tedaviye </a:t>
            </a:r>
            <a:r>
              <a:rPr lang="tr-TR" dirty="0" smtClean="0"/>
              <a:t>başlarken bazı </a:t>
            </a:r>
            <a:r>
              <a:rPr lang="pt-BR" dirty="0" smtClean="0"/>
              <a:t>noktalara </a:t>
            </a:r>
            <a:r>
              <a:rPr lang="pt-BR" dirty="0"/>
              <a:t>dikkat edilmelidir. </a:t>
            </a:r>
            <a:r>
              <a:rPr lang="pt-BR" dirty="0" smtClean="0"/>
              <a:t>Do</a:t>
            </a:r>
            <a:r>
              <a:rPr lang="tr-TR" dirty="0" smtClean="0"/>
              <a:t>ğ</a:t>
            </a:r>
            <a:r>
              <a:rPr lang="pt-BR" dirty="0" smtClean="0"/>
              <a:t>ru AE, </a:t>
            </a:r>
            <a:r>
              <a:rPr lang="pt-BR" dirty="0"/>
              <a:t>en </a:t>
            </a:r>
            <a:r>
              <a:rPr lang="pt-BR" dirty="0" smtClean="0"/>
              <a:t>dü</a:t>
            </a:r>
            <a:r>
              <a:rPr lang="tr-TR" dirty="0" err="1" smtClean="0"/>
              <a:t>şük</a:t>
            </a:r>
            <a:r>
              <a:rPr lang="tr-TR" dirty="0" smtClean="0"/>
              <a:t> </a:t>
            </a:r>
            <a:r>
              <a:rPr lang="tr-TR" dirty="0"/>
              <a:t>dozda, en iyi nöbet kontrolünü </a:t>
            </a:r>
            <a:r>
              <a:rPr lang="tr-TR" dirty="0" smtClean="0"/>
              <a:t>sağlayan ve en </a:t>
            </a:r>
            <a:r>
              <a:rPr lang="tr-TR" dirty="0"/>
              <a:t>iyi </a:t>
            </a:r>
            <a:r>
              <a:rPr lang="tr-TR" dirty="0" err="1"/>
              <a:t>tolere</a:t>
            </a:r>
            <a:r>
              <a:rPr lang="tr-TR" dirty="0"/>
              <a:t> edilebilen </a:t>
            </a:r>
            <a:r>
              <a:rPr lang="tr-TR" dirty="0" smtClean="0"/>
              <a:t>ilaçtır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EPİLEPSİLİ BİR GEBENİN TAKİBİ</a:t>
            </a:r>
            <a:br>
              <a:rPr lang="tr-TR" dirty="0" smtClean="0"/>
            </a:br>
            <a:r>
              <a:rPr lang="tr-TR" i="1" dirty="0" smtClean="0"/>
              <a:t>Gebelik öncesi dönem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i="1" dirty="0" err="1"/>
              <a:t>Folik</a:t>
            </a:r>
            <a:r>
              <a:rPr lang="tr-TR" b="1" i="1" dirty="0"/>
              <a:t> asit </a:t>
            </a:r>
            <a:r>
              <a:rPr lang="tr-TR" b="1" i="1" dirty="0" smtClean="0"/>
              <a:t>kullanımı</a:t>
            </a:r>
            <a:r>
              <a:rPr lang="tr-TR" i="1" dirty="0" smtClean="0"/>
              <a:t>: </a:t>
            </a:r>
            <a:r>
              <a:rPr lang="tr-TR" i="1" dirty="0" err="1"/>
              <a:t>Nöral</a:t>
            </a:r>
            <a:r>
              <a:rPr lang="tr-TR" i="1" dirty="0"/>
              <a:t> tüp </a:t>
            </a:r>
            <a:r>
              <a:rPr lang="tr-TR" i="1" dirty="0" err="1"/>
              <a:t>defektleri</a:t>
            </a:r>
            <a:r>
              <a:rPr lang="tr-TR" i="1" dirty="0"/>
              <a:t>, </a:t>
            </a:r>
            <a:r>
              <a:rPr lang="tr-TR" i="1" dirty="0" smtClean="0"/>
              <a:t>döllenmeden </a:t>
            </a:r>
            <a:r>
              <a:rPr lang="sv-SE" dirty="0" smtClean="0"/>
              <a:t>sonraki </a:t>
            </a:r>
            <a:r>
              <a:rPr lang="sv-SE" dirty="0"/>
              <a:t>23-28 gün </a:t>
            </a:r>
            <a:r>
              <a:rPr lang="sv-SE" dirty="0" smtClean="0"/>
              <a:t>arasında meydana</a:t>
            </a:r>
            <a:r>
              <a:rPr lang="tr-TR" dirty="0" smtClean="0"/>
              <a:t> geldiği </a:t>
            </a:r>
            <a:r>
              <a:rPr lang="tr-TR" dirty="0"/>
              <a:t>için, hastaya daha gebe kalmadan </a:t>
            </a:r>
            <a:r>
              <a:rPr lang="tr-TR" dirty="0" smtClean="0"/>
              <a:t>1-3 ay </a:t>
            </a:r>
            <a:r>
              <a:rPr lang="tr-TR" dirty="0"/>
              <a:t>önce </a:t>
            </a:r>
            <a:r>
              <a:rPr lang="tr-TR" dirty="0" err="1"/>
              <a:t>folik</a:t>
            </a:r>
            <a:r>
              <a:rPr lang="tr-TR" dirty="0"/>
              <a:t> asit </a:t>
            </a:r>
            <a:r>
              <a:rPr lang="tr-TR" dirty="0" smtClean="0"/>
              <a:t>uygulanmasına başlanmalı ve </a:t>
            </a:r>
            <a:r>
              <a:rPr lang="es-ES" dirty="0" smtClean="0"/>
              <a:t>döllenme sonrası </a:t>
            </a:r>
            <a:r>
              <a:rPr lang="es-ES" dirty="0"/>
              <a:t>en az 12 hafta boyunca </a:t>
            </a:r>
            <a:r>
              <a:rPr lang="es-ES" dirty="0" smtClean="0"/>
              <a:t>devam</a:t>
            </a:r>
            <a:r>
              <a:rPr lang="tr-TR" dirty="0" smtClean="0"/>
              <a:t> edilmelidir.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EPİLEPSİLİ BİR GEBENİN TAKİBİ</a:t>
            </a:r>
            <a:br>
              <a:rPr lang="tr-TR" dirty="0" smtClean="0"/>
            </a:br>
            <a:r>
              <a:rPr lang="tr-TR" i="1" dirty="0"/>
              <a:t> Gebelik dönemi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Tedavinin </a:t>
            </a:r>
            <a:r>
              <a:rPr lang="tr-TR" i="1" dirty="0" smtClean="0"/>
              <a:t>sürdürülmesi</a:t>
            </a:r>
          </a:p>
          <a:p>
            <a:r>
              <a:rPr lang="tr-TR" i="1" dirty="0" err="1"/>
              <a:t>Antiepileptik</a:t>
            </a:r>
            <a:r>
              <a:rPr lang="tr-TR" i="1" dirty="0"/>
              <a:t> ilaç düzeyi </a:t>
            </a:r>
            <a:r>
              <a:rPr lang="tr-TR" i="1" dirty="0" smtClean="0"/>
              <a:t>tayinleri</a:t>
            </a:r>
          </a:p>
          <a:p>
            <a:r>
              <a:rPr lang="tr-TR" i="1" dirty="0"/>
              <a:t>Alfa </a:t>
            </a:r>
            <a:r>
              <a:rPr lang="tr-TR" i="1" dirty="0" err="1"/>
              <a:t>fetoprotein</a:t>
            </a:r>
            <a:r>
              <a:rPr lang="tr-TR" i="1" dirty="0"/>
              <a:t> ve </a:t>
            </a:r>
            <a:r>
              <a:rPr lang="tr-TR" i="1" dirty="0" smtClean="0"/>
              <a:t>ultrasonografi</a:t>
            </a:r>
          </a:p>
          <a:p>
            <a:r>
              <a:rPr lang="tr-TR" i="1" dirty="0"/>
              <a:t>K vitamini </a:t>
            </a:r>
            <a:r>
              <a:rPr lang="tr-TR" i="1" dirty="0" smtClean="0"/>
              <a:t>kullanımı</a:t>
            </a:r>
          </a:p>
          <a:p>
            <a:r>
              <a:rPr lang="tr-TR" i="1" dirty="0" smtClean="0"/>
              <a:t>Doğum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EPİLEPSİLİ BİR GEBENİN TAKİBİ</a:t>
            </a:r>
            <a:br>
              <a:rPr lang="tr-TR" dirty="0" smtClean="0"/>
            </a:br>
            <a:r>
              <a:rPr lang="tr-TR" i="1" dirty="0"/>
              <a:t> Gebelik dönemi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b="1" i="1" dirty="0"/>
              <a:t>Tedavinin sürdürülmesi: </a:t>
            </a:r>
            <a:r>
              <a:rPr lang="tr-TR" i="1" dirty="0"/>
              <a:t>Hasta, gebe </a:t>
            </a:r>
            <a:r>
              <a:rPr lang="tr-TR" i="1" dirty="0" smtClean="0"/>
              <a:t>kaldıktan </a:t>
            </a:r>
            <a:r>
              <a:rPr lang="tr-TR" dirty="0" smtClean="0"/>
              <a:t>sonra başvurursa </a:t>
            </a:r>
            <a:r>
              <a:rPr lang="tr-TR" dirty="0"/>
              <a:t>ve nöbetleri </a:t>
            </a:r>
            <a:r>
              <a:rPr lang="tr-TR" dirty="0" err="1" smtClean="0"/>
              <a:t>monoterapi</a:t>
            </a:r>
            <a:r>
              <a:rPr lang="tr-TR" dirty="0" smtClean="0"/>
              <a:t> ile </a:t>
            </a:r>
            <a:r>
              <a:rPr lang="tr-TR" dirty="0"/>
              <a:t>kontrol </a:t>
            </a:r>
            <a:r>
              <a:rPr lang="tr-TR" dirty="0" smtClean="0"/>
              <a:t>altındaysa AE </a:t>
            </a:r>
            <a:r>
              <a:rPr lang="tr-TR" dirty="0"/>
              <a:t>kesinlikle </a:t>
            </a:r>
            <a:r>
              <a:rPr lang="tr-TR" dirty="0" smtClean="0"/>
              <a:t>değiştirilmemelidir</a:t>
            </a:r>
            <a:r>
              <a:rPr lang="tr-TR" dirty="0"/>
              <a:t>.</a:t>
            </a:r>
          </a:p>
          <a:p>
            <a:r>
              <a:rPr lang="tr-TR" dirty="0" err="1"/>
              <a:t>Teratojenik</a:t>
            </a:r>
            <a:r>
              <a:rPr lang="tr-TR" dirty="0"/>
              <a:t> yan etkileri </a:t>
            </a:r>
            <a:r>
              <a:rPr lang="tr-TR" dirty="0" smtClean="0"/>
              <a:t>azaltmak amacıyla AE değişimi </a:t>
            </a:r>
            <a:r>
              <a:rPr lang="tr-TR" dirty="0" err="1"/>
              <a:t>kontrendikedir</a:t>
            </a:r>
            <a:r>
              <a:rPr lang="tr-TR" dirty="0"/>
              <a:t>; </a:t>
            </a:r>
            <a:r>
              <a:rPr lang="tr-TR" dirty="0" smtClean="0"/>
              <a:t>çünkü ilaç değişimiyle </a:t>
            </a:r>
            <a:r>
              <a:rPr lang="tr-TR" dirty="0"/>
              <a:t>nöbetler kontrolden </a:t>
            </a:r>
            <a:r>
              <a:rPr lang="tr-TR" dirty="0" smtClean="0"/>
              <a:t>çıkabilir</a:t>
            </a:r>
            <a:r>
              <a:rPr lang="tr-TR" dirty="0"/>
              <a:t>.</a:t>
            </a:r>
          </a:p>
          <a:p>
            <a:r>
              <a:rPr lang="tr-TR" dirty="0" smtClean="0"/>
              <a:t>Ayrıca</a:t>
            </a:r>
            <a:r>
              <a:rPr lang="tr-TR" dirty="0"/>
              <a:t>, </a:t>
            </a:r>
            <a:r>
              <a:rPr lang="tr-TR" dirty="0" err="1"/>
              <a:t>fetus</a:t>
            </a:r>
            <a:r>
              <a:rPr lang="tr-TR" dirty="0"/>
              <a:t> en riskli dönemde iki </a:t>
            </a:r>
            <a:r>
              <a:rPr lang="tr-TR" dirty="0" smtClean="0"/>
              <a:t>çeşit AE ilaca </a:t>
            </a:r>
            <a:r>
              <a:rPr lang="fi-FI" dirty="0" smtClean="0"/>
              <a:t>maruz kalmış, </a:t>
            </a:r>
            <a:r>
              <a:rPr lang="fi-FI" dirty="0"/>
              <a:t>teratojenite riski de </a:t>
            </a:r>
            <a:r>
              <a:rPr lang="fi-FI" dirty="0" smtClean="0"/>
              <a:t>istenenin</a:t>
            </a:r>
            <a:r>
              <a:rPr lang="tr-TR" dirty="0" smtClean="0"/>
              <a:t> </a:t>
            </a:r>
            <a:r>
              <a:rPr lang="nb-NO" dirty="0" smtClean="0"/>
              <a:t>aksine</a:t>
            </a:r>
            <a:r>
              <a:rPr lang="nb-NO" dirty="0"/>
              <a:t>, daha da </a:t>
            </a:r>
            <a:r>
              <a:rPr lang="nb-NO" dirty="0" smtClean="0"/>
              <a:t>artmış olur</a:t>
            </a:r>
            <a:r>
              <a:rPr lang="tr-TR" dirty="0" smtClean="0"/>
              <a:t>.</a:t>
            </a:r>
          </a:p>
          <a:p>
            <a:r>
              <a:rPr lang="tr-TR" dirty="0" smtClean="0"/>
              <a:t>Planlı </a:t>
            </a:r>
            <a:r>
              <a:rPr lang="tr-TR" dirty="0"/>
              <a:t>bir gebelikte, tedavi ile ilgili her </a:t>
            </a:r>
            <a:r>
              <a:rPr lang="tr-TR" dirty="0" smtClean="0"/>
              <a:t>değişiklik mutlaka </a:t>
            </a:r>
            <a:r>
              <a:rPr lang="tr-TR" dirty="0"/>
              <a:t>en az </a:t>
            </a:r>
            <a:r>
              <a:rPr lang="tr-TR" dirty="0" smtClean="0"/>
              <a:t>altı </a:t>
            </a:r>
            <a:r>
              <a:rPr lang="tr-TR" dirty="0"/>
              <a:t>ay önce </a:t>
            </a:r>
            <a:r>
              <a:rPr lang="tr-TR" dirty="0" smtClean="0"/>
              <a:t>yapılmalıdır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EPİLEPSİLİ BİR GEBENİN TAKİBİ</a:t>
            </a:r>
            <a:br>
              <a:rPr lang="tr-TR" dirty="0" smtClean="0"/>
            </a:br>
            <a:r>
              <a:rPr lang="tr-TR" i="1" dirty="0"/>
              <a:t> Gebelik dönemi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i="1" dirty="0" err="1"/>
              <a:t>Antiepileptik</a:t>
            </a:r>
            <a:r>
              <a:rPr lang="tr-TR" b="1" i="1" dirty="0"/>
              <a:t> ilaç düzeyi tayinleri</a:t>
            </a:r>
            <a:r>
              <a:rPr lang="tr-TR" i="1" dirty="0"/>
              <a:t>: </a:t>
            </a:r>
            <a:r>
              <a:rPr lang="tr-TR" i="1" dirty="0" smtClean="0"/>
              <a:t>Nöbetleri </a:t>
            </a:r>
            <a:r>
              <a:rPr lang="tr-TR" dirty="0" smtClean="0"/>
              <a:t>kontrol altında </a:t>
            </a:r>
            <a:r>
              <a:rPr lang="tr-TR" dirty="0"/>
              <a:t>olan hastada, döllenme öncesi</a:t>
            </a:r>
          </a:p>
          <a:p>
            <a:pPr>
              <a:buNone/>
            </a:pPr>
            <a:r>
              <a:rPr lang="tr-TR" dirty="0" smtClean="0"/>
              <a:t>   dönemde</a:t>
            </a:r>
            <a:r>
              <a:rPr lang="tr-TR" dirty="0"/>
              <a:t>, her üç </a:t>
            </a:r>
            <a:r>
              <a:rPr lang="tr-TR" dirty="0" smtClean="0"/>
              <a:t>ayın başında </a:t>
            </a:r>
            <a:r>
              <a:rPr lang="tr-TR" dirty="0"/>
              <a:t>ve son üç </a:t>
            </a:r>
            <a:r>
              <a:rPr lang="tr-TR" dirty="0" smtClean="0"/>
              <a:t>ayda, ayda </a:t>
            </a:r>
            <a:r>
              <a:rPr lang="tr-TR" dirty="0"/>
              <a:t>bir kan düzeyi ölçümleri </a:t>
            </a:r>
            <a:r>
              <a:rPr lang="tr-TR" dirty="0" smtClean="0"/>
              <a:t>yapılmalıdır</a:t>
            </a:r>
            <a:r>
              <a:rPr lang="tr-TR" dirty="0"/>
              <a:t>.</a:t>
            </a:r>
          </a:p>
          <a:p>
            <a:r>
              <a:rPr lang="tr-TR" dirty="0"/>
              <a:t>Nöbetler kontrol </a:t>
            </a:r>
            <a:r>
              <a:rPr lang="tr-TR" dirty="0" smtClean="0"/>
              <a:t>altında değilse</a:t>
            </a:r>
            <a:r>
              <a:rPr lang="tr-TR" dirty="0"/>
              <a:t>, </a:t>
            </a:r>
            <a:r>
              <a:rPr lang="tr-TR" dirty="0" smtClean="0"/>
              <a:t>artmışsa</a:t>
            </a:r>
            <a:r>
              <a:rPr lang="tr-TR" dirty="0"/>
              <a:t>, </a:t>
            </a:r>
            <a:r>
              <a:rPr lang="tr-TR" dirty="0" smtClean="0"/>
              <a:t>yan etkiler </a:t>
            </a:r>
            <a:r>
              <a:rPr lang="tr-TR" dirty="0"/>
              <a:t>varsa, </a:t>
            </a:r>
            <a:r>
              <a:rPr lang="tr-TR" dirty="0" smtClean="0"/>
              <a:t>hastanın </a:t>
            </a:r>
            <a:r>
              <a:rPr lang="tr-TR" dirty="0"/>
              <a:t>uyumundan </a:t>
            </a:r>
            <a:r>
              <a:rPr lang="tr-TR" dirty="0" smtClean="0"/>
              <a:t>şüphe ediliyorsa daha sık </a:t>
            </a:r>
            <a:r>
              <a:rPr lang="tr-TR" dirty="0"/>
              <a:t>ölçüm </a:t>
            </a:r>
            <a:r>
              <a:rPr lang="tr-TR" dirty="0" smtClean="0"/>
              <a:t>yapılmalıdır.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EPİLEPSİLİ BİR GEBENİN TAKİBİ</a:t>
            </a:r>
            <a:br>
              <a:rPr lang="tr-TR" dirty="0" smtClean="0"/>
            </a:br>
            <a:r>
              <a:rPr lang="tr-TR" i="1" dirty="0"/>
              <a:t> Gebelik dönemi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i="1" dirty="0"/>
              <a:t>Alfa </a:t>
            </a:r>
            <a:r>
              <a:rPr lang="tr-TR" b="1" i="1" dirty="0" err="1"/>
              <a:t>fetoprotein</a:t>
            </a:r>
            <a:r>
              <a:rPr lang="tr-TR" b="1" i="1" dirty="0"/>
              <a:t> ve ultrasonografi</a:t>
            </a:r>
            <a:r>
              <a:rPr lang="tr-TR" i="1" dirty="0"/>
              <a:t>: </a:t>
            </a:r>
            <a:r>
              <a:rPr lang="tr-TR" dirty="0" smtClean="0"/>
              <a:t>USG </a:t>
            </a:r>
            <a:r>
              <a:rPr lang="tr-TR" dirty="0"/>
              <a:t>ve </a:t>
            </a:r>
            <a:r>
              <a:rPr lang="tr-TR" dirty="0" err="1"/>
              <a:t>maternal</a:t>
            </a:r>
            <a:r>
              <a:rPr lang="tr-TR" dirty="0"/>
              <a:t> serumda </a:t>
            </a:r>
            <a:r>
              <a:rPr lang="tr-TR" dirty="0" err="1" smtClean="0"/>
              <a:t>alfafeto</a:t>
            </a:r>
            <a:r>
              <a:rPr lang="tr-TR" dirty="0" smtClean="0"/>
              <a:t> </a:t>
            </a:r>
            <a:r>
              <a:rPr lang="tr-TR" dirty="0"/>
              <a:t>protein tayini ile önemli </a:t>
            </a:r>
            <a:r>
              <a:rPr lang="tr-TR" dirty="0" err="1" smtClean="0"/>
              <a:t>malformasyonları</a:t>
            </a:r>
            <a:r>
              <a:rPr lang="tr-TR" dirty="0" smtClean="0"/>
              <a:t> büyük </a:t>
            </a:r>
            <a:r>
              <a:rPr lang="tr-TR" dirty="0"/>
              <a:t>ölçüde </a:t>
            </a:r>
            <a:r>
              <a:rPr lang="tr-TR" dirty="0" smtClean="0"/>
              <a:t>tanıyabiliriz.</a:t>
            </a:r>
          </a:p>
          <a:p>
            <a:r>
              <a:rPr lang="tr-TR" dirty="0"/>
              <a:t>Hem </a:t>
            </a:r>
            <a:r>
              <a:rPr lang="tr-TR" dirty="0" err="1" smtClean="0"/>
              <a:t>alfafetoprotein</a:t>
            </a:r>
            <a:r>
              <a:rPr lang="tr-TR" dirty="0"/>
              <a:t>, hem de USG normal ise, </a:t>
            </a:r>
            <a:r>
              <a:rPr lang="tr-TR" dirty="0" err="1" smtClean="0"/>
              <a:t>nöral</a:t>
            </a:r>
            <a:r>
              <a:rPr lang="tr-TR" dirty="0" smtClean="0"/>
              <a:t> tüp </a:t>
            </a:r>
            <a:r>
              <a:rPr lang="tr-TR" dirty="0" err="1"/>
              <a:t>defekti</a:t>
            </a:r>
            <a:r>
              <a:rPr lang="tr-TR" dirty="0"/>
              <a:t> </a:t>
            </a:r>
            <a:r>
              <a:rPr lang="tr-TR" dirty="0" smtClean="0"/>
              <a:t>olasılı ı </a:t>
            </a:r>
            <a:r>
              <a:rPr lang="tr-TR" dirty="0"/>
              <a:t>%1’in </a:t>
            </a:r>
            <a:r>
              <a:rPr lang="tr-TR" dirty="0" smtClean="0"/>
              <a:t>altındadır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Epilepsi</a:t>
            </a:r>
            <a:r>
              <a:rPr lang="tr-TR" dirty="0"/>
              <a:t> (</a:t>
            </a:r>
            <a:r>
              <a:rPr lang="tr-TR" b="1" dirty="0"/>
              <a:t>Sara</a:t>
            </a:r>
            <a:r>
              <a:rPr lang="tr-TR" dirty="0"/>
              <a:t> olarak da bilinir), beyin içinde bulunan sinir hücrelerinin olağan dışı bir elektro-kimyasal boşalma yapması sonucu ortaya çıkan nörolojik bozukluk, </a:t>
            </a:r>
            <a:r>
              <a:rPr lang="tr-TR" dirty="0" smtClean="0"/>
              <a:t>hastalıktır.</a:t>
            </a:r>
          </a:p>
          <a:p>
            <a:r>
              <a:rPr lang="tr-TR" dirty="0" smtClean="0"/>
              <a:t>Beynin </a:t>
            </a:r>
            <a:r>
              <a:rPr lang="tr-TR" dirty="0"/>
              <a:t>normalde çalışması ile ilgili elektriğin aşırı ve kontrolsüz yayılımı sonucu </a:t>
            </a:r>
            <a:r>
              <a:rPr lang="tr-TR" dirty="0" smtClean="0"/>
              <a:t>oluşur.</a:t>
            </a:r>
          </a:p>
          <a:p>
            <a:r>
              <a:rPr lang="tr-TR" dirty="0" smtClean="0"/>
              <a:t>Sıklıkla </a:t>
            </a:r>
            <a:r>
              <a:rPr lang="tr-TR" dirty="0"/>
              <a:t>geçici bilinç kaybına neden olur.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EPİLEPSİLİ BİR GEBENİN TAKİBİ</a:t>
            </a:r>
            <a:br>
              <a:rPr lang="tr-TR" dirty="0" smtClean="0"/>
            </a:br>
            <a:r>
              <a:rPr lang="tr-TR" i="1" dirty="0" smtClean="0"/>
              <a:t> Gebelik dönemi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i="1" dirty="0"/>
              <a:t>K vitamini </a:t>
            </a:r>
            <a:r>
              <a:rPr lang="tr-TR" b="1" i="1" dirty="0" smtClean="0"/>
              <a:t>kullanımı: </a:t>
            </a:r>
            <a:r>
              <a:rPr lang="tr-TR" i="1" dirty="0" err="1"/>
              <a:t>Hepatik</a:t>
            </a:r>
            <a:r>
              <a:rPr lang="tr-TR" i="1" dirty="0"/>
              <a:t> enzimleri </a:t>
            </a:r>
            <a:r>
              <a:rPr lang="tr-TR" i="1" dirty="0" smtClean="0"/>
              <a:t>indükleyen </a:t>
            </a:r>
            <a:r>
              <a:rPr lang="tr-TR" dirty="0" smtClean="0"/>
              <a:t>ilaçları </a:t>
            </a:r>
            <a:r>
              <a:rPr lang="tr-TR" dirty="0"/>
              <a:t>kullanan annelerin </a:t>
            </a:r>
            <a:r>
              <a:rPr lang="tr-TR" dirty="0" smtClean="0"/>
              <a:t>bebeklerinde, K </a:t>
            </a:r>
            <a:r>
              <a:rPr lang="tr-TR" dirty="0"/>
              <a:t>vitamini </a:t>
            </a:r>
            <a:r>
              <a:rPr lang="tr-TR" dirty="0" smtClean="0"/>
              <a:t>eksikliğine bağlı </a:t>
            </a:r>
            <a:r>
              <a:rPr lang="tr-TR" dirty="0" err="1" smtClean="0"/>
              <a:t>hemorajiler</a:t>
            </a:r>
            <a:r>
              <a:rPr lang="tr-TR" dirty="0" smtClean="0"/>
              <a:t> görülebilir </a:t>
            </a:r>
            <a:r>
              <a:rPr lang="tr-TR" dirty="0"/>
              <a:t>(faktör II, VII; IX ve X </a:t>
            </a:r>
            <a:r>
              <a:rPr lang="tr-TR" dirty="0" smtClean="0"/>
              <a:t>eksikliği</a:t>
            </a:r>
            <a:r>
              <a:rPr lang="tr-TR" dirty="0"/>
              <a:t>). </a:t>
            </a:r>
            <a:endParaRPr lang="tr-TR" dirty="0" smtClean="0"/>
          </a:p>
          <a:p>
            <a:r>
              <a:rPr lang="tr-TR" dirty="0" smtClean="0"/>
              <a:t>Bu nedenle gebeliğin </a:t>
            </a:r>
            <a:r>
              <a:rPr lang="tr-TR" dirty="0"/>
              <a:t>son </a:t>
            </a:r>
            <a:r>
              <a:rPr lang="tr-TR" dirty="0" smtClean="0"/>
              <a:t>ayında</a:t>
            </a:r>
            <a:r>
              <a:rPr lang="tr-TR" dirty="0"/>
              <a:t>, 10-20 </a:t>
            </a:r>
            <a:r>
              <a:rPr lang="tr-TR" dirty="0" smtClean="0"/>
              <a:t>mg/gün dozunda </a:t>
            </a:r>
            <a:r>
              <a:rPr lang="tr-TR" dirty="0"/>
              <a:t>K vitamini </a:t>
            </a:r>
            <a:r>
              <a:rPr lang="tr-TR" dirty="0" smtClean="0"/>
              <a:t>kullanılması </a:t>
            </a:r>
            <a:r>
              <a:rPr lang="tr-TR" dirty="0"/>
              <a:t>önerilmektedir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i="1" dirty="0" smtClean="0"/>
              <a:t>Doğum</a:t>
            </a:r>
          </a:p>
          <a:p>
            <a:r>
              <a:rPr lang="pt-BR" dirty="0" smtClean="0"/>
              <a:t>Epilepsili hastaların normal vajinal do</a:t>
            </a:r>
            <a:r>
              <a:rPr lang="tr-TR" dirty="0" smtClean="0"/>
              <a:t>ğ</a:t>
            </a:r>
            <a:r>
              <a:rPr lang="pt-BR" dirty="0" smtClean="0"/>
              <a:t>um</a:t>
            </a:r>
          </a:p>
          <a:p>
            <a:pPr>
              <a:buNone/>
            </a:pPr>
            <a:r>
              <a:rPr lang="tr-TR" dirty="0" smtClean="0"/>
              <a:t> yapmasında sakınca </a:t>
            </a:r>
            <a:r>
              <a:rPr lang="tr-TR" dirty="0"/>
              <a:t>yoktur. </a:t>
            </a:r>
          </a:p>
          <a:p>
            <a:pPr>
              <a:buNone/>
            </a:pPr>
            <a:r>
              <a:rPr lang="tr-TR" dirty="0" smtClean="0"/>
              <a:t>  Doğumda</a:t>
            </a:r>
            <a:r>
              <a:rPr lang="tr-TR" dirty="0"/>
              <a:t>, </a:t>
            </a:r>
            <a:r>
              <a:rPr lang="tr-TR" dirty="0" smtClean="0"/>
              <a:t>annenin kullandığı AE‘ye </a:t>
            </a:r>
            <a:r>
              <a:rPr lang="tr-TR" dirty="0"/>
              <a:t>düzenli olarak </a:t>
            </a:r>
            <a:r>
              <a:rPr lang="tr-TR" dirty="0" smtClean="0"/>
              <a:t>devam edilmelidir.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Nöbet riski, </a:t>
            </a:r>
            <a:r>
              <a:rPr lang="pt-BR" dirty="0" smtClean="0"/>
              <a:t>do</a:t>
            </a:r>
            <a:r>
              <a:rPr lang="tr-TR" dirty="0" smtClean="0"/>
              <a:t>ğ</a:t>
            </a:r>
            <a:r>
              <a:rPr lang="pt-BR" dirty="0" smtClean="0"/>
              <a:t>um sırasında </a:t>
            </a:r>
            <a:r>
              <a:rPr lang="pt-BR" dirty="0"/>
              <a:t>ve takip </a:t>
            </a:r>
            <a:r>
              <a:rPr lang="pt-BR" dirty="0" smtClean="0"/>
              <a:t>eden</a:t>
            </a:r>
            <a:r>
              <a:rPr lang="tr-TR" dirty="0" smtClean="0"/>
              <a:t> </a:t>
            </a:r>
            <a:r>
              <a:rPr lang="pt-BR" dirty="0" smtClean="0"/>
              <a:t>24 </a:t>
            </a:r>
            <a:r>
              <a:rPr lang="pt-BR" dirty="0"/>
              <a:t>saat içinde %1-2 </a:t>
            </a:r>
            <a:r>
              <a:rPr lang="pt-BR" dirty="0" smtClean="0"/>
              <a:t>düzeyindedir.</a:t>
            </a:r>
            <a:endParaRPr lang="tr-TR" dirty="0" smtClean="0"/>
          </a:p>
          <a:p>
            <a:r>
              <a:rPr lang="pt-BR" dirty="0" smtClean="0"/>
              <a:t>Do </a:t>
            </a:r>
            <a:r>
              <a:rPr lang="pt-BR" dirty="0"/>
              <a:t>um </a:t>
            </a:r>
            <a:r>
              <a:rPr lang="pt-BR" dirty="0" smtClean="0"/>
              <a:t>sı</a:t>
            </a:r>
            <a:r>
              <a:rPr lang="fi-FI" dirty="0" smtClean="0"/>
              <a:t>rasında </a:t>
            </a:r>
            <a:r>
              <a:rPr lang="fi-FI" dirty="0"/>
              <a:t>annenin de oksijen gereksinimi </a:t>
            </a:r>
            <a:r>
              <a:rPr lang="fi-FI" dirty="0" smtClean="0"/>
              <a:t>arttı</a:t>
            </a:r>
            <a:r>
              <a:rPr lang="tr-TR" dirty="0" smtClean="0"/>
              <a:t>ğ</a:t>
            </a:r>
            <a:r>
              <a:rPr lang="fi-FI" dirty="0" smtClean="0"/>
              <a:t>ı</a:t>
            </a:r>
            <a:r>
              <a:rPr lang="tr-TR" dirty="0" smtClean="0"/>
              <a:t> için</a:t>
            </a:r>
            <a:r>
              <a:rPr lang="tr-TR" dirty="0"/>
              <a:t>, geçirilecek nöbet </a:t>
            </a:r>
            <a:r>
              <a:rPr lang="tr-TR" dirty="0" smtClean="0"/>
              <a:t>diğer </a:t>
            </a:r>
            <a:r>
              <a:rPr lang="tr-TR" dirty="0"/>
              <a:t>dönemlere göre </a:t>
            </a:r>
            <a:r>
              <a:rPr lang="tr-TR" dirty="0" err="1" smtClean="0"/>
              <a:t>fetusta</a:t>
            </a:r>
            <a:r>
              <a:rPr lang="tr-TR" dirty="0" smtClean="0"/>
              <a:t> </a:t>
            </a:r>
            <a:r>
              <a:rPr lang="sv-SE" dirty="0" smtClean="0"/>
              <a:t>daha </a:t>
            </a:r>
            <a:r>
              <a:rPr lang="sv-SE" dirty="0"/>
              <a:t>fazla hipoksi </a:t>
            </a:r>
            <a:r>
              <a:rPr lang="sv-SE" dirty="0" smtClean="0"/>
              <a:t>yaratır</a:t>
            </a:r>
            <a:r>
              <a:rPr lang="sv-SE" dirty="0"/>
              <a:t>. </a:t>
            </a:r>
            <a:endParaRPr lang="tr-TR" dirty="0" smtClean="0"/>
          </a:p>
          <a:p>
            <a:r>
              <a:rPr lang="sv-SE" dirty="0" smtClean="0"/>
              <a:t>Bu </a:t>
            </a:r>
            <a:r>
              <a:rPr lang="sv-SE" dirty="0"/>
              <a:t>nedenle </a:t>
            </a:r>
            <a:r>
              <a:rPr lang="sv-SE" dirty="0" smtClean="0"/>
              <a:t>do</a:t>
            </a:r>
            <a:r>
              <a:rPr lang="tr-TR" dirty="0" smtClean="0"/>
              <a:t>ğ</a:t>
            </a:r>
            <a:r>
              <a:rPr lang="sv-SE" dirty="0" smtClean="0"/>
              <a:t>um,</a:t>
            </a:r>
            <a:r>
              <a:rPr lang="tr-TR" dirty="0" err="1" smtClean="0"/>
              <a:t>maternal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neonatal</a:t>
            </a:r>
            <a:r>
              <a:rPr lang="tr-TR" dirty="0"/>
              <a:t> </a:t>
            </a:r>
            <a:r>
              <a:rPr lang="tr-TR" dirty="0" err="1"/>
              <a:t>resustasyon</a:t>
            </a:r>
            <a:r>
              <a:rPr lang="tr-TR" dirty="0"/>
              <a:t> </a:t>
            </a:r>
            <a:r>
              <a:rPr lang="tr-TR" dirty="0" smtClean="0"/>
              <a:t>olanağı bulunan </a:t>
            </a:r>
            <a:r>
              <a:rPr lang="tr-TR" dirty="0"/>
              <a:t>bir ortamda </a:t>
            </a:r>
            <a:r>
              <a:rPr lang="tr-TR" dirty="0" smtClean="0"/>
              <a:t>yapılmalıdır.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Doğum sı</a:t>
            </a:r>
            <a:r>
              <a:rPr lang="pt-BR" dirty="0" smtClean="0"/>
              <a:t>rasında aşırı </a:t>
            </a:r>
            <a:r>
              <a:rPr lang="pt-BR" dirty="0"/>
              <a:t>nefes alma, uyku </a:t>
            </a:r>
            <a:r>
              <a:rPr lang="pt-BR" dirty="0" smtClean="0"/>
              <a:t>deprivasyonu,</a:t>
            </a:r>
            <a:r>
              <a:rPr lang="tr-TR" dirty="0" smtClean="0"/>
              <a:t>ağrı </a:t>
            </a:r>
            <a:r>
              <a:rPr lang="tr-TR" dirty="0"/>
              <a:t>ve </a:t>
            </a:r>
            <a:r>
              <a:rPr lang="tr-TR" dirty="0" err="1"/>
              <a:t>emosyonel</a:t>
            </a:r>
            <a:r>
              <a:rPr lang="tr-TR" dirty="0"/>
              <a:t> stres nöbet riskini </a:t>
            </a:r>
            <a:r>
              <a:rPr lang="tr-TR" dirty="0" smtClean="0"/>
              <a:t>artırabileceği </a:t>
            </a:r>
            <a:r>
              <a:rPr lang="tr-TR" dirty="0"/>
              <a:t>için, bu etkileri azaltmak </a:t>
            </a:r>
            <a:r>
              <a:rPr lang="tr-TR" dirty="0" smtClean="0"/>
              <a:t>amacıyla erken </a:t>
            </a:r>
            <a:r>
              <a:rPr lang="pt-BR" dirty="0" smtClean="0"/>
              <a:t>dönemde </a:t>
            </a:r>
            <a:r>
              <a:rPr lang="pt-BR" dirty="0"/>
              <a:t>epidural anestezi </a:t>
            </a:r>
            <a:r>
              <a:rPr lang="pt-BR" dirty="0" smtClean="0"/>
              <a:t>yapılabilir</a:t>
            </a:r>
            <a:r>
              <a:rPr lang="pt-BR" dirty="0"/>
              <a:t>. </a:t>
            </a:r>
            <a:endParaRPr lang="tr-TR" dirty="0" smtClean="0"/>
          </a:p>
          <a:p>
            <a:r>
              <a:rPr lang="pt-BR" dirty="0" smtClean="0"/>
              <a:t>Do</a:t>
            </a:r>
            <a:r>
              <a:rPr lang="tr-TR" dirty="0" smtClean="0"/>
              <a:t>ğ</a:t>
            </a:r>
            <a:r>
              <a:rPr lang="pt-BR" dirty="0" smtClean="0"/>
              <a:t>um</a:t>
            </a:r>
            <a:r>
              <a:rPr lang="tr-TR" dirty="0" smtClean="0"/>
              <a:t> sırasında </a:t>
            </a:r>
            <a:r>
              <a:rPr lang="tr-TR" dirty="0"/>
              <a:t>nöbet olursa, </a:t>
            </a:r>
            <a:r>
              <a:rPr lang="tr-TR" dirty="0" smtClean="0"/>
              <a:t>kısa </a:t>
            </a:r>
            <a:r>
              <a:rPr lang="tr-TR" dirty="0"/>
              <a:t>etkili </a:t>
            </a:r>
            <a:r>
              <a:rPr lang="tr-TR" dirty="0" err="1" smtClean="0"/>
              <a:t>benzodiyazepinler</a:t>
            </a:r>
            <a:r>
              <a:rPr lang="tr-TR" dirty="0" smtClean="0"/>
              <a:t> veya </a:t>
            </a:r>
            <a:r>
              <a:rPr lang="tr-TR" dirty="0" err="1"/>
              <a:t>fenitoin</a:t>
            </a:r>
            <a:r>
              <a:rPr lang="tr-TR" dirty="0"/>
              <a:t> </a:t>
            </a:r>
            <a:r>
              <a:rPr lang="tr-TR" dirty="0" smtClean="0"/>
              <a:t>kullanılabilir</a:t>
            </a:r>
            <a:r>
              <a:rPr lang="tr-TR" dirty="0"/>
              <a:t>; ancak </a:t>
            </a:r>
            <a:r>
              <a:rPr lang="tr-TR" dirty="0" err="1" smtClean="0"/>
              <a:t>benzodiyazepinlerin</a:t>
            </a:r>
            <a:r>
              <a:rPr lang="tr-TR" dirty="0" smtClean="0"/>
              <a:t> bebekte </a:t>
            </a:r>
            <a:r>
              <a:rPr lang="tr-TR" dirty="0"/>
              <a:t>ciddi </a:t>
            </a:r>
            <a:r>
              <a:rPr lang="tr-TR" dirty="0" err="1"/>
              <a:t>sedasyon</a:t>
            </a:r>
            <a:r>
              <a:rPr lang="tr-TR" dirty="0"/>
              <a:t>, </a:t>
            </a:r>
            <a:r>
              <a:rPr lang="tr-TR" dirty="0" err="1" smtClean="0"/>
              <a:t>apne</a:t>
            </a:r>
            <a:r>
              <a:rPr lang="tr-TR" dirty="0" smtClean="0"/>
              <a:t>, </a:t>
            </a:r>
            <a:r>
              <a:rPr lang="tr-TR" dirty="0" err="1" smtClean="0"/>
              <a:t>hipotoni</a:t>
            </a:r>
            <a:r>
              <a:rPr lang="tr-TR" dirty="0" smtClean="0"/>
              <a:t> yapabileceği unutulmamalı; ayrıca </a:t>
            </a:r>
            <a:r>
              <a:rPr lang="tr-TR" dirty="0" err="1" smtClean="0"/>
              <a:t>fetal</a:t>
            </a:r>
            <a:r>
              <a:rPr lang="tr-TR" dirty="0" smtClean="0"/>
              <a:t> kalp hızı </a:t>
            </a:r>
            <a:r>
              <a:rPr lang="tr-TR" dirty="0"/>
              <a:t>takip edilmelidir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Doğumda </a:t>
            </a:r>
            <a:r>
              <a:rPr lang="tr-TR" dirty="0"/>
              <a:t>forseps veya vakum </a:t>
            </a:r>
            <a:r>
              <a:rPr lang="tr-TR" dirty="0" smtClean="0"/>
              <a:t>kullanımı ya da </a:t>
            </a:r>
            <a:r>
              <a:rPr lang="tr-TR" dirty="0"/>
              <a:t>sezaryen </a:t>
            </a:r>
            <a:r>
              <a:rPr lang="tr-TR" dirty="0" smtClean="0"/>
              <a:t>oranı, </a:t>
            </a:r>
            <a:r>
              <a:rPr lang="tr-TR" dirty="0"/>
              <a:t>epilepsili annelerde </a:t>
            </a:r>
            <a:r>
              <a:rPr lang="tr-TR" dirty="0" smtClean="0"/>
              <a:t>daha yüksektir.</a:t>
            </a:r>
          </a:p>
          <a:p>
            <a:r>
              <a:rPr lang="tr-TR" dirty="0"/>
              <a:t>E</a:t>
            </a:r>
            <a:r>
              <a:rPr lang="tr-TR" dirty="0" smtClean="0"/>
              <a:t>ğer </a:t>
            </a:r>
            <a:r>
              <a:rPr lang="tr-TR" dirty="0"/>
              <a:t>annede, nörolojik veya </a:t>
            </a:r>
            <a:r>
              <a:rPr lang="tr-TR" dirty="0" smtClean="0"/>
              <a:t>zekaya ilişkin </a:t>
            </a:r>
            <a:r>
              <a:rPr lang="tr-TR" dirty="0"/>
              <a:t>bir sorun varsa ve annenin </a:t>
            </a:r>
            <a:r>
              <a:rPr lang="tr-TR" dirty="0" smtClean="0"/>
              <a:t>doğuma </a:t>
            </a:r>
            <a:r>
              <a:rPr lang="tr-TR" dirty="0" err="1" smtClean="0"/>
              <a:t>kooperasyonu</a:t>
            </a:r>
            <a:r>
              <a:rPr lang="tr-TR" dirty="0" smtClean="0"/>
              <a:t> azalmışsa</a:t>
            </a:r>
            <a:r>
              <a:rPr lang="tr-TR" dirty="0"/>
              <a:t>; </a:t>
            </a:r>
            <a:r>
              <a:rPr lang="tr-TR" dirty="0" smtClean="0"/>
              <a:t>gebeliğin </a:t>
            </a:r>
            <a:r>
              <a:rPr lang="tr-TR" dirty="0"/>
              <a:t>geç </a:t>
            </a:r>
            <a:r>
              <a:rPr lang="tr-TR" dirty="0" smtClean="0"/>
              <a:t>dönemlerinde </a:t>
            </a:r>
            <a:r>
              <a:rPr lang="da-DK" dirty="0" smtClean="0"/>
              <a:t>nöbetler </a:t>
            </a:r>
            <a:r>
              <a:rPr lang="da-DK" dirty="0"/>
              <a:t>kontrol </a:t>
            </a:r>
            <a:r>
              <a:rPr lang="da-DK" dirty="0" smtClean="0"/>
              <a:t>altında de</a:t>
            </a:r>
            <a:r>
              <a:rPr lang="tr-TR" dirty="0" smtClean="0"/>
              <a:t>ğ</a:t>
            </a:r>
            <a:r>
              <a:rPr lang="da-DK" dirty="0" smtClean="0"/>
              <a:t>ilse</a:t>
            </a:r>
            <a:r>
              <a:rPr lang="da-DK" dirty="0"/>
              <a:t>, </a:t>
            </a:r>
            <a:r>
              <a:rPr lang="es-ES" dirty="0" smtClean="0"/>
              <a:t>yo</a:t>
            </a:r>
            <a:r>
              <a:rPr lang="tr-TR" dirty="0" smtClean="0"/>
              <a:t>ğ</a:t>
            </a:r>
            <a:r>
              <a:rPr lang="es-ES" dirty="0" smtClean="0"/>
              <a:t>un </a:t>
            </a:r>
            <a:r>
              <a:rPr lang="es-ES" dirty="0"/>
              <a:t>fiziksel veya mental stres </a:t>
            </a:r>
            <a:r>
              <a:rPr lang="es-ES" dirty="0" smtClean="0"/>
              <a:t>altında,</a:t>
            </a:r>
            <a:r>
              <a:rPr lang="tr-TR" dirty="0" smtClean="0"/>
              <a:t> nöbetler artış </a:t>
            </a:r>
            <a:r>
              <a:rPr lang="tr-TR" dirty="0"/>
              <a:t>gösteriyorsa </a:t>
            </a:r>
            <a:r>
              <a:rPr lang="tr-TR" dirty="0" err="1"/>
              <a:t>elektif</a:t>
            </a:r>
            <a:r>
              <a:rPr lang="tr-TR" dirty="0"/>
              <a:t> olarak </a:t>
            </a:r>
            <a:r>
              <a:rPr lang="tr-TR" dirty="0" smtClean="0"/>
              <a:t>sezaryen planlanmalıdır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Doğumda </a:t>
            </a:r>
            <a:r>
              <a:rPr lang="tr-TR" dirty="0" err="1"/>
              <a:t>jeneralize</a:t>
            </a:r>
            <a:r>
              <a:rPr lang="tr-TR" dirty="0"/>
              <a:t> </a:t>
            </a:r>
            <a:r>
              <a:rPr lang="tr-TR" dirty="0" smtClean="0"/>
              <a:t>tonik </a:t>
            </a:r>
            <a:r>
              <a:rPr lang="tr-TR" dirty="0" err="1" smtClean="0"/>
              <a:t>klonik</a:t>
            </a:r>
            <a:r>
              <a:rPr lang="tr-TR" dirty="0" smtClean="0"/>
              <a:t> </a:t>
            </a:r>
            <a:r>
              <a:rPr lang="tr-TR" dirty="0"/>
              <a:t>nöbet </a:t>
            </a:r>
            <a:r>
              <a:rPr lang="tr-TR" dirty="0" smtClean="0"/>
              <a:t>olması, </a:t>
            </a:r>
            <a:r>
              <a:rPr lang="tr-TR" dirty="0" err="1"/>
              <a:t>fetal</a:t>
            </a:r>
            <a:r>
              <a:rPr lang="tr-TR" dirty="0"/>
              <a:t> </a:t>
            </a:r>
            <a:r>
              <a:rPr lang="tr-TR" dirty="0" err="1"/>
              <a:t>asfiksi</a:t>
            </a:r>
            <a:r>
              <a:rPr lang="tr-TR" dirty="0"/>
              <a:t> riskine </a:t>
            </a:r>
            <a:r>
              <a:rPr lang="tr-TR" dirty="0" smtClean="0"/>
              <a:t>yol açaca</a:t>
            </a:r>
            <a:r>
              <a:rPr lang="tr-TR" dirty="0"/>
              <a:t>ğ</a:t>
            </a:r>
            <a:r>
              <a:rPr lang="tr-TR" dirty="0" smtClean="0"/>
              <a:t>ı </a:t>
            </a:r>
            <a:r>
              <a:rPr lang="tr-TR" dirty="0"/>
              <a:t>ve annenin </a:t>
            </a:r>
            <a:r>
              <a:rPr lang="tr-TR" dirty="0" err="1"/>
              <a:t>kooperasyonunu</a:t>
            </a:r>
            <a:r>
              <a:rPr lang="tr-TR" dirty="0"/>
              <a:t> yok </a:t>
            </a:r>
            <a:r>
              <a:rPr lang="tr-TR" dirty="0" smtClean="0"/>
              <a:t>edeceği </a:t>
            </a:r>
            <a:r>
              <a:rPr lang="tr-TR" dirty="0"/>
              <a:t>için acil sezaryen </a:t>
            </a:r>
            <a:r>
              <a:rPr lang="tr-TR" dirty="0" err="1"/>
              <a:t>endikasyonudur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 smtClean="0"/>
              <a:t>Puerperal</a:t>
            </a:r>
            <a:r>
              <a:rPr lang="tr-TR" i="1" dirty="0" smtClean="0"/>
              <a:t> dönem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Emzirme</a:t>
            </a:r>
          </a:p>
          <a:p>
            <a:r>
              <a:rPr lang="tr-TR" i="1" dirty="0" smtClean="0"/>
              <a:t>Bebeğin bakımı</a:t>
            </a:r>
            <a:endParaRPr lang="tr-TR" i="1" dirty="0"/>
          </a:p>
          <a:p>
            <a:r>
              <a:rPr lang="tr-TR" dirty="0"/>
              <a:t>Nöbetlerin tipi, </a:t>
            </a:r>
            <a:r>
              <a:rPr lang="tr-TR" dirty="0" smtClean="0"/>
              <a:t>şiddeti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 smtClean="0"/>
              <a:t>Puerperal</a:t>
            </a:r>
            <a:r>
              <a:rPr lang="tr-TR" i="1" dirty="0" smtClean="0"/>
              <a:t> dönem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i="1" dirty="0"/>
              <a:t>Emzirme</a:t>
            </a:r>
          </a:p>
          <a:p>
            <a:r>
              <a:rPr lang="tr-TR" dirty="0" smtClean="0"/>
              <a:t>ilaçların çoğu</a:t>
            </a:r>
            <a:r>
              <a:rPr lang="tr-TR" dirty="0"/>
              <a:t>, annenin </a:t>
            </a:r>
            <a:r>
              <a:rPr lang="tr-TR" dirty="0" smtClean="0"/>
              <a:t>plazmasından süte geçmekle </a:t>
            </a:r>
            <a:r>
              <a:rPr lang="tr-TR" dirty="0"/>
              <a:t>birlikte, sütle </a:t>
            </a:r>
            <a:r>
              <a:rPr lang="tr-TR" dirty="0" smtClean="0"/>
              <a:t>bebeğe </a:t>
            </a:r>
            <a:r>
              <a:rPr lang="tr-TR" dirty="0"/>
              <a:t>geçen </a:t>
            </a:r>
            <a:r>
              <a:rPr lang="tr-TR" dirty="0" smtClean="0"/>
              <a:t>miktar, </a:t>
            </a:r>
            <a:r>
              <a:rPr lang="sv-SE" dirty="0" smtClean="0"/>
              <a:t>plasentadan </a:t>
            </a:r>
            <a:r>
              <a:rPr lang="sv-SE" dirty="0"/>
              <a:t>geçen miktara göre çok </a:t>
            </a:r>
            <a:r>
              <a:rPr lang="sv-SE" dirty="0" smtClean="0"/>
              <a:t>azdır.</a:t>
            </a:r>
            <a:endParaRPr lang="sv-SE" dirty="0"/>
          </a:p>
          <a:p>
            <a:r>
              <a:rPr lang="tr-TR" dirty="0"/>
              <a:t>Erken bebeklik döneminde sütteki </a:t>
            </a:r>
            <a:r>
              <a:rPr lang="tr-TR" dirty="0" smtClean="0"/>
              <a:t>AE konsantrasyonları düşük </a:t>
            </a:r>
            <a:r>
              <a:rPr lang="tr-TR" dirty="0"/>
              <a:t>olmakla birlikte; </a:t>
            </a:r>
            <a:r>
              <a:rPr lang="tr-TR" dirty="0" smtClean="0"/>
              <a:t>bebekte ilaç </a:t>
            </a:r>
            <a:r>
              <a:rPr lang="tr-TR" dirty="0"/>
              <a:t>eliminasyon </a:t>
            </a:r>
            <a:r>
              <a:rPr lang="tr-TR" dirty="0" smtClean="0"/>
              <a:t>mekanizmaları </a:t>
            </a:r>
            <a:r>
              <a:rPr lang="tr-TR" dirty="0"/>
              <a:t>tam </a:t>
            </a:r>
            <a:r>
              <a:rPr lang="tr-TR" dirty="0" smtClean="0"/>
              <a:t>gelişmediği için</a:t>
            </a:r>
            <a:r>
              <a:rPr lang="tr-TR" dirty="0"/>
              <a:t>, süte geçen ilaç birikmekte, </a:t>
            </a:r>
            <a:r>
              <a:rPr lang="tr-TR" dirty="0" smtClean="0"/>
              <a:t>farmakolojik etkilerde </a:t>
            </a:r>
            <a:r>
              <a:rPr lang="tr-TR" dirty="0"/>
              <a:t>bulunabilir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Bu durum </a:t>
            </a:r>
            <a:r>
              <a:rPr lang="tr-TR" dirty="0" err="1" smtClean="0"/>
              <a:t>fenobarbital</a:t>
            </a:r>
            <a:r>
              <a:rPr lang="tr-TR" dirty="0" smtClean="0"/>
              <a:t> ve </a:t>
            </a:r>
            <a:r>
              <a:rPr lang="tr-TR" dirty="0" err="1"/>
              <a:t>pirimidon</a:t>
            </a:r>
            <a:r>
              <a:rPr lang="tr-TR" dirty="0"/>
              <a:t> alan annelerin bebeklerinde </a:t>
            </a:r>
            <a:r>
              <a:rPr lang="tr-TR" dirty="0" smtClean="0"/>
              <a:t>sorun yaratabilir</a:t>
            </a:r>
            <a:r>
              <a:rPr lang="tr-TR" dirty="0"/>
              <a:t>. Bebeklerde </a:t>
            </a:r>
            <a:r>
              <a:rPr lang="tr-TR" dirty="0" err="1"/>
              <a:t>sedatif</a:t>
            </a:r>
            <a:r>
              <a:rPr lang="tr-TR" dirty="0"/>
              <a:t> yan </a:t>
            </a:r>
            <a:r>
              <a:rPr lang="tr-TR" dirty="0" smtClean="0"/>
              <a:t>etkiler, beslenme </a:t>
            </a:r>
            <a:r>
              <a:rPr lang="tr-TR" dirty="0"/>
              <a:t>güçlükleri, </a:t>
            </a:r>
            <a:r>
              <a:rPr lang="tr-TR" dirty="0" err="1"/>
              <a:t>iritabilite</a:t>
            </a:r>
            <a:r>
              <a:rPr lang="tr-TR" dirty="0"/>
              <a:t> ortaya </a:t>
            </a:r>
            <a:r>
              <a:rPr lang="tr-TR" dirty="0" smtClean="0"/>
              <a:t>çıkarsa, emzirmenin </a:t>
            </a:r>
            <a:r>
              <a:rPr lang="tr-TR" dirty="0"/>
              <a:t>kesilmesi </a:t>
            </a:r>
            <a:r>
              <a:rPr lang="tr-TR" dirty="0" smtClean="0"/>
              <a:t>düşünülmelidir.</a:t>
            </a: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i="1" dirty="0" smtClean="0"/>
              <a:t>Bebeğin bakımı</a:t>
            </a:r>
            <a:endParaRPr lang="tr-TR" b="1" i="1" dirty="0"/>
          </a:p>
          <a:p>
            <a:r>
              <a:rPr lang="tr-TR" dirty="0"/>
              <a:t>Nöbetlerin tipi, </a:t>
            </a:r>
            <a:r>
              <a:rPr lang="tr-TR" dirty="0" smtClean="0"/>
              <a:t>şiddeti </a:t>
            </a:r>
            <a:r>
              <a:rPr lang="tr-TR" dirty="0"/>
              <a:t>ve </a:t>
            </a:r>
            <a:r>
              <a:rPr lang="tr-TR" dirty="0" smtClean="0"/>
              <a:t>sıklığına </a:t>
            </a:r>
            <a:r>
              <a:rPr lang="tr-TR" dirty="0"/>
              <a:t>göre, </a:t>
            </a:r>
            <a:r>
              <a:rPr lang="tr-TR" dirty="0" smtClean="0"/>
              <a:t>bebeğin </a:t>
            </a:r>
            <a:r>
              <a:rPr lang="tr-TR" dirty="0"/>
              <a:t>yaralanma riski </a:t>
            </a:r>
            <a:r>
              <a:rPr lang="tr-TR" dirty="0" smtClean="0"/>
              <a:t>vardır</a:t>
            </a:r>
            <a:r>
              <a:rPr lang="tr-TR" dirty="0"/>
              <a:t>. Bebek, </a:t>
            </a:r>
            <a:r>
              <a:rPr lang="tr-TR" dirty="0" smtClean="0"/>
              <a:t>annenin </a:t>
            </a:r>
            <a:r>
              <a:rPr lang="tr-TR" dirty="0" err="1" smtClean="0"/>
              <a:t>myoklonilerinin</a:t>
            </a:r>
            <a:r>
              <a:rPr lang="tr-TR" dirty="0" smtClean="0"/>
              <a:t> olması açısından </a:t>
            </a:r>
            <a:r>
              <a:rPr lang="tr-TR" dirty="0"/>
              <a:t>en </a:t>
            </a:r>
            <a:r>
              <a:rPr lang="tr-TR" dirty="0" smtClean="0"/>
              <a:t>riskli dönemde</a:t>
            </a:r>
            <a:r>
              <a:rPr lang="tr-TR" dirty="0"/>
              <a:t>, gece </a:t>
            </a:r>
            <a:r>
              <a:rPr lang="tr-TR" dirty="0" smtClean="0"/>
              <a:t>uyanır</a:t>
            </a:r>
            <a:r>
              <a:rPr lang="tr-TR" dirty="0"/>
              <a:t>, erken kalkar. </a:t>
            </a:r>
            <a:r>
              <a:rPr lang="tr-TR" dirty="0" smtClean="0"/>
              <a:t>Annenin </a:t>
            </a:r>
            <a:r>
              <a:rPr lang="tr-TR" dirty="0" err="1" smtClean="0"/>
              <a:t>myoklonilerinin</a:t>
            </a:r>
            <a:r>
              <a:rPr lang="tr-TR" dirty="0" smtClean="0"/>
              <a:t> olabileceği </a:t>
            </a:r>
            <a:r>
              <a:rPr lang="tr-TR" dirty="0"/>
              <a:t>zamanlarda, </a:t>
            </a:r>
            <a:r>
              <a:rPr lang="tr-TR" dirty="0" smtClean="0"/>
              <a:t>bebeğe başka </a:t>
            </a:r>
            <a:r>
              <a:rPr lang="tr-TR" dirty="0"/>
              <a:t>birisinin </a:t>
            </a:r>
            <a:r>
              <a:rPr lang="tr-TR" dirty="0" smtClean="0"/>
              <a:t>bakması </a:t>
            </a:r>
            <a:r>
              <a:rPr lang="tr-TR" dirty="0"/>
              <a:t>daha uygun olur. </a:t>
            </a:r>
            <a:endParaRPr lang="tr-TR" dirty="0" smtClean="0"/>
          </a:p>
          <a:p>
            <a:r>
              <a:rPr lang="tr-TR" dirty="0" smtClean="0"/>
              <a:t>Özellikle, geceleri </a:t>
            </a:r>
            <a:r>
              <a:rPr lang="tr-TR" dirty="0"/>
              <a:t>emzirme yerine </a:t>
            </a:r>
            <a:r>
              <a:rPr lang="tr-TR" dirty="0" smtClean="0"/>
              <a:t>başka </a:t>
            </a:r>
            <a:r>
              <a:rPr lang="tr-TR" dirty="0"/>
              <a:t>birisi </a:t>
            </a:r>
            <a:r>
              <a:rPr lang="tr-TR" dirty="0" smtClean="0"/>
              <a:t>tarafından </a:t>
            </a:r>
            <a:r>
              <a:rPr lang="tr-TR" dirty="0"/>
              <a:t>biberonla besleme tercih edilmelidir. </a:t>
            </a:r>
            <a:endParaRPr lang="tr-TR" dirty="0" smtClean="0"/>
          </a:p>
          <a:p>
            <a:r>
              <a:rPr lang="tr-TR" dirty="0" smtClean="0"/>
              <a:t>Bebek </a:t>
            </a:r>
            <a:r>
              <a:rPr lang="sv-SE" dirty="0" smtClean="0"/>
              <a:t>büyüdükten </a:t>
            </a:r>
            <a:r>
              <a:rPr lang="sv-SE" dirty="0"/>
              <a:t>sonra, beslenme </a:t>
            </a:r>
            <a:r>
              <a:rPr lang="sv-SE" dirty="0" smtClean="0"/>
              <a:t>sırasında anne</a:t>
            </a:r>
            <a:r>
              <a:rPr lang="tr-TR" dirty="0" smtClean="0"/>
              <a:t> </a:t>
            </a:r>
            <a:r>
              <a:rPr lang="da-DK" dirty="0" smtClean="0"/>
              <a:t>ve bebe</a:t>
            </a:r>
            <a:r>
              <a:rPr lang="tr-TR" dirty="0" smtClean="0"/>
              <a:t>ğ</a:t>
            </a:r>
            <a:r>
              <a:rPr lang="da-DK" dirty="0" smtClean="0"/>
              <a:t>in </a:t>
            </a:r>
            <a:r>
              <a:rPr lang="da-DK" dirty="0"/>
              <a:t>yerde </a:t>
            </a:r>
            <a:r>
              <a:rPr lang="da-DK" dirty="0" smtClean="0"/>
              <a:t>oturmaları gerekir</a:t>
            </a:r>
            <a:r>
              <a:rPr lang="da-DK" dirty="0"/>
              <a:t>.</a:t>
            </a:r>
          </a:p>
          <a:p>
            <a:r>
              <a:rPr lang="tr-TR" dirty="0"/>
              <a:t>Bebek </a:t>
            </a:r>
            <a:r>
              <a:rPr lang="tr-TR" dirty="0" smtClean="0"/>
              <a:t>yıkanırken yanında </a:t>
            </a:r>
            <a:r>
              <a:rPr lang="tr-TR" dirty="0"/>
              <a:t>mutlaka </a:t>
            </a:r>
            <a:r>
              <a:rPr lang="tr-TR" dirty="0" smtClean="0"/>
              <a:t>başka biri olmalı; </a:t>
            </a:r>
            <a:r>
              <a:rPr lang="tr-TR" dirty="0"/>
              <a:t>merdiven inip </a:t>
            </a:r>
            <a:r>
              <a:rPr lang="tr-TR" dirty="0" smtClean="0"/>
              <a:t>çıkarken </a:t>
            </a:r>
            <a:r>
              <a:rPr lang="tr-TR" dirty="0"/>
              <a:t>ise </a:t>
            </a:r>
            <a:r>
              <a:rPr lang="tr-TR" dirty="0" smtClean="0"/>
              <a:t>bebeği başkası taşımalı </a:t>
            </a:r>
            <a:r>
              <a:rPr lang="tr-TR" dirty="0"/>
              <a:t>veya emniyetli, destekli </a:t>
            </a:r>
            <a:r>
              <a:rPr lang="tr-TR" dirty="0" err="1" smtClean="0"/>
              <a:t>taşıyı</a:t>
            </a:r>
            <a:r>
              <a:rPr lang="tr-TR" dirty="0"/>
              <a:t> </a:t>
            </a:r>
            <a:r>
              <a:rPr lang="tr-TR" dirty="0" err="1" smtClean="0"/>
              <a:t>cılar</a:t>
            </a:r>
            <a:r>
              <a:rPr lang="tr-TR" dirty="0" smtClean="0"/>
              <a:t> kullanılmalıdır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GEBELİKTE OLABİLECEK </a:t>
            </a:r>
            <a:r>
              <a:rPr lang="tr-TR" dirty="0"/>
              <a:t>SORUNLAR</a:t>
            </a:r>
          </a:p>
          <a:p>
            <a:r>
              <a:rPr lang="nb-NO" dirty="0"/>
              <a:t>a) Nöbet </a:t>
            </a:r>
            <a:r>
              <a:rPr lang="nb-NO" dirty="0" smtClean="0"/>
              <a:t>sıklı</a:t>
            </a:r>
            <a:r>
              <a:rPr lang="tr-TR" dirty="0" smtClean="0"/>
              <a:t>ğ</a:t>
            </a:r>
            <a:r>
              <a:rPr lang="nb-NO" dirty="0" smtClean="0"/>
              <a:t>ında de</a:t>
            </a:r>
            <a:r>
              <a:rPr lang="tr-TR" dirty="0" smtClean="0"/>
              <a:t>ğ</a:t>
            </a:r>
            <a:r>
              <a:rPr lang="nb-NO" dirty="0" smtClean="0"/>
              <a:t>i</a:t>
            </a:r>
            <a:r>
              <a:rPr lang="tr-TR" dirty="0" smtClean="0"/>
              <a:t>ş</a:t>
            </a:r>
            <a:r>
              <a:rPr lang="nb-NO" dirty="0" smtClean="0"/>
              <a:t>liklik</a:t>
            </a:r>
            <a:endParaRPr lang="nb-NO" dirty="0"/>
          </a:p>
          <a:p>
            <a:r>
              <a:rPr lang="tr-TR" dirty="0"/>
              <a:t>b) </a:t>
            </a:r>
            <a:r>
              <a:rPr lang="tr-TR" dirty="0" err="1"/>
              <a:t>Fetusta</a:t>
            </a:r>
            <a:r>
              <a:rPr lang="tr-TR" dirty="0"/>
              <a:t> olabilecek sorunlar</a:t>
            </a:r>
          </a:p>
          <a:p>
            <a:r>
              <a:rPr lang="tr-TR" dirty="0"/>
              <a:t>c) </a:t>
            </a:r>
            <a:r>
              <a:rPr lang="tr-TR" dirty="0" err="1"/>
              <a:t>Obstetrik</a:t>
            </a:r>
            <a:r>
              <a:rPr lang="tr-TR" dirty="0"/>
              <a:t> komplikasyonlar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i="1" dirty="0"/>
              <a:t>Nöbetlerdeki </a:t>
            </a:r>
            <a:r>
              <a:rPr lang="tr-TR" i="1" dirty="0" smtClean="0"/>
              <a:t>artışın </a:t>
            </a:r>
            <a:r>
              <a:rPr lang="tr-TR" i="1" dirty="0"/>
              <a:t>nedenleri:</a:t>
            </a:r>
          </a:p>
          <a:p>
            <a:r>
              <a:rPr lang="tr-TR" dirty="0"/>
              <a:t>– Tedaviye uyumsuzluk. </a:t>
            </a:r>
            <a:r>
              <a:rPr lang="tr-TR" dirty="0" smtClean="0"/>
              <a:t>Hastaların</a:t>
            </a:r>
            <a:r>
              <a:rPr lang="tr-TR" dirty="0"/>
              <a:t>, </a:t>
            </a:r>
            <a:r>
              <a:rPr lang="tr-TR" dirty="0" err="1" smtClean="0"/>
              <a:t>antiepileptik</a:t>
            </a:r>
            <a:r>
              <a:rPr lang="tr-TR" dirty="0" smtClean="0"/>
              <a:t> ilaçların </a:t>
            </a:r>
            <a:r>
              <a:rPr lang="tr-TR" dirty="0"/>
              <a:t>(</a:t>
            </a:r>
            <a:r>
              <a:rPr lang="tr-TR" dirty="0" smtClean="0"/>
              <a:t>AE) </a:t>
            </a:r>
            <a:r>
              <a:rPr lang="tr-TR" dirty="0"/>
              <a:t>yan etkilerinden </a:t>
            </a:r>
            <a:r>
              <a:rPr lang="tr-TR" dirty="0" smtClean="0"/>
              <a:t>çekinerek, tedaviyi </a:t>
            </a:r>
            <a:r>
              <a:rPr lang="tr-TR" dirty="0"/>
              <a:t>kesmeleri veya </a:t>
            </a:r>
            <a:r>
              <a:rPr lang="tr-TR" dirty="0" smtClean="0"/>
              <a:t>azaltmaları.</a:t>
            </a:r>
            <a:endParaRPr lang="tr-TR" dirty="0"/>
          </a:p>
          <a:p>
            <a:r>
              <a:rPr lang="tr-TR" dirty="0"/>
              <a:t>- </a:t>
            </a:r>
            <a:r>
              <a:rPr lang="tr-TR" dirty="0" smtClean="0"/>
              <a:t>Gebeliğe </a:t>
            </a:r>
            <a:r>
              <a:rPr lang="tr-TR" dirty="0" err="1"/>
              <a:t>ba</a:t>
            </a:r>
            <a:r>
              <a:rPr lang="tr-TR" dirty="0"/>
              <a:t> </a:t>
            </a:r>
            <a:r>
              <a:rPr lang="tr-TR" dirty="0" err="1" smtClean="0"/>
              <a:t>ğlı</a:t>
            </a:r>
            <a:r>
              <a:rPr lang="tr-TR" dirty="0" smtClean="0"/>
              <a:t> </a:t>
            </a:r>
            <a:r>
              <a:rPr lang="tr-TR" dirty="0"/>
              <a:t>fizyolojik </a:t>
            </a:r>
            <a:r>
              <a:rPr lang="tr-TR" dirty="0" smtClean="0"/>
              <a:t>değişiklikler sonucunda, AE </a:t>
            </a:r>
            <a:r>
              <a:rPr lang="tr-TR" dirty="0" err="1" smtClean="0"/>
              <a:t>farmakokinetiğindeki</a:t>
            </a:r>
            <a:r>
              <a:rPr lang="tr-TR" dirty="0" smtClean="0"/>
              <a:t> değişiklikler</a:t>
            </a:r>
          </a:p>
          <a:p>
            <a:r>
              <a:rPr lang="tr-TR" dirty="0"/>
              <a:t>Uyku </a:t>
            </a:r>
            <a:r>
              <a:rPr lang="tr-TR" dirty="0" err="1" smtClean="0"/>
              <a:t>deprivasyonu</a:t>
            </a:r>
            <a:r>
              <a:rPr lang="tr-TR" dirty="0" smtClean="0"/>
              <a:t> (yoksunluğu)</a:t>
            </a:r>
            <a:endParaRPr lang="tr-TR" dirty="0"/>
          </a:p>
          <a:p>
            <a:r>
              <a:rPr lang="tr-TR" dirty="0" err="1" smtClean="0"/>
              <a:t>Anksiyete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Tek bir </a:t>
            </a:r>
            <a:r>
              <a:rPr lang="tr-TR" dirty="0" err="1"/>
              <a:t>jeneralize</a:t>
            </a:r>
            <a:r>
              <a:rPr lang="tr-TR" dirty="0"/>
              <a:t> nöbet </a:t>
            </a:r>
            <a:r>
              <a:rPr lang="tr-TR" dirty="0" smtClean="0"/>
              <a:t>sonrası, </a:t>
            </a:r>
            <a:r>
              <a:rPr lang="tr-TR" dirty="0"/>
              <a:t>bebekte </a:t>
            </a:r>
            <a:r>
              <a:rPr lang="tr-TR" dirty="0" err="1" smtClean="0"/>
              <a:t>abdominal</a:t>
            </a:r>
            <a:r>
              <a:rPr lang="tr-TR" dirty="0" smtClean="0"/>
              <a:t> travmaya bağlı </a:t>
            </a:r>
            <a:r>
              <a:rPr lang="tr-TR" dirty="0"/>
              <a:t>fiziksel zarar, </a:t>
            </a:r>
            <a:r>
              <a:rPr lang="tr-TR" dirty="0" err="1" smtClean="0"/>
              <a:t>maternal</a:t>
            </a:r>
            <a:r>
              <a:rPr lang="tr-TR" dirty="0" smtClean="0"/>
              <a:t> </a:t>
            </a:r>
            <a:r>
              <a:rPr lang="es-ES" dirty="0" smtClean="0"/>
              <a:t>hipoksi </a:t>
            </a:r>
            <a:r>
              <a:rPr lang="es-ES" dirty="0"/>
              <a:t>veya plasental perfüzyon </a:t>
            </a:r>
            <a:r>
              <a:rPr lang="es-ES" dirty="0" smtClean="0"/>
              <a:t>azalması</a:t>
            </a:r>
            <a:r>
              <a:rPr lang="tr-TR" dirty="0" err="1" smtClean="0"/>
              <a:t>na</a:t>
            </a:r>
            <a:r>
              <a:rPr lang="tr-TR" dirty="0" smtClean="0"/>
              <a:t> bağlı </a:t>
            </a:r>
            <a:r>
              <a:rPr lang="tr-TR" dirty="0" err="1"/>
              <a:t>hipoksik</a:t>
            </a:r>
            <a:r>
              <a:rPr lang="tr-TR" dirty="0"/>
              <a:t>-</a:t>
            </a:r>
            <a:r>
              <a:rPr lang="tr-TR" dirty="0" err="1"/>
              <a:t>iskemik</a:t>
            </a:r>
            <a:r>
              <a:rPr lang="tr-TR" dirty="0"/>
              <a:t> zedelenme </a:t>
            </a:r>
            <a:r>
              <a:rPr lang="tr-TR" dirty="0" smtClean="0"/>
              <a:t>ve asit–baz </a:t>
            </a:r>
            <a:r>
              <a:rPr lang="tr-TR" dirty="0"/>
              <a:t>dengesindeki bozulma ile </a:t>
            </a:r>
            <a:r>
              <a:rPr lang="tr-TR" dirty="0" err="1"/>
              <a:t>fetal</a:t>
            </a:r>
            <a:r>
              <a:rPr lang="tr-TR" dirty="0"/>
              <a:t> </a:t>
            </a:r>
            <a:r>
              <a:rPr lang="tr-TR" dirty="0" err="1" smtClean="0"/>
              <a:t>asidoza</a:t>
            </a:r>
            <a:r>
              <a:rPr lang="tr-TR" dirty="0" smtClean="0"/>
              <a:t> </a:t>
            </a:r>
            <a:r>
              <a:rPr lang="pt-BR" dirty="0" smtClean="0"/>
              <a:t>ba</a:t>
            </a:r>
            <a:r>
              <a:rPr lang="tr-TR" dirty="0" smtClean="0"/>
              <a:t>ğ</a:t>
            </a:r>
            <a:r>
              <a:rPr lang="pt-BR" dirty="0" smtClean="0"/>
              <a:t>lı </a:t>
            </a:r>
            <a:r>
              <a:rPr lang="pt-BR" dirty="0"/>
              <a:t>olarak fetal kalp </a:t>
            </a:r>
            <a:r>
              <a:rPr lang="pt-BR" dirty="0" smtClean="0"/>
              <a:t>hızında de</a:t>
            </a:r>
            <a:r>
              <a:rPr lang="tr-TR" dirty="0" smtClean="0"/>
              <a:t>ğ</a:t>
            </a:r>
            <a:r>
              <a:rPr lang="pt-BR" dirty="0" smtClean="0"/>
              <a:t>işme olab</a:t>
            </a:r>
            <a:r>
              <a:rPr lang="nn-NO" dirty="0" smtClean="0"/>
              <a:t>i </a:t>
            </a:r>
            <a:r>
              <a:rPr lang="nn-NO" dirty="0"/>
              <a:t>l i r. </a:t>
            </a:r>
            <a:endParaRPr lang="tr-TR" dirty="0" smtClean="0"/>
          </a:p>
          <a:p>
            <a:r>
              <a:rPr lang="nn-NO" dirty="0" smtClean="0"/>
              <a:t>Tek </a:t>
            </a:r>
            <a:r>
              <a:rPr lang="nn-NO" dirty="0"/>
              <a:t>bir nöbetten sonra intrauterin </a:t>
            </a:r>
            <a:r>
              <a:rPr lang="nn-NO" dirty="0" smtClean="0"/>
              <a:t>ölüm</a:t>
            </a:r>
            <a:r>
              <a:rPr lang="tr-TR" dirty="0" smtClean="0"/>
              <a:t> nadirdir.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b="1" dirty="0" err="1"/>
              <a:t>Fetusta</a:t>
            </a:r>
            <a:r>
              <a:rPr lang="tr-TR" sz="2800" b="1" dirty="0"/>
              <a:t> olabilecek sorunlar:</a:t>
            </a:r>
          </a:p>
          <a:p>
            <a:r>
              <a:rPr lang="tr-TR" sz="2800" dirty="0"/>
              <a:t>1) </a:t>
            </a:r>
            <a:r>
              <a:rPr lang="tr-TR" sz="2800" dirty="0" err="1"/>
              <a:t>Konjenital</a:t>
            </a:r>
            <a:r>
              <a:rPr lang="tr-TR" sz="2800" dirty="0"/>
              <a:t> </a:t>
            </a:r>
            <a:r>
              <a:rPr lang="tr-TR" sz="2800" dirty="0" err="1"/>
              <a:t>malformasyonlar</a:t>
            </a:r>
            <a:r>
              <a:rPr lang="tr-TR" sz="2800" dirty="0"/>
              <a:t>.</a:t>
            </a:r>
          </a:p>
          <a:p>
            <a:r>
              <a:rPr lang="de-DE" sz="2800" dirty="0"/>
              <a:t>2) Intrauterin </a:t>
            </a:r>
            <a:r>
              <a:rPr lang="de-DE" sz="2800" dirty="0" err="1" smtClean="0"/>
              <a:t>gelişme</a:t>
            </a:r>
            <a:r>
              <a:rPr lang="de-DE" sz="2800" dirty="0" smtClean="0"/>
              <a:t> </a:t>
            </a:r>
            <a:r>
              <a:rPr lang="de-DE" sz="2800" dirty="0" err="1" smtClean="0"/>
              <a:t>gerili</a:t>
            </a:r>
            <a:r>
              <a:rPr lang="tr-TR" sz="2800" dirty="0" smtClean="0"/>
              <a:t>ğ</a:t>
            </a:r>
            <a:r>
              <a:rPr lang="de-DE" sz="2800" dirty="0" smtClean="0"/>
              <a:t> </a:t>
            </a:r>
            <a:r>
              <a:rPr lang="de-DE" sz="2800" dirty="0"/>
              <a:t>i.</a:t>
            </a:r>
          </a:p>
          <a:p>
            <a:r>
              <a:rPr lang="tr-TR" sz="2800" dirty="0"/>
              <a:t>3) </a:t>
            </a:r>
            <a:r>
              <a:rPr lang="tr-TR" sz="2800" dirty="0" err="1"/>
              <a:t>Çocu</a:t>
            </a:r>
            <a:r>
              <a:rPr lang="tr-TR" sz="2800" dirty="0"/>
              <a:t> un </a:t>
            </a:r>
            <a:r>
              <a:rPr lang="tr-TR" sz="2800" dirty="0" smtClean="0"/>
              <a:t>zekasının </a:t>
            </a:r>
            <a:r>
              <a:rPr lang="tr-TR" sz="2800" dirty="0"/>
              <a:t>etkilenip </a:t>
            </a:r>
            <a:r>
              <a:rPr lang="tr-TR" sz="2800" dirty="0" smtClean="0"/>
              <a:t>etkilenmeyeceği</a:t>
            </a:r>
            <a:r>
              <a:rPr lang="tr-TR" sz="2800" dirty="0"/>
              <a:t>.</a:t>
            </a:r>
          </a:p>
          <a:p>
            <a:r>
              <a:rPr lang="fi-FI" sz="2800" dirty="0"/>
              <a:t>4) Çocu un ileride epilepsi </a:t>
            </a:r>
            <a:r>
              <a:rPr lang="fi-FI" sz="2800" dirty="0" smtClean="0"/>
              <a:t>hastası </a:t>
            </a:r>
            <a:r>
              <a:rPr lang="fi-FI" sz="2800" dirty="0"/>
              <a:t>olma riski</a:t>
            </a:r>
            <a:r>
              <a:rPr lang="fi-FI" dirty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/>
              <a:t>1) </a:t>
            </a:r>
            <a:r>
              <a:rPr lang="tr-TR" i="1" dirty="0" err="1"/>
              <a:t>Konjenital</a:t>
            </a:r>
            <a:r>
              <a:rPr lang="tr-TR" i="1" dirty="0"/>
              <a:t> </a:t>
            </a:r>
            <a:r>
              <a:rPr lang="tr-TR" i="1" dirty="0" err="1"/>
              <a:t>malformasyonlar</a:t>
            </a:r>
            <a:endParaRPr lang="tr-TR" i="1" dirty="0"/>
          </a:p>
          <a:p>
            <a:r>
              <a:rPr lang="pt-BR" i="1" dirty="0" smtClean="0"/>
              <a:t>a</a:t>
            </a:r>
            <a:r>
              <a:rPr lang="pt-BR" i="1" dirty="0"/>
              <a:t>) Antiepileptik </a:t>
            </a:r>
            <a:r>
              <a:rPr lang="pt-BR" i="1" dirty="0" smtClean="0"/>
              <a:t>ilaçların </a:t>
            </a:r>
            <a:r>
              <a:rPr lang="pt-BR" i="1" dirty="0"/>
              <a:t>teratojenik yan</a:t>
            </a:r>
          </a:p>
          <a:p>
            <a:pPr>
              <a:buNone/>
            </a:pPr>
            <a:r>
              <a:rPr lang="tr-TR" i="1" dirty="0" smtClean="0"/>
              <a:t>   etkileri</a:t>
            </a:r>
          </a:p>
          <a:p>
            <a:r>
              <a:rPr lang="tr-TR" i="1" dirty="0"/>
              <a:t>b) Genetik </a:t>
            </a:r>
            <a:r>
              <a:rPr lang="tr-TR" i="1" dirty="0" smtClean="0"/>
              <a:t>yatkınlık </a:t>
            </a:r>
            <a:r>
              <a:rPr lang="tr-TR" i="1" dirty="0"/>
              <a:t>ve annenin </a:t>
            </a:r>
            <a:r>
              <a:rPr lang="tr-TR" i="1" dirty="0" smtClean="0"/>
              <a:t>epilepsisi</a:t>
            </a:r>
          </a:p>
          <a:p>
            <a:r>
              <a:rPr lang="tr-TR" i="1" dirty="0"/>
              <a:t>c) Nöbet </a:t>
            </a:r>
            <a:r>
              <a:rPr lang="tr-TR" i="1" dirty="0" smtClean="0"/>
              <a:t>sıklığı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i="1" dirty="0"/>
              <a:t>2) </a:t>
            </a:r>
            <a:r>
              <a:rPr lang="tr-TR" b="1" i="1" dirty="0" smtClean="0"/>
              <a:t>i</a:t>
            </a:r>
            <a:r>
              <a:rPr lang="de-DE" b="1" i="1" dirty="0" err="1" smtClean="0"/>
              <a:t>ntrauterin</a:t>
            </a:r>
            <a:r>
              <a:rPr lang="de-DE" b="1" i="1" dirty="0" smtClean="0"/>
              <a:t> </a:t>
            </a:r>
            <a:r>
              <a:rPr lang="de-DE" b="1" i="1" dirty="0" err="1" smtClean="0"/>
              <a:t>gelişme</a:t>
            </a:r>
            <a:r>
              <a:rPr lang="de-DE" b="1" i="1" dirty="0" smtClean="0"/>
              <a:t> </a:t>
            </a:r>
            <a:r>
              <a:rPr lang="de-DE" b="1" i="1" dirty="0" err="1" smtClean="0"/>
              <a:t>gerili</a:t>
            </a:r>
            <a:r>
              <a:rPr lang="tr-TR" b="1" i="1" dirty="0" smtClean="0"/>
              <a:t>ğ</a:t>
            </a:r>
            <a:r>
              <a:rPr lang="de-DE" b="1" i="1" dirty="0" smtClean="0"/>
              <a:t>i</a:t>
            </a:r>
            <a:endParaRPr lang="de-DE" b="1" i="1" dirty="0"/>
          </a:p>
          <a:p>
            <a:r>
              <a:rPr lang="tr-TR" dirty="0"/>
              <a:t>Epilepsili annelerin bebeklerinde </a:t>
            </a:r>
            <a:r>
              <a:rPr lang="tr-TR" dirty="0" smtClean="0"/>
              <a:t>düşük doğum ağırlığı, baş </a:t>
            </a:r>
            <a:r>
              <a:rPr lang="tr-TR" dirty="0"/>
              <a:t>çevresinin küçük </a:t>
            </a:r>
            <a:r>
              <a:rPr lang="tr-TR" dirty="0" smtClean="0"/>
              <a:t>olması ve </a:t>
            </a:r>
            <a:r>
              <a:rPr lang="sv-SE" dirty="0" smtClean="0"/>
              <a:t>bazı çalışmalara </a:t>
            </a:r>
            <a:r>
              <a:rPr lang="sv-SE" dirty="0"/>
              <a:t>göre de boyun </a:t>
            </a:r>
            <a:r>
              <a:rPr lang="sv-SE" dirty="0" smtClean="0"/>
              <a:t>kısa olması riski</a:t>
            </a:r>
            <a:r>
              <a:rPr lang="tr-TR" dirty="0" smtClean="0"/>
              <a:t> daha </a:t>
            </a:r>
            <a:r>
              <a:rPr lang="tr-TR" dirty="0"/>
              <a:t>yüksektir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İUGG </a:t>
            </a:r>
            <a:r>
              <a:rPr lang="fi-FI" dirty="0" smtClean="0"/>
              <a:t>annenin </a:t>
            </a:r>
            <a:r>
              <a:rPr lang="fi-FI" dirty="0"/>
              <a:t>epilepsisine, </a:t>
            </a:r>
            <a:r>
              <a:rPr lang="fi-FI" dirty="0" smtClean="0"/>
              <a:t>geneti</a:t>
            </a:r>
            <a:r>
              <a:rPr lang="tr-TR" dirty="0" smtClean="0"/>
              <a:t>ğ</a:t>
            </a:r>
            <a:r>
              <a:rPr lang="fi-FI" dirty="0" smtClean="0"/>
              <a:t>e</a:t>
            </a:r>
            <a:r>
              <a:rPr lang="fi-FI" dirty="0"/>
              <a:t>, </a:t>
            </a:r>
            <a:r>
              <a:rPr lang="fi-FI" dirty="0" smtClean="0"/>
              <a:t>uygulanan</a:t>
            </a:r>
            <a:r>
              <a:rPr lang="tr-TR" dirty="0" smtClean="0"/>
              <a:t> tedaviye ve </a:t>
            </a:r>
            <a:r>
              <a:rPr lang="tr-TR" dirty="0"/>
              <a:t>çevresel faktörlere </a:t>
            </a:r>
            <a:r>
              <a:rPr lang="tr-TR" dirty="0" smtClean="0"/>
              <a:t>dayandırılmıştır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i="1" dirty="0"/>
              <a:t>3) Zeka durumu</a:t>
            </a:r>
          </a:p>
          <a:p>
            <a:r>
              <a:rPr lang="pt-BR" dirty="0" smtClean="0"/>
              <a:t>Çocu</a:t>
            </a:r>
            <a:r>
              <a:rPr lang="tr-TR" dirty="0" smtClean="0"/>
              <a:t>ğ</a:t>
            </a:r>
            <a:r>
              <a:rPr lang="pt-BR" dirty="0" smtClean="0"/>
              <a:t>un zekasının nasıl </a:t>
            </a:r>
            <a:r>
              <a:rPr lang="pt-BR" dirty="0"/>
              <a:t>etkilenece i </a:t>
            </a:r>
            <a:r>
              <a:rPr lang="pt-BR" dirty="0" smtClean="0"/>
              <a:t>aile</a:t>
            </a:r>
            <a:r>
              <a:rPr lang="tr-TR" dirty="0" smtClean="0"/>
              <a:t> için </a:t>
            </a:r>
            <a:r>
              <a:rPr lang="tr-TR" dirty="0"/>
              <a:t>önemli bir sorundur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Yapılan çalışmalarda, epilepsili </a:t>
            </a:r>
            <a:r>
              <a:rPr lang="tr-TR" dirty="0"/>
              <a:t>annelerin </a:t>
            </a:r>
            <a:r>
              <a:rPr lang="tr-TR" dirty="0" smtClean="0"/>
              <a:t>çocuklarında </a:t>
            </a:r>
            <a:r>
              <a:rPr lang="tr-TR" dirty="0" err="1" smtClean="0"/>
              <a:t>psikomotor</a:t>
            </a:r>
            <a:r>
              <a:rPr lang="tr-TR" dirty="0" smtClean="0"/>
              <a:t> geriliğin arttığı </a:t>
            </a:r>
            <a:r>
              <a:rPr lang="tr-TR" dirty="0"/>
              <a:t>ve zeka düzeyinin çok hafif </a:t>
            </a:r>
            <a:r>
              <a:rPr lang="tr-TR" dirty="0" smtClean="0"/>
              <a:t>derecede düştüğü bildirilmiştir.</a:t>
            </a:r>
          </a:p>
          <a:p>
            <a:r>
              <a:rPr lang="tr-TR" dirty="0" smtClean="0"/>
              <a:t>Zekadaki hafif derecedeki </a:t>
            </a:r>
            <a:r>
              <a:rPr lang="tr-TR" dirty="0"/>
              <a:t>bu etkilenmenin, birçok </a:t>
            </a:r>
            <a:r>
              <a:rPr lang="tr-TR" dirty="0" smtClean="0"/>
              <a:t>faktörün </a:t>
            </a:r>
            <a:r>
              <a:rPr lang="tr-TR" dirty="0" err="1" smtClean="0"/>
              <a:t>sinerjik</a:t>
            </a:r>
            <a:r>
              <a:rPr lang="tr-TR" dirty="0" smtClean="0"/>
              <a:t> </a:t>
            </a:r>
            <a:r>
              <a:rPr lang="tr-TR" dirty="0"/>
              <a:t>etkisinin sonucu </a:t>
            </a:r>
            <a:r>
              <a:rPr lang="tr-TR" dirty="0" smtClean="0"/>
              <a:t>olduğu düşünülmektedir</a:t>
            </a:r>
            <a:r>
              <a:rPr lang="tr-TR" dirty="0"/>
              <a:t>.</a:t>
            </a:r>
          </a:p>
          <a:p>
            <a:r>
              <a:rPr lang="tr-TR" dirty="0"/>
              <a:t>Annenin </a:t>
            </a:r>
            <a:r>
              <a:rPr lang="tr-TR" dirty="0" smtClean="0"/>
              <a:t>AE kullanmasının çocuğun zekasını </a:t>
            </a:r>
            <a:r>
              <a:rPr lang="tr-TR" dirty="0"/>
              <a:t>çok az </a:t>
            </a:r>
            <a:r>
              <a:rPr lang="tr-TR" dirty="0" smtClean="0"/>
              <a:t>etkilediği</a:t>
            </a:r>
            <a:r>
              <a:rPr lang="tr-TR" dirty="0"/>
              <a:t>, esas olarak anne ve </a:t>
            </a:r>
            <a:r>
              <a:rPr lang="tr-TR" dirty="0" smtClean="0"/>
              <a:t>babanın </a:t>
            </a:r>
            <a:r>
              <a:rPr lang="tr-TR" dirty="0"/>
              <a:t>genetik </a:t>
            </a:r>
            <a:r>
              <a:rPr lang="tr-TR" dirty="0" err="1"/>
              <a:t>predispozisyonunun</a:t>
            </a:r>
            <a:r>
              <a:rPr lang="tr-TR" dirty="0"/>
              <a:t>, </a:t>
            </a:r>
            <a:r>
              <a:rPr lang="tr-TR" dirty="0" smtClean="0"/>
              <a:t>annenin gebelikte geçirdiği </a:t>
            </a:r>
            <a:r>
              <a:rPr lang="tr-TR" dirty="0"/>
              <a:t>nöbetlerin, epilepsi </a:t>
            </a:r>
            <a:r>
              <a:rPr lang="tr-TR" dirty="0" smtClean="0"/>
              <a:t>tipinin, </a:t>
            </a:r>
            <a:r>
              <a:rPr lang="nn-NO" dirty="0" smtClean="0"/>
              <a:t>kalıtsal </a:t>
            </a:r>
            <a:r>
              <a:rPr lang="nn-NO" dirty="0"/>
              <a:t>beyin </a:t>
            </a:r>
            <a:r>
              <a:rPr lang="nn-NO" dirty="0" smtClean="0"/>
              <a:t>hastalı</a:t>
            </a:r>
            <a:r>
              <a:rPr lang="tr-TR" dirty="0" smtClean="0"/>
              <a:t>ğ</a:t>
            </a:r>
            <a:r>
              <a:rPr lang="nn-NO" dirty="0" smtClean="0"/>
              <a:t>ının</a:t>
            </a:r>
            <a:r>
              <a:rPr lang="nn-NO" dirty="0"/>
              <a:t>, psikososyal ve </a:t>
            </a:r>
            <a:r>
              <a:rPr lang="nn-NO" dirty="0" smtClean="0"/>
              <a:t>ekonomik</a:t>
            </a:r>
            <a:r>
              <a:rPr lang="tr-TR" dirty="0" smtClean="0"/>
              <a:t> faktörlerin </a:t>
            </a:r>
            <a:r>
              <a:rPr lang="tr-TR" dirty="0"/>
              <a:t>önemli oldu u </a:t>
            </a:r>
            <a:r>
              <a:rPr lang="tr-TR" dirty="0" smtClean="0"/>
              <a:t>bildirilmiştir.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1168</Words>
  <Application>Microsoft Office PowerPoint</Application>
  <PresentationFormat>Ekran Gösterisi (4:3)</PresentationFormat>
  <Paragraphs>99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28" baseType="lpstr">
      <vt:lpstr>Ofis Teması</vt:lpstr>
      <vt:lpstr>Gebelik ve Epilepsi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Obstetrik komplikasyonlar </vt:lpstr>
      <vt:lpstr>EPİLEPSİLİ BİR GEBENİN TAKİBİ</vt:lpstr>
      <vt:lpstr>EPİLEPSİLİ BİR GEBENİN TAKİBİ Gebelik öncesi dönem </vt:lpstr>
      <vt:lpstr>EPİLEPSİLİ BİR GEBENİN TAKİBİ Gebelik öncesi dönem</vt:lpstr>
      <vt:lpstr>EPİLEPSİLİ BİR GEBENİN TAKİBİ Gebelik öncesi dönem</vt:lpstr>
      <vt:lpstr>EPİLEPSİLİ BİR GEBENİN TAKİBİ  Gebelik dönemi</vt:lpstr>
      <vt:lpstr>EPİLEPSİLİ BİR GEBENİN TAKİBİ  Gebelik dönemi</vt:lpstr>
      <vt:lpstr>EPİLEPSİLİ BİR GEBENİN TAKİBİ  Gebelik dönemi</vt:lpstr>
      <vt:lpstr>EPİLEPSİLİ BİR GEBENİN TAKİBİ  Gebelik dönemi</vt:lpstr>
      <vt:lpstr>EPİLEPSİLİ BİR GEBENİN TAKİBİ  Gebelik dönemi</vt:lpstr>
      <vt:lpstr>Slayt 21</vt:lpstr>
      <vt:lpstr>Slayt 22</vt:lpstr>
      <vt:lpstr>Slayt 23</vt:lpstr>
      <vt:lpstr>Slayt 24</vt:lpstr>
      <vt:lpstr>Puerperal dönem</vt:lpstr>
      <vt:lpstr>Puerperal dönem</vt:lpstr>
      <vt:lpstr>Slayt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Gebelik ve Epilepsi</dc:title>
  <dc:creator>Neslihan</dc:creator>
  <cp:lastModifiedBy>Neslihan</cp:lastModifiedBy>
  <cp:revision>5</cp:revision>
  <dcterms:created xsi:type="dcterms:W3CDTF">2016-12-12T14:22:18Z</dcterms:created>
  <dcterms:modified xsi:type="dcterms:W3CDTF">2017-10-20T11:11:43Z</dcterms:modified>
</cp:coreProperties>
</file>