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70" r:id="rId3"/>
    <p:sldId id="271" r:id="rId4"/>
    <p:sldId id="266" r:id="rId5"/>
    <p:sldId id="267" r:id="rId6"/>
    <p:sldId id="268" r:id="rId7"/>
    <p:sldId id="269" r:id="rId8"/>
    <p:sldId id="275" r:id="rId9"/>
    <p:sldId id="272" r:id="rId10"/>
    <p:sldId id="277" r:id="rId11"/>
    <p:sldId id="273" r:id="rId12"/>
    <p:sldId id="258" r:id="rId13"/>
    <p:sldId id="260" r:id="rId14"/>
    <p:sldId id="265" r:id="rId15"/>
    <p:sldId id="274" r:id="rId16"/>
    <p:sldId id="283" r:id="rId17"/>
    <p:sldId id="263" r:id="rId18"/>
    <p:sldId id="280" r:id="rId19"/>
    <p:sldId id="281" r:id="rId20"/>
    <p:sldId id="282" r:id="rId21"/>
    <p:sldId id="284" r:id="rId22"/>
    <p:sldId id="286" r:id="rId23"/>
    <p:sldId id="287" r:id="rId24"/>
    <p:sldId id="285" r:id="rId25"/>
    <p:sldId id="302" r:id="rId26"/>
    <p:sldId id="297" r:id="rId27"/>
    <p:sldId id="300" r:id="rId28"/>
    <p:sldId id="288" r:id="rId29"/>
    <p:sldId id="295" r:id="rId30"/>
    <p:sldId id="296" r:id="rId31"/>
    <p:sldId id="290" r:id="rId32"/>
    <p:sldId id="294" r:id="rId33"/>
    <p:sldId id="301" r:id="rId34"/>
    <p:sldId id="306" r:id="rId35"/>
    <p:sldId id="311" r:id="rId36"/>
    <p:sldId id="307" r:id="rId37"/>
    <p:sldId id="309" r:id="rId38"/>
    <p:sldId id="310" r:id="rId39"/>
    <p:sldId id="303" r:id="rId40"/>
    <p:sldId id="304" r:id="rId41"/>
    <p:sldId id="305" r:id="rId42"/>
    <p:sldId id="299" r:id="rId43"/>
    <p:sldId id="312" r:id="rId44"/>
    <p:sldId id="313" r:id="rId45"/>
    <p:sldId id="315" r:id="rId46"/>
    <p:sldId id="317" r:id="rId47"/>
    <p:sldId id="318" r:id="rId48"/>
    <p:sldId id="316" r:id="rId49"/>
    <p:sldId id="319" r:id="rId50"/>
    <p:sldId id="320" r:id="rId51"/>
    <p:sldId id="314" r:id="rId52"/>
    <p:sldId id="328" r:id="rId53"/>
    <p:sldId id="329" r:id="rId54"/>
    <p:sldId id="331" r:id="rId55"/>
    <p:sldId id="332" r:id="rId56"/>
    <p:sldId id="333" r:id="rId57"/>
    <p:sldId id="334" r:id="rId58"/>
    <p:sldId id="335" r:id="rId59"/>
    <p:sldId id="336" r:id="rId60"/>
    <p:sldId id="337" r:id="rId6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2F88A-5311-454F-BB59-56992B5A8034}" type="datetimeFigureOut">
              <a:rPr lang="tr-TR" smtClean="0"/>
              <a:t>6.03.2018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64C50-7886-41D3-B215-5BDA08A7B1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018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66F-A665-4596-9F98-4EC6951F4AB7}" type="datetimeFigureOut">
              <a:rPr lang="tr-TR" smtClean="0"/>
              <a:t>6.03.2018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93A0-99E5-4E23-BC38-406B8D4EE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449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66F-A665-4596-9F98-4EC6951F4AB7}" type="datetimeFigureOut">
              <a:rPr lang="tr-TR" smtClean="0"/>
              <a:t>6.03.2018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93A0-99E5-4E23-BC38-406B8D4EE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109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66F-A665-4596-9F98-4EC6951F4AB7}" type="datetimeFigureOut">
              <a:rPr lang="tr-TR" smtClean="0"/>
              <a:t>6.03.2018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93A0-99E5-4E23-BC38-406B8D4EE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62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66F-A665-4596-9F98-4EC6951F4AB7}" type="datetimeFigureOut">
              <a:rPr lang="tr-TR" smtClean="0"/>
              <a:t>6.03.2018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93A0-99E5-4E23-BC38-406B8D4EE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43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66F-A665-4596-9F98-4EC6951F4AB7}" type="datetimeFigureOut">
              <a:rPr lang="tr-TR" smtClean="0"/>
              <a:t>6.03.2018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93A0-99E5-4E23-BC38-406B8D4EE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47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66F-A665-4596-9F98-4EC6951F4AB7}" type="datetimeFigureOut">
              <a:rPr lang="tr-TR" smtClean="0"/>
              <a:t>6.03.2018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93A0-99E5-4E23-BC38-406B8D4EE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28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66F-A665-4596-9F98-4EC6951F4AB7}" type="datetimeFigureOut">
              <a:rPr lang="tr-TR" smtClean="0"/>
              <a:t>6.03.2018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93A0-99E5-4E23-BC38-406B8D4EE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7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66F-A665-4596-9F98-4EC6951F4AB7}" type="datetimeFigureOut">
              <a:rPr lang="tr-TR" smtClean="0"/>
              <a:t>6.03.2018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93A0-99E5-4E23-BC38-406B8D4EE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87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66F-A665-4596-9F98-4EC6951F4AB7}" type="datetimeFigureOut">
              <a:rPr lang="tr-TR" smtClean="0"/>
              <a:t>6.03.2018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93A0-99E5-4E23-BC38-406B8D4EE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619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66F-A665-4596-9F98-4EC6951F4AB7}" type="datetimeFigureOut">
              <a:rPr lang="tr-TR" smtClean="0"/>
              <a:t>6.03.2018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93A0-99E5-4E23-BC38-406B8D4EE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018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66F-A665-4596-9F98-4EC6951F4AB7}" type="datetimeFigureOut">
              <a:rPr lang="tr-TR" smtClean="0"/>
              <a:t>6.03.2018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93A0-99E5-4E23-BC38-406B8D4EE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63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E466F-A665-4596-9F98-4EC6951F4AB7}" type="datetimeFigureOut">
              <a:rPr lang="tr-TR" smtClean="0"/>
              <a:t>6.03.2018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D93A0-99E5-4E23-BC38-406B8D4EE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580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uk/url?sa=i&amp;rct=j&amp;q=&amp;esrc=s&amp;frm=1&amp;source=images&amp;cd=&amp;cad=rja&amp;uact=8&amp;docid=Gg1Crde_FP2a4M&amp;tbnid=5_pPLYObnNa2mM:&amp;ved=0CAUQjRw&amp;url=http://evolutionmedicine.com/2011/08/&amp;ei=iLrDU9HEAYG7PaPfgYAO&amp;bvm=bv.70810081,d.ZGU&amp;psig=AFQjCNFXVdq5Trbpi8T_lHLvZrSsJt_JHg&amp;ust=14054225758076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co.uk/url?sa=i&amp;rct=j&amp;q=&amp;esrc=s&amp;frm=1&amp;source=images&amp;cd=&amp;cad=rja&amp;uact=8&amp;docid=oXhko-mWgq2v4M&amp;tbnid=yhp1np4h_W7dyM:&amp;ved=0CAUQjRw&amp;url=http://www.businessinsider.com/massive-risk-of-antibiotic-resistant-bacteria-in-three-charts-2013-1&amp;ei=PpzDU9r1PMeAPdqxgfgC&amp;bvm=bv.70810081,d.ZGU&amp;psig=AFQjCNGhyhV6J3e9A2xZIgLJQQbwAk7Bww&amp;ust=140541378139471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Week-4</a:t>
            </a:r>
            <a:br>
              <a:rPr lang="tr-TR" dirty="0" smtClean="0"/>
            </a:br>
            <a:r>
              <a:rPr lang="tr-TR" dirty="0" err="1" smtClean="0"/>
              <a:t>Antimicrobial</a:t>
            </a:r>
            <a:r>
              <a:rPr lang="tr-TR" dirty="0" smtClean="0"/>
              <a:t> </a:t>
            </a:r>
            <a:r>
              <a:rPr lang="tr-TR" dirty="0" err="1" smtClean="0"/>
              <a:t>Therapy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Beta </a:t>
            </a:r>
            <a:r>
              <a:rPr lang="tr-TR" smtClean="0"/>
              <a:t>lactams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414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tr-TR"/>
              <a:t>Selecting an Antimicrobial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83058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tr-TR" sz="2000" b="1" dirty="0"/>
              <a:t>Confirm the presence of infection</a:t>
            </a:r>
          </a:p>
          <a:p>
            <a:pPr lvl="1">
              <a:lnSpc>
                <a:spcPct val="90000"/>
              </a:lnSpc>
            </a:pPr>
            <a:r>
              <a:rPr lang="en-US" altLang="tr-TR" sz="1800" dirty="0"/>
              <a:t>History and physical</a:t>
            </a:r>
          </a:p>
          <a:p>
            <a:pPr lvl="1">
              <a:lnSpc>
                <a:spcPct val="90000"/>
              </a:lnSpc>
            </a:pPr>
            <a:r>
              <a:rPr lang="en-US" altLang="tr-TR" sz="1800" dirty="0"/>
              <a:t>Signs and symptoms</a:t>
            </a:r>
          </a:p>
          <a:p>
            <a:pPr lvl="1">
              <a:lnSpc>
                <a:spcPct val="90000"/>
              </a:lnSpc>
            </a:pPr>
            <a:r>
              <a:rPr lang="en-US" altLang="tr-TR" sz="1800" dirty="0"/>
              <a:t>Predisposing factors</a:t>
            </a:r>
          </a:p>
          <a:p>
            <a:pPr>
              <a:lnSpc>
                <a:spcPct val="90000"/>
              </a:lnSpc>
            </a:pPr>
            <a:r>
              <a:rPr lang="en-US" altLang="tr-TR" sz="2000" b="1" dirty="0"/>
              <a:t>Identification of pathogen</a:t>
            </a:r>
          </a:p>
          <a:p>
            <a:pPr lvl="1">
              <a:lnSpc>
                <a:spcPct val="90000"/>
              </a:lnSpc>
            </a:pPr>
            <a:r>
              <a:rPr lang="en-US" altLang="tr-TR" sz="1800" dirty="0"/>
              <a:t>Collection of infected material</a:t>
            </a:r>
          </a:p>
          <a:p>
            <a:pPr lvl="1">
              <a:lnSpc>
                <a:spcPct val="90000"/>
              </a:lnSpc>
            </a:pPr>
            <a:r>
              <a:rPr lang="en-US" altLang="tr-TR" sz="1800" dirty="0"/>
              <a:t>Stains</a:t>
            </a:r>
          </a:p>
          <a:p>
            <a:pPr lvl="1">
              <a:lnSpc>
                <a:spcPct val="90000"/>
              </a:lnSpc>
            </a:pPr>
            <a:r>
              <a:rPr lang="en-US" altLang="tr-TR" sz="1800" dirty="0" err="1"/>
              <a:t>Serologies</a:t>
            </a:r>
            <a:endParaRPr lang="en-US" altLang="tr-TR" sz="1800" dirty="0"/>
          </a:p>
          <a:p>
            <a:pPr lvl="1">
              <a:lnSpc>
                <a:spcPct val="90000"/>
              </a:lnSpc>
            </a:pPr>
            <a:r>
              <a:rPr lang="en-US" altLang="tr-TR" sz="1800" dirty="0"/>
              <a:t>Culture and sensitivity</a:t>
            </a:r>
          </a:p>
          <a:p>
            <a:pPr>
              <a:lnSpc>
                <a:spcPct val="90000"/>
              </a:lnSpc>
            </a:pPr>
            <a:r>
              <a:rPr lang="en-US" altLang="tr-TR" sz="2000" b="1" dirty="0"/>
              <a:t>Selection of presumptive therapy</a:t>
            </a:r>
          </a:p>
          <a:p>
            <a:pPr lvl="1">
              <a:lnSpc>
                <a:spcPct val="90000"/>
              </a:lnSpc>
            </a:pPr>
            <a:r>
              <a:rPr lang="en-US" altLang="tr-TR" sz="1800" dirty="0"/>
              <a:t>Drug factors</a:t>
            </a:r>
          </a:p>
          <a:p>
            <a:pPr lvl="1">
              <a:lnSpc>
                <a:spcPct val="90000"/>
              </a:lnSpc>
            </a:pPr>
            <a:r>
              <a:rPr lang="en-US" altLang="tr-TR" sz="1800" dirty="0"/>
              <a:t>Host factors</a:t>
            </a:r>
          </a:p>
          <a:p>
            <a:pPr>
              <a:lnSpc>
                <a:spcPct val="90000"/>
              </a:lnSpc>
            </a:pPr>
            <a:r>
              <a:rPr lang="en-US" altLang="tr-TR" sz="2000" b="1" dirty="0"/>
              <a:t>Monitor therapeutic response</a:t>
            </a:r>
          </a:p>
          <a:p>
            <a:pPr lvl="1">
              <a:lnSpc>
                <a:spcPct val="90000"/>
              </a:lnSpc>
            </a:pPr>
            <a:r>
              <a:rPr lang="en-US" altLang="tr-TR" sz="1800" dirty="0"/>
              <a:t>Clinical assessment</a:t>
            </a:r>
          </a:p>
          <a:p>
            <a:pPr lvl="1">
              <a:lnSpc>
                <a:spcPct val="90000"/>
              </a:lnSpc>
            </a:pPr>
            <a:r>
              <a:rPr lang="en-US" altLang="tr-TR" sz="1800" dirty="0"/>
              <a:t>Lab tests</a:t>
            </a:r>
          </a:p>
          <a:p>
            <a:pPr lvl="1">
              <a:lnSpc>
                <a:spcPct val="90000"/>
              </a:lnSpc>
            </a:pPr>
            <a:r>
              <a:rPr lang="en-US" altLang="tr-TR" sz="1800" dirty="0"/>
              <a:t>Assessment of therapeutic failure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0576703" y="6454877"/>
            <a:ext cx="1514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tr-TR" sz="1200" dirty="0" smtClean="0"/>
              <a:t>Christine </a:t>
            </a:r>
            <a:r>
              <a:rPr lang="en-US" altLang="tr-TR" sz="1200" dirty="0" err="1" smtClean="0"/>
              <a:t>Kubin</a:t>
            </a:r>
            <a:r>
              <a:rPr lang="en-US" altLang="tr-TR" sz="1200" dirty="0" smtClean="0"/>
              <a:t>, </a:t>
            </a:r>
            <a:r>
              <a:rPr lang="tr-TR" altLang="tr-TR" sz="1200" dirty="0" smtClean="0"/>
              <a:t>2004</a:t>
            </a:r>
            <a:endParaRPr lang="en-US" altLang="tr-TR" sz="1200" dirty="0"/>
          </a:p>
        </p:txBody>
      </p:sp>
    </p:spTree>
    <p:extLst>
      <p:ext uri="{BB962C8B-B14F-4D97-AF65-F5344CB8AC3E}">
        <p14:creationId xmlns:p14="http://schemas.microsoft.com/office/powerpoint/2010/main" val="407730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09197"/>
            <a:ext cx="11410607" cy="456125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646" y="5137917"/>
            <a:ext cx="23241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1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Classification</a:t>
            </a:r>
            <a:r>
              <a:rPr lang="tr-TR" dirty="0" smtClean="0"/>
              <a:t> of </a:t>
            </a:r>
            <a:r>
              <a:rPr lang="tr-TR" dirty="0" err="1" smtClean="0"/>
              <a:t>antimicrobials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spectrum of activity</a:t>
            </a:r>
          </a:p>
          <a:p>
            <a:r>
              <a:rPr lang="en-US" dirty="0" smtClean="0"/>
              <a:t>effect on bacteria</a:t>
            </a:r>
          </a:p>
          <a:p>
            <a:r>
              <a:rPr lang="en-US" dirty="0" smtClean="0"/>
              <a:t>mode of action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156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Spectrum</a:t>
            </a:r>
            <a:r>
              <a:rPr lang="tr-TR" dirty="0" smtClean="0"/>
              <a:t> of </a:t>
            </a:r>
            <a:r>
              <a:rPr lang="tr-TR" dirty="0" err="1" smtClean="0"/>
              <a:t>activity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Broad spectrum </a:t>
            </a:r>
            <a:r>
              <a:rPr lang="en-US" b="1" dirty="0" err="1"/>
              <a:t>antibacterials</a:t>
            </a:r>
            <a:r>
              <a:rPr lang="en-US" dirty="0"/>
              <a:t> are active against both Gram-positive and Gram-negative organisms.  </a:t>
            </a:r>
            <a:endParaRPr lang="tr-TR" dirty="0" smtClean="0"/>
          </a:p>
          <a:p>
            <a:r>
              <a:rPr lang="tr-TR" dirty="0" smtClean="0"/>
              <a:t>T</a:t>
            </a:r>
            <a:r>
              <a:rPr lang="en-US" dirty="0" err="1" smtClean="0"/>
              <a:t>etracyclines</a:t>
            </a:r>
            <a:r>
              <a:rPr lang="en-US" dirty="0"/>
              <a:t>, </a:t>
            </a:r>
            <a:r>
              <a:rPr lang="en-US" dirty="0" err="1"/>
              <a:t>phenicols</a:t>
            </a:r>
            <a:r>
              <a:rPr lang="en-US" dirty="0"/>
              <a:t>, fluoroquinolones, “third-generation” and “fourth-generation” </a:t>
            </a:r>
            <a:r>
              <a:rPr lang="en-US" dirty="0" err="1"/>
              <a:t>cephalosporins</a:t>
            </a:r>
            <a:r>
              <a:rPr lang="en-US" dirty="0"/>
              <a:t>.  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Narrow spectrum </a:t>
            </a:r>
            <a:r>
              <a:rPr lang="en-US" b="1" dirty="0" err="1"/>
              <a:t>antibacterials</a:t>
            </a:r>
            <a:r>
              <a:rPr lang="en-US" dirty="0"/>
              <a:t> have limited activity and are primarily only useful against particular species of microorganisms.  </a:t>
            </a:r>
            <a:endParaRPr lang="tr-TR" dirty="0" smtClean="0"/>
          </a:p>
          <a:p>
            <a:r>
              <a:rPr lang="tr-TR" dirty="0" smtClean="0"/>
              <a:t>G</a:t>
            </a:r>
            <a:r>
              <a:rPr lang="en-US" dirty="0" err="1" smtClean="0"/>
              <a:t>lycopeptides</a:t>
            </a:r>
            <a:r>
              <a:rPr lang="en-US" dirty="0" smtClean="0"/>
              <a:t> </a:t>
            </a:r>
            <a:r>
              <a:rPr lang="en-US" dirty="0"/>
              <a:t>and bacitracin are only effective against Gram-positive bacteria, whereas </a:t>
            </a:r>
            <a:r>
              <a:rPr lang="en-US" dirty="0" err="1"/>
              <a:t>polymixins</a:t>
            </a:r>
            <a:r>
              <a:rPr lang="en-US" dirty="0"/>
              <a:t> are usually only effective against Gram negative bacteria.  </a:t>
            </a:r>
            <a:endParaRPr lang="tr-TR" dirty="0" smtClean="0"/>
          </a:p>
          <a:p>
            <a:r>
              <a:rPr lang="en-US" dirty="0" smtClean="0"/>
              <a:t>Aminoglycosides </a:t>
            </a:r>
            <a:r>
              <a:rPr lang="en-US" dirty="0"/>
              <a:t>and sulfonamides are only effective against aerobic organisms, while </a:t>
            </a:r>
            <a:r>
              <a:rPr lang="en-US" dirty="0" err="1"/>
              <a:t>nitroimidazoles</a:t>
            </a:r>
            <a:r>
              <a:rPr lang="en-US" dirty="0"/>
              <a:t> are generally only effective for anaerobes. </a:t>
            </a:r>
          </a:p>
          <a:p>
            <a:endParaRPr lang="tr-TR" dirty="0"/>
          </a:p>
        </p:txBody>
      </p:sp>
      <p:sp>
        <p:nvSpPr>
          <p:cNvPr id="4" name="Oval Belirtme Çizgisi 3"/>
          <p:cNvSpPr/>
          <p:nvPr/>
        </p:nvSpPr>
        <p:spPr>
          <a:xfrm>
            <a:off x="5927835" y="48337"/>
            <a:ext cx="5738648" cy="1642351"/>
          </a:xfrm>
          <a:prstGeom prst="wedgeEllipseCallout">
            <a:avLst>
              <a:gd name="adj1" fmla="val -57279"/>
              <a:gd name="adj2" fmla="val 426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range of bacterial species susceptible to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agents</a:t>
            </a:r>
            <a:endParaRPr lang="tr-TR" dirty="0"/>
          </a:p>
          <a:p>
            <a:pPr algn="ctr"/>
            <a:r>
              <a:rPr lang="en-US" dirty="0" smtClean="0"/>
              <a:t>broad-spectrum</a:t>
            </a:r>
            <a:r>
              <a:rPr lang="en-US" dirty="0"/>
              <a:t>, intermediate-spectrum, or narrow- spectrum.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924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Effect</a:t>
            </a:r>
            <a:r>
              <a:rPr lang="tr-TR" dirty="0" smtClean="0"/>
              <a:t> on </a:t>
            </a:r>
            <a:r>
              <a:rPr lang="tr-TR" dirty="0" err="1" smtClean="0"/>
              <a:t>Bacteria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DC54D2"/>
                </a:solidFill>
              </a:rPr>
              <a:t>Bactericidal drugs</a:t>
            </a:r>
            <a:r>
              <a:rPr lang="en-US" dirty="0"/>
              <a:t> </a:t>
            </a:r>
            <a:r>
              <a:rPr lang="tr-TR" dirty="0" smtClean="0"/>
              <a:t>-</a:t>
            </a:r>
            <a:r>
              <a:rPr lang="en-US" dirty="0" smtClean="0"/>
              <a:t>kill </a:t>
            </a:r>
            <a:r>
              <a:rPr lang="en-US" dirty="0"/>
              <a:t>target organisms.  </a:t>
            </a:r>
            <a:endParaRPr lang="tr-TR" dirty="0" smtClean="0"/>
          </a:p>
          <a:p>
            <a:endParaRPr lang="tr-TR" dirty="0"/>
          </a:p>
          <a:p>
            <a:r>
              <a:rPr lang="en-US" b="1" dirty="0" smtClean="0">
                <a:solidFill>
                  <a:srgbClr val="DC54D2"/>
                </a:solidFill>
              </a:rPr>
              <a:t>Bacteriostatic drugs</a:t>
            </a:r>
            <a:r>
              <a:rPr lang="tr-TR" b="1" dirty="0" smtClean="0"/>
              <a:t>-</a:t>
            </a:r>
            <a:r>
              <a:rPr lang="en-US" dirty="0"/>
              <a:t> inhibit or delay bacterial growth and replication. 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en-US" dirty="0" smtClean="0"/>
              <a:t>Some </a:t>
            </a:r>
            <a:r>
              <a:rPr lang="en-US" dirty="0"/>
              <a:t>antibiotics can be </a:t>
            </a:r>
            <a:r>
              <a:rPr lang="en-US" b="1" dirty="0"/>
              <a:t>both bacteriostatic and bactericidal</a:t>
            </a:r>
            <a:r>
              <a:rPr lang="en-US" dirty="0"/>
              <a:t>, depending on the dose, duration of exposure and the state of the invading bacteria.  </a:t>
            </a:r>
            <a:endParaRPr lang="tr-TR" dirty="0" smtClean="0"/>
          </a:p>
          <a:p>
            <a:r>
              <a:rPr lang="tr-TR" dirty="0"/>
              <a:t>A</a:t>
            </a:r>
            <a:r>
              <a:rPr lang="en-US" dirty="0" err="1" smtClean="0"/>
              <a:t>minoglycosides</a:t>
            </a:r>
            <a:r>
              <a:rPr lang="en-US" dirty="0"/>
              <a:t>, fluoroquinolones, and metronidazole exert concentration-dependent killing characteristics; their rate of killing increases as the drug concentration increases.</a:t>
            </a:r>
          </a:p>
          <a:p>
            <a:endParaRPr lang="tr-TR" dirty="0"/>
          </a:p>
        </p:txBody>
      </p:sp>
      <p:sp>
        <p:nvSpPr>
          <p:cNvPr id="5" name="Köşeleri Yuvarlanmış Dikdörtgen Belirtme Çizgisi 4"/>
          <p:cNvSpPr/>
          <p:nvPr/>
        </p:nvSpPr>
        <p:spPr>
          <a:xfrm>
            <a:off x="7725103" y="1285191"/>
            <a:ext cx="3888827" cy="945931"/>
          </a:xfrm>
          <a:prstGeom prst="wedgeRoundRectCallout">
            <a:avLst>
              <a:gd name="adj1" fmla="val -68327"/>
              <a:gd name="adj2" fmla="val 22699"/>
              <a:gd name="adj3" fmla="val 16667"/>
            </a:avLst>
          </a:prstGeom>
          <a:ln w="28575">
            <a:solidFill>
              <a:srgbClr val="DC54D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aminoglycosides, </a:t>
            </a:r>
            <a:r>
              <a:rPr lang="en-US" dirty="0" err="1" smtClean="0"/>
              <a:t>cephalosporins</a:t>
            </a:r>
            <a:r>
              <a:rPr lang="en-US" dirty="0" smtClean="0"/>
              <a:t>, </a:t>
            </a:r>
            <a:r>
              <a:rPr lang="en-US" dirty="0" err="1" smtClean="0"/>
              <a:t>penicillins</a:t>
            </a:r>
            <a:r>
              <a:rPr lang="en-US" dirty="0" smtClean="0"/>
              <a:t>, and quinolones</a:t>
            </a:r>
            <a:endParaRPr lang="tr-TR" dirty="0"/>
          </a:p>
        </p:txBody>
      </p:sp>
      <p:sp>
        <p:nvSpPr>
          <p:cNvPr id="6" name="Köşeleri Yuvarlanmış Dikdörtgen Belirtme Çizgisi 5"/>
          <p:cNvSpPr/>
          <p:nvPr/>
        </p:nvSpPr>
        <p:spPr>
          <a:xfrm>
            <a:off x="7464973" y="3190643"/>
            <a:ext cx="3888827" cy="945931"/>
          </a:xfrm>
          <a:prstGeom prst="wedgeRoundRectCallout">
            <a:avLst>
              <a:gd name="adj1" fmla="val -69138"/>
              <a:gd name="adj2" fmla="val -58412"/>
              <a:gd name="adj3" fmla="val 16667"/>
            </a:avLst>
          </a:prstGeom>
          <a:ln w="28575">
            <a:solidFill>
              <a:srgbClr val="DC54D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tetracyclines</a:t>
            </a:r>
            <a:r>
              <a:rPr lang="en-US" dirty="0" smtClean="0"/>
              <a:t>, sulfonamides, and macrolides.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3343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Effect</a:t>
            </a:r>
            <a:r>
              <a:rPr lang="tr-TR" dirty="0" smtClean="0"/>
              <a:t> on </a:t>
            </a:r>
            <a:r>
              <a:rPr lang="tr-TR" dirty="0" err="1" smtClean="0"/>
              <a:t>Bacteria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Onset of action for bacteriostatic agents  is generally slower than that of bactericidal agents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In addition, bacteriostatic drugs require a working immune system for effective elimination of the microorganism by the infected host. </a:t>
            </a:r>
            <a:endParaRPr lang="tr-TR" dirty="0" smtClean="0"/>
          </a:p>
          <a:p>
            <a:endParaRPr lang="tr-TR" dirty="0"/>
          </a:p>
          <a:p>
            <a:r>
              <a:rPr lang="en-US" dirty="0" err="1" smtClean="0"/>
              <a:t>Bacteriostaic</a:t>
            </a:r>
            <a:r>
              <a:rPr lang="en-US" dirty="0" smtClean="0"/>
              <a:t> </a:t>
            </a:r>
            <a:r>
              <a:rPr lang="en-US" dirty="0"/>
              <a:t>antibiotics are therefore not advisable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for use in animals with immunosuppressed or immunocompromised conditions and those suffering from life-threatening acute infections. 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0" y="6081713"/>
            <a:ext cx="4457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04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53" y="1690688"/>
            <a:ext cx="11473240" cy="357499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611785"/>
            <a:ext cx="585787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47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 smtClean="0"/>
              <a:t>Mode</a:t>
            </a:r>
            <a:r>
              <a:rPr lang="tr-TR" altLang="tr-TR" dirty="0" smtClean="0"/>
              <a:t> of Action</a:t>
            </a:r>
            <a:endParaRPr lang="en-US" altLang="tr-TR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752600"/>
            <a:ext cx="40767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tr-TR" sz="1800">
                <a:solidFill>
                  <a:schemeClr val="accent2"/>
                </a:solidFill>
              </a:rPr>
              <a:t>Inhibit cell wall synthesis</a:t>
            </a:r>
          </a:p>
          <a:p>
            <a:pPr lvl="1">
              <a:lnSpc>
                <a:spcPct val="90000"/>
              </a:lnSpc>
            </a:pPr>
            <a:r>
              <a:rPr lang="en-US" altLang="tr-TR" sz="1600"/>
              <a:t>Penicillins</a:t>
            </a:r>
          </a:p>
          <a:p>
            <a:pPr lvl="1">
              <a:lnSpc>
                <a:spcPct val="90000"/>
              </a:lnSpc>
            </a:pPr>
            <a:r>
              <a:rPr lang="en-US" altLang="tr-TR" sz="1600"/>
              <a:t>Cephalosporins</a:t>
            </a:r>
          </a:p>
          <a:p>
            <a:pPr lvl="1">
              <a:lnSpc>
                <a:spcPct val="90000"/>
              </a:lnSpc>
            </a:pPr>
            <a:r>
              <a:rPr lang="en-US" altLang="tr-TR" sz="1600"/>
              <a:t>Carbapenems</a:t>
            </a:r>
          </a:p>
          <a:p>
            <a:pPr lvl="1">
              <a:lnSpc>
                <a:spcPct val="90000"/>
              </a:lnSpc>
            </a:pPr>
            <a:r>
              <a:rPr lang="en-US" altLang="tr-TR" sz="1600"/>
              <a:t>Monobactams (aztreonam)</a:t>
            </a:r>
          </a:p>
          <a:p>
            <a:pPr lvl="1">
              <a:lnSpc>
                <a:spcPct val="90000"/>
              </a:lnSpc>
            </a:pPr>
            <a:r>
              <a:rPr lang="en-US" altLang="tr-TR" sz="1600"/>
              <a:t>Vancomycin</a:t>
            </a:r>
          </a:p>
          <a:p>
            <a:pPr>
              <a:lnSpc>
                <a:spcPct val="90000"/>
              </a:lnSpc>
            </a:pPr>
            <a:endParaRPr lang="en-US" altLang="tr-TR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tr-TR" sz="1800">
                <a:solidFill>
                  <a:schemeClr val="accent2"/>
                </a:solidFill>
              </a:rPr>
              <a:t>Inhibit protein synthesis</a:t>
            </a:r>
          </a:p>
          <a:p>
            <a:pPr lvl="1">
              <a:lnSpc>
                <a:spcPct val="90000"/>
              </a:lnSpc>
            </a:pPr>
            <a:r>
              <a:rPr lang="en-US" altLang="tr-TR" sz="1600"/>
              <a:t>Chloramphenicol</a:t>
            </a:r>
          </a:p>
          <a:p>
            <a:pPr lvl="1">
              <a:lnSpc>
                <a:spcPct val="90000"/>
              </a:lnSpc>
            </a:pPr>
            <a:r>
              <a:rPr lang="en-US" altLang="tr-TR" sz="1600"/>
              <a:t>Tetracyclines</a:t>
            </a:r>
          </a:p>
          <a:p>
            <a:pPr lvl="1">
              <a:lnSpc>
                <a:spcPct val="90000"/>
              </a:lnSpc>
            </a:pPr>
            <a:r>
              <a:rPr lang="en-US" altLang="tr-TR" sz="1600"/>
              <a:t>Macrolides</a:t>
            </a:r>
          </a:p>
          <a:p>
            <a:pPr lvl="1">
              <a:lnSpc>
                <a:spcPct val="90000"/>
              </a:lnSpc>
            </a:pPr>
            <a:r>
              <a:rPr lang="en-US" altLang="tr-TR" sz="1600"/>
              <a:t>Clindamycin</a:t>
            </a:r>
          </a:p>
          <a:p>
            <a:pPr lvl="1">
              <a:lnSpc>
                <a:spcPct val="90000"/>
              </a:lnSpc>
            </a:pPr>
            <a:r>
              <a:rPr lang="en-US" altLang="tr-TR" sz="1600"/>
              <a:t>Streptogramins (quinupristin/dalfopristin)</a:t>
            </a:r>
          </a:p>
          <a:p>
            <a:pPr lvl="1">
              <a:lnSpc>
                <a:spcPct val="90000"/>
              </a:lnSpc>
            </a:pPr>
            <a:r>
              <a:rPr lang="en-US" altLang="tr-TR" sz="1600"/>
              <a:t>Oxazolidinones (linezolid)</a:t>
            </a:r>
          </a:p>
          <a:p>
            <a:pPr lvl="1">
              <a:lnSpc>
                <a:spcPct val="90000"/>
              </a:lnSpc>
            </a:pPr>
            <a:r>
              <a:rPr lang="en-US" altLang="tr-TR" sz="1600"/>
              <a:t>Aminoglycosides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tr-TR" sz="2000">
                <a:solidFill>
                  <a:schemeClr val="accent2"/>
                </a:solidFill>
              </a:rPr>
              <a:t>Alter nucleic acid metabolism</a:t>
            </a:r>
          </a:p>
          <a:p>
            <a:pPr lvl="1"/>
            <a:r>
              <a:rPr lang="en-US" altLang="tr-TR" sz="1800"/>
              <a:t>Rifamycins</a:t>
            </a:r>
          </a:p>
          <a:p>
            <a:pPr lvl="1"/>
            <a:r>
              <a:rPr lang="en-US" altLang="tr-TR" sz="1800"/>
              <a:t>Quinolones</a:t>
            </a:r>
          </a:p>
          <a:p>
            <a:endParaRPr lang="en-US" altLang="tr-TR" sz="2000">
              <a:solidFill>
                <a:schemeClr val="accent2"/>
              </a:solidFill>
            </a:endParaRPr>
          </a:p>
          <a:p>
            <a:r>
              <a:rPr lang="en-US" altLang="tr-TR" sz="2000">
                <a:solidFill>
                  <a:schemeClr val="accent2"/>
                </a:solidFill>
              </a:rPr>
              <a:t>Inhibit folate metabolism</a:t>
            </a:r>
          </a:p>
          <a:p>
            <a:pPr lvl="1"/>
            <a:r>
              <a:rPr lang="en-US" altLang="tr-TR" sz="1800"/>
              <a:t>Trimethoprim</a:t>
            </a:r>
          </a:p>
          <a:p>
            <a:pPr lvl="1"/>
            <a:r>
              <a:rPr lang="en-US" altLang="tr-TR" sz="1800"/>
              <a:t>Sulfamethoxazole</a:t>
            </a:r>
          </a:p>
          <a:p>
            <a:endParaRPr lang="en-US" altLang="tr-TR" sz="2000">
              <a:solidFill>
                <a:schemeClr val="accent2"/>
              </a:solidFill>
            </a:endParaRPr>
          </a:p>
          <a:p>
            <a:r>
              <a:rPr lang="en-US" altLang="tr-TR" sz="2000">
                <a:solidFill>
                  <a:schemeClr val="accent2"/>
                </a:solidFill>
              </a:rPr>
              <a:t>Miscellaneous</a:t>
            </a:r>
          </a:p>
          <a:p>
            <a:pPr lvl="1"/>
            <a:r>
              <a:rPr lang="en-US" altLang="tr-TR" sz="1800"/>
              <a:t>Metronidazole</a:t>
            </a:r>
          </a:p>
          <a:p>
            <a:pPr lvl="1"/>
            <a:r>
              <a:rPr lang="en-US" altLang="tr-TR" sz="1800"/>
              <a:t>Daptomycin</a:t>
            </a:r>
          </a:p>
          <a:p>
            <a:pPr lvl="1"/>
            <a:endParaRPr lang="en-US" altLang="tr-TR" sz="1800"/>
          </a:p>
        </p:txBody>
      </p:sp>
    </p:spTree>
    <p:extLst>
      <p:ext uri="{BB962C8B-B14F-4D97-AF65-F5344CB8AC3E}">
        <p14:creationId xmlns:p14="http://schemas.microsoft.com/office/powerpoint/2010/main" val="2787554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r-TR" dirty="0" err="1" smtClean="0"/>
              <a:t>Inhibition</a:t>
            </a:r>
            <a:r>
              <a:rPr lang="tr-TR" dirty="0" smtClean="0"/>
              <a:t> of </a:t>
            </a:r>
            <a:r>
              <a:rPr lang="tr-TR" dirty="0" err="1" smtClean="0"/>
              <a:t>cell</a:t>
            </a:r>
            <a:r>
              <a:rPr lang="tr-TR" dirty="0" smtClean="0"/>
              <a:t> Wall </a:t>
            </a:r>
            <a:r>
              <a:rPr lang="tr-TR" dirty="0" err="1" smtClean="0"/>
              <a:t>synthesis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764627" y="1305802"/>
            <a:ext cx="10515600" cy="4351338"/>
          </a:xfrm>
        </p:spPr>
        <p:txBody>
          <a:bodyPr/>
          <a:lstStyle/>
          <a:p>
            <a:r>
              <a:rPr lang="tr-TR" dirty="0" err="1" smtClean="0"/>
              <a:t>Bacterial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Wall- </a:t>
            </a:r>
            <a:r>
              <a:rPr lang="tr-TR" dirty="0" err="1" smtClean="0"/>
              <a:t>unique</a:t>
            </a:r>
            <a:r>
              <a:rPr lang="tr-TR" dirty="0" smtClean="0"/>
              <a:t> in </a:t>
            </a:r>
            <a:r>
              <a:rPr lang="tr-TR" dirty="0" err="1" smtClean="0"/>
              <a:t>construction</a:t>
            </a:r>
            <a:r>
              <a:rPr lang="tr-TR" dirty="0" smtClean="0"/>
              <a:t>- </a:t>
            </a:r>
            <a:r>
              <a:rPr lang="tr-TR" dirty="0" err="1" smtClean="0"/>
              <a:t>contains</a:t>
            </a:r>
            <a:r>
              <a:rPr lang="tr-TR" dirty="0" smtClean="0"/>
              <a:t> </a:t>
            </a:r>
            <a:r>
              <a:rPr lang="tr-TR" dirty="0" err="1" smtClean="0"/>
              <a:t>peptidogylcan</a:t>
            </a:r>
            <a:endParaRPr lang="tr-TR" dirty="0" smtClean="0"/>
          </a:p>
          <a:p>
            <a:r>
              <a:rPr lang="tr-TR" dirty="0" err="1" smtClean="0"/>
              <a:t>Antimicrobials</a:t>
            </a:r>
            <a:r>
              <a:rPr lang="tr-TR" dirty="0" smtClean="0"/>
              <a:t> </a:t>
            </a:r>
            <a:r>
              <a:rPr lang="tr-TR" dirty="0" err="1" smtClean="0"/>
              <a:t>interfere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synthesis</a:t>
            </a:r>
            <a:r>
              <a:rPr lang="tr-TR" dirty="0" smtClean="0"/>
              <a:t> of </a:t>
            </a:r>
            <a:r>
              <a:rPr lang="tr-TR" dirty="0" err="1" smtClean="0"/>
              <a:t>cell</a:t>
            </a:r>
            <a:r>
              <a:rPr lang="tr-TR" dirty="0" smtClean="0"/>
              <a:t> Wall do not </a:t>
            </a:r>
            <a:r>
              <a:rPr lang="tr-TR" dirty="0" err="1" smtClean="0"/>
              <a:t>interfere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eukaryotic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(</a:t>
            </a:r>
            <a:r>
              <a:rPr lang="tr-TR" dirty="0" err="1" smtClean="0"/>
              <a:t>lack</a:t>
            </a:r>
            <a:r>
              <a:rPr lang="tr-TR" dirty="0" smtClean="0"/>
              <a:t> of </a:t>
            </a:r>
            <a:r>
              <a:rPr lang="tr-TR" dirty="0" err="1" smtClean="0"/>
              <a:t>cell</a:t>
            </a:r>
            <a:r>
              <a:rPr lang="tr-TR" dirty="0" smtClean="0"/>
              <a:t> Wall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membrane</a:t>
            </a:r>
            <a:r>
              <a:rPr lang="tr-TR" dirty="0" smtClean="0"/>
              <a:t> </a:t>
            </a:r>
            <a:r>
              <a:rPr lang="tr-TR" dirty="0" err="1" smtClean="0"/>
              <a:t>differences</a:t>
            </a:r>
            <a:r>
              <a:rPr lang="tr-TR" dirty="0" smtClean="0"/>
              <a:t>)</a:t>
            </a:r>
          </a:p>
          <a:p>
            <a:r>
              <a:rPr lang="tr-TR" dirty="0" smtClean="0"/>
              <a:t>High </a:t>
            </a:r>
            <a:r>
              <a:rPr lang="tr-TR" dirty="0" err="1" smtClean="0"/>
              <a:t>therapeutic</a:t>
            </a:r>
            <a:r>
              <a:rPr lang="tr-TR" dirty="0" smtClean="0"/>
              <a:t> </a:t>
            </a:r>
            <a:r>
              <a:rPr lang="tr-TR" dirty="0" err="1" smtClean="0"/>
              <a:t>index</a:t>
            </a:r>
            <a:r>
              <a:rPr lang="tr-TR" dirty="0" smtClean="0"/>
              <a:t>- </a:t>
            </a:r>
            <a:r>
              <a:rPr lang="tr-TR" dirty="0" err="1" smtClean="0"/>
              <a:t>Low</a:t>
            </a:r>
            <a:r>
              <a:rPr lang="tr-TR" dirty="0" smtClean="0"/>
              <a:t> </a:t>
            </a:r>
            <a:r>
              <a:rPr lang="tr-TR" dirty="0" err="1" smtClean="0"/>
              <a:t>toxicity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effectiveness</a:t>
            </a:r>
            <a:endParaRPr lang="tr-TR" dirty="0" smtClean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526" y="3749046"/>
            <a:ext cx="5367502" cy="283642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96" y="6550788"/>
            <a:ext cx="56578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9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93" y="438697"/>
            <a:ext cx="9564414" cy="605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0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Terminology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 smtClean="0">
                <a:solidFill>
                  <a:srgbClr val="DC54D2"/>
                </a:solidFill>
              </a:rPr>
              <a:t>Antimicrobial</a:t>
            </a:r>
            <a:r>
              <a:rPr lang="tr-TR" dirty="0"/>
              <a:t> </a:t>
            </a:r>
            <a:r>
              <a:rPr lang="tr-TR" dirty="0" smtClean="0"/>
              <a:t>               G</a:t>
            </a:r>
            <a:r>
              <a:rPr lang="en-US" dirty="0" smtClean="0"/>
              <a:t>reek words</a:t>
            </a:r>
            <a:r>
              <a:rPr lang="tr-TR" dirty="0" smtClean="0"/>
              <a:t>;</a:t>
            </a:r>
            <a:r>
              <a:rPr lang="en-US" dirty="0" smtClean="0"/>
              <a:t> </a:t>
            </a:r>
            <a:r>
              <a:rPr lang="en-US" dirty="0"/>
              <a:t>anti (against), </a:t>
            </a:r>
            <a:r>
              <a:rPr lang="en-US" dirty="0" err="1"/>
              <a:t>mikros</a:t>
            </a:r>
            <a:r>
              <a:rPr lang="en-US" dirty="0"/>
              <a:t> (little) 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/>
              <a:t>bios (life) </a:t>
            </a:r>
            <a:endParaRPr lang="tr-TR" dirty="0" smtClean="0"/>
          </a:p>
          <a:p>
            <a:r>
              <a:rPr lang="tr-TR" dirty="0" smtClean="0"/>
              <a:t>A</a:t>
            </a:r>
            <a:r>
              <a:rPr lang="en-US" dirty="0" err="1" smtClean="0"/>
              <a:t>ll</a:t>
            </a:r>
            <a:r>
              <a:rPr lang="en-US" dirty="0" smtClean="0"/>
              <a:t> </a:t>
            </a:r>
            <a:r>
              <a:rPr lang="en-US" dirty="0"/>
              <a:t>agents that act against microbial organisms.  </a:t>
            </a:r>
            <a:endParaRPr lang="tr-TR" dirty="0" smtClean="0"/>
          </a:p>
          <a:p>
            <a:r>
              <a:rPr lang="en-US" dirty="0" smtClean="0"/>
              <a:t>include all agents that act against all types of microorganisms – bacteria (antibacterial), viruses (antiviral), fungi (antifungal) and protozoa (antiprotozoal). 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rgbClr val="DC54D2"/>
                </a:solidFill>
              </a:rPr>
              <a:t>A</a:t>
            </a:r>
            <a:r>
              <a:rPr lang="en-US" dirty="0" err="1" smtClean="0">
                <a:solidFill>
                  <a:srgbClr val="DC54D2"/>
                </a:solidFill>
              </a:rPr>
              <a:t>ntibacterials</a:t>
            </a:r>
            <a:r>
              <a:rPr lang="tr-TR" dirty="0" smtClean="0"/>
              <a:t>=</a:t>
            </a:r>
            <a:r>
              <a:rPr lang="en-US" dirty="0" smtClean="0"/>
              <a:t> largest and most widely known and studied class of antimicrobials</a:t>
            </a:r>
          </a:p>
          <a:p>
            <a:endParaRPr lang="tr-TR" dirty="0"/>
          </a:p>
          <a:p>
            <a:r>
              <a:rPr lang="tr-TR" dirty="0" smtClean="0">
                <a:solidFill>
                  <a:srgbClr val="DC54D2"/>
                </a:solidFill>
              </a:rPr>
              <a:t>A</a:t>
            </a:r>
            <a:r>
              <a:rPr lang="en-US" dirty="0" err="1" smtClean="0">
                <a:solidFill>
                  <a:srgbClr val="DC54D2"/>
                </a:solidFill>
              </a:rPr>
              <a:t>ntibiotics</a:t>
            </a:r>
            <a:r>
              <a:rPr lang="tr-TR" dirty="0" smtClean="0">
                <a:solidFill>
                  <a:srgbClr val="DC54D2"/>
                </a:solidFill>
              </a:rPr>
              <a:t> </a:t>
            </a:r>
            <a:r>
              <a:rPr lang="tr-TR" dirty="0" smtClean="0"/>
              <a:t>                   </a:t>
            </a:r>
            <a:r>
              <a:rPr lang="en-US" dirty="0" smtClean="0"/>
              <a:t> anti </a:t>
            </a:r>
            <a:r>
              <a:rPr lang="en-US" dirty="0"/>
              <a:t>(against) 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 err="1"/>
              <a:t>biotikos</a:t>
            </a:r>
            <a:r>
              <a:rPr lang="en-US" dirty="0"/>
              <a:t> </a:t>
            </a:r>
            <a:r>
              <a:rPr lang="en-US" dirty="0" smtClean="0"/>
              <a:t>(life</a:t>
            </a:r>
            <a:r>
              <a:rPr lang="en-US" dirty="0"/>
              <a:t>). 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</a:t>
            </a:r>
            <a:r>
              <a:rPr lang="en-US" dirty="0" err="1" smtClean="0"/>
              <a:t>ntibiotic</a:t>
            </a:r>
            <a:r>
              <a:rPr lang="en-US" dirty="0" smtClean="0"/>
              <a:t> </a:t>
            </a:r>
            <a:r>
              <a:rPr lang="tr-TR" dirty="0" smtClean="0"/>
              <a:t>= </a:t>
            </a:r>
            <a:r>
              <a:rPr lang="en-US" dirty="0" smtClean="0"/>
              <a:t>substances </a:t>
            </a:r>
            <a:r>
              <a:rPr lang="en-US" dirty="0"/>
              <a:t>produced by microorganisms that act against another microorganism.  </a:t>
            </a:r>
            <a:endParaRPr lang="tr-TR" dirty="0" smtClean="0"/>
          </a:p>
          <a:p>
            <a:r>
              <a:rPr lang="en-US" dirty="0" smtClean="0"/>
              <a:t>Thus</a:t>
            </a:r>
            <a:r>
              <a:rPr lang="en-US" dirty="0"/>
              <a:t>, antibiotics do not include antimicrobial substances that are synthetic (sulfonamides and quinolones), or semisynthetic (methicillin and amoxicillin), or those which come from plants (quercetin and alkaloids) or animals (lysozyme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ağ Ok 3"/>
          <p:cNvSpPr/>
          <p:nvPr/>
        </p:nvSpPr>
        <p:spPr>
          <a:xfrm>
            <a:off x="2606565" y="1851901"/>
            <a:ext cx="756745" cy="241738"/>
          </a:xfrm>
          <a:prstGeom prst="rightArrow">
            <a:avLst/>
          </a:prstGeom>
          <a:solidFill>
            <a:srgbClr val="DC5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/>
          <p:cNvSpPr/>
          <p:nvPr/>
        </p:nvSpPr>
        <p:spPr>
          <a:xfrm>
            <a:off x="2485696" y="4095887"/>
            <a:ext cx="756745" cy="241738"/>
          </a:xfrm>
          <a:prstGeom prst="rightArrow">
            <a:avLst/>
          </a:prstGeom>
          <a:solidFill>
            <a:srgbClr val="DC5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3112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Beta </a:t>
            </a:r>
            <a:r>
              <a:rPr lang="tr-TR" dirty="0" err="1" smtClean="0"/>
              <a:t>Lactam</a:t>
            </a:r>
            <a:r>
              <a:rPr lang="tr-TR" dirty="0" smtClean="0"/>
              <a:t> </a:t>
            </a:r>
            <a:r>
              <a:rPr lang="tr-TR" dirty="0" err="1" smtClean="0"/>
              <a:t>Antibiotics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825625"/>
            <a:ext cx="6970986" cy="4351338"/>
          </a:xfrm>
        </p:spPr>
        <p:txBody>
          <a:bodyPr/>
          <a:lstStyle/>
          <a:p>
            <a:r>
              <a:rPr lang="tr-TR" dirty="0" smtClean="0"/>
              <a:t>F</a:t>
            </a:r>
            <a:r>
              <a:rPr lang="en-US" dirty="0" smtClean="0"/>
              <a:t>our-membered, nitrogen-containing beta-lactam ring at the core</a:t>
            </a:r>
            <a:endParaRPr lang="tr-TR" dirty="0" smtClean="0"/>
          </a:p>
          <a:p>
            <a:r>
              <a:rPr lang="tr-TR" dirty="0" smtClean="0"/>
              <a:t>B</a:t>
            </a:r>
            <a:r>
              <a:rPr lang="en-US" dirty="0" smtClean="0"/>
              <a:t>eta-lactam ring portion</a:t>
            </a:r>
            <a:r>
              <a:rPr lang="tr-TR" dirty="0" smtClean="0"/>
              <a:t>- </a:t>
            </a:r>
            <a:r>
              <a:rPr lang="tr-TR" dirty="0" err="1" smtClean="0"/>
              <a:t>bind</a:t>
            </a:r>
            <a:r>
              <a:rPr lang="tr-TR" dirty="0" smtClean="0"/>
              <a:t> </a:t>
            </a:r>
            <a:r>
              <a:rPr lang="en-US" dirty="0" smtClean="0"/>
              <a:t>penicillin-binding proteins</a:t>
            </a:r>
            <a:r>
              <a:rPr lang="tr-TR" dirty="0" smtClean="0"/>
              <a:t> (PBP)</a:t>
            </a:r>
            <a:r>
              <a:rPr lang="en-US" dirty="0" smtClean="0"/>
              <a:t> </a:t>
            </a:r>
            <a:endParaRPr lang="tr-TR" dirty="0"/>
          </a:p>
          <a:p>
            <a:r>
              <a:rPr lang="tr-TR" dirty="0" smtClean="0"/>
              <a:t>T</a:t>
            </a:r>
            <a:r>
              <a:rPr lang="en-US" dirty="0" err="1" smtClean="0"/>
              <a:t>arget</a:t>
            </a:r>
            <a:r>
              <a:rPr lang="en-US" dirty="0" smtClean="0"/>
              <a:t> PBPs - enzymes found anchored in the cell membrane</a:t>
            </a:r>
            <a:r>
              <a:rPr lang="tr-TR" dirty="0" smtClean="0"/>
              <a:t>-</a:t>
            </a:r>
            <a:r>
              <a:rPr lang="en-US" dirty="0" smtClean="0"/>
              <a:t> involved in the crosslinking of the bacterial cell </a:t>
            </a:r>
            <a:r>
              <a:rPr lang="tr-TR" dirty="0" smtClean="0"/>
              <a:t>w</a:t>
            </a:r>
            <a:r>
              <a:rPr lang="en-US" dirty="0" smtClean="0"/>
              <a:t>all</a:t>
            </a:r>
            <a:r>
              <a:rPr lang="tr-TR" dirty="0" smtClean="0"/>
              <a:t>-</a:t>
            </a:r>
            <a:r>
              <a:rPr lang="en-US" dirty="0" smtClean="0"/>
              <a:t> unable to perform their role in cell wall synthesis. </a:t>
            </a:r>
            <a:endParaRPr lang="tr-TR" dirty="0" smtClean="0"/>
          </a:p>
          <a:p>
            <a:r>
              <a:rPr lang="tr-TR" dirty="0" smtClean="0"/>
              <a:t>D</a:t>
            </a:r>
            <a:r>
              <a:rPr lang="en-US" dirty="0" err="1" smtClean="0"/>
              <a:t>eath</a:t>
            </a:r>
            <a:r>
              <a:rPr lang="en-US" dirty="0" smtClean="0"/>
              <a:t> of the bacterial cell due to osmotic instability or autolysis. 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0" y="45522"/>
            <a:ext cx="30341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err="1" smtClean="0"/>
              <a:t>Inhibitors</a:t>
            </a:r>
            <a:r>
              <a:rPr lang="tr-TR" dirty="0" smtClean="0"/>
              <a:t> of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wall</a:t>
            </a:r>
            <a:r>
              <a:rPr lang="tr-TR" dirty="0" smtClean="0"/>
              <a:t> </a:t>
            </a:r>
            <a:r>
              <a:rPr lang="tr-TR" dirty="0" err="1" smtClean="0"/>
              <a:t>synthesis</a:t>
            </a:r>
            <a:endParaRPr lang="tr-TR" dirty="0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321" y="1584954"/>
            <a:ext cx="2667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18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3400" y="480300"/>
            <a:ext cx="10515600" cy="4351338"/>
          </a:xfrm>
        </p:spPr>
        <p:txBody>
          <a:bodyPr/>
          <a:lstStyle/>
          <a:p>
            <a:r>
              <a:rPr lang="en-US" dirty="0"/>
              <a:t>β-Lactam antibiotics mimic the terminal d-Ala-d-Ala moiety of the </a:t>
            </a:r>
            <a:r>
              <a:rPr lang="en-US" dirty="0" err="1" smtClean="0"/>
              <a:t>pentapeptide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reactive β-lactam ring is able to </a:t>
            </a:r>
            <a:r>
              <a:rPr lang="en-US" dirty="0" err="1"/>
              <a:t>acylate</a:t>
            </a:r>
            <a:r>
              <a:rPr lang="en-US" dirty="0"/>
              <a:t> the active serine residue of the </a:t>
            </a:r>
            <a:r>
              <a:rPr lang="en-US" dirty="0" err="1"/>
              <a:t>transpeptidase</a:t>
            </a:r>
            <a:r>
              <a:rPr lang="en-US" dirty="0"/>
              <a:t>, leading to a stable acyl–enzyme intermediate that is still appended with a bulky substituent (the second ring of the β-lactam antibiotics</a:t>
            </a:r>
            <a:r>
              <a:rPr lang="en-US" dirty="0" smtClean="0"/>
              <a:t>)</a:t>
            </a:r>
            <a:endParaRPr lang="tr-TR" dirty="0" smtClean="0"/>
          </a:p>
          <a:p>
            <a:r>
              <a:rPr lang="en-US" dirty="0" smtClean="0"/>
              <a:t>thus </a:t>
            </a:r>
            <a:r>
              <a:rPr lang="en-US" dirty="0"/>
              <a:t>preventing the access of an incoming amino group, required to achieve cross-linking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40" y="3759556"/>
            <a:ext cx="5367502" cy="28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7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β</a:t>
            </a:r>
            <a:r>
              <a:rPr lang="el-GR" dirty="0" smtClean="0"/>
              <a:t>-</a:t>
            </a:r>
            <a:r>
              <a:rPr lang="tr-TR" dirty="0" err="1" smtClean="0"/>
              <a:t>lactamases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Enzymes</a:t>
            </a:r>
            <a:r>
              <a:rPr lang="tr-TR" dirty="0" smtClean="0"/>
              <a:t> </a:t>
            </a:r>
            <a:r>
              <a:rPr lang="tr-TR" dirty="0" err="1"/>
              <a:t>capable</a:t>
            </a:r>
            <a:r>
              <a:rPr lang="tr-TR" dirty="0"/>
              <a:t> of </a:t>
            </a:r>
            <a:r>
              <a:rPr lang="tr-TR" dirty="0" err="1"/>
              <a:t>destroying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inactivating</a:t>
            </a:r>
            <a:r>
              <a:rPr lang="tr-TR" dirty="0"/>
              <a:t> </a:t>
            </a:r>
            <a:r>
              <a:rPr lang="el-GR" i="1" dirty="0"/>
              <a:t>β</a:t>
            </a:r>
            <a:r>
              <a:rPr lang="el-GR" dirty="0"/>
              <a:t>-</a:t>
            </a:r>
            <a:r>
              <a:rPr lang="tr-TR" dirty="0" err="1"/>
              <a:t>lactam</a:t>
            </a:r>
            <a:r>
              <a:rPr lang="tr-TR" dirty="0"/>
              <a:t> </a:t>
            </a:r>
            <a:r>
              <a:rPr lang="tr-TR" dirty="0" err="1"/>
              <a:t>antibiotics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err="1" smtClean="0"/>
              <a:t>Production</a:t>
            </a:r>
            <a:r>
              <a:rPr lang="tr-TR" dirty="0" smtClean="0"/>
              <a:t> </a:t>
            </a:r>
            <a:r>
              <a:rPr lang="tr-TR" dirty="0"/>
              <a:t>of </a:t>
            </a:r>
            <a:r>
              <a:rPr lang="el-GR" i="1" dirty="0"/>
              <a:t>β</a:t>
            </a:r>
            <a:r>
              <a:rPr lang="el-GR" dirty="0"/>
              <a:t>-</a:t>
            </a:r>
            <a:r>
              <a:rPr lang="tr-TR" dirty="0" err="1"/>
              <a:t>lactamases</a:t>
            </a:r>
            <a:r>
              <a:rPr lang="tr-TR" dirty="0"/>
              <a:t> is </a:t>
            </a:r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prime </a:t>
            </a:r>
            <a:r>
              <a:rPr lang="tr-TR" dirty="0" err="1"/>
              <a:t>mechanisms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bacterial</a:t>
            </a:r>
            <a:r>
              <a:rPr lang="tr-TR" dirty="0"/>
              <a:t> </a:t>
            </a:r>
            <a:r>
              <a:rPr lang="tr-TR" dirty="0" err="1"/>
              <a:t>resistance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 </a:t>
            </a:r>
            <a:r>
              <a:rPr lang="el-GR" i="1" dirty="0"/>
              <a:t>β</a:t>
            </a:r>
            <a:r>
              <a:rPr lang="el-GR" dirty="0"/>
              <a:t>-</a:t>
            </a:r>
            <a:r>
              <a:rPr lang="tr-TR" dirty="0" err="1"/>
              <a:t>lactam</a:t>
            </a:r>
            <a:r>
              <a:rPr lang="tr-TR" dirty="0"/>
              <a:t> </a:t>
            </a:r>
            <a:r>
              <a:rPr lang="tr-TR" dirty="0" err="1"/>
              <a:t>antibiotics</a:t>
            </a:r>
            <a:r>
              <a:rPr lang="tr-TR" dirty="0"/>
              <a:t>. </a:t>
            </a:r>
            <a:endParaRPr lang="tr-TR" dirty="0" smtClean="0"/>
          </a:p>
          <a:p>
            <a:r>
              <a:rPr lang="el-GR" i="1" dirty="0" smtClean="0"/>
              <a:t>β</a:t>
            </a:r>
            <a:r>
              <a:rPr lang="el-GR" dirty="0" smtClean="0"/>
              <a:t>-</a:t>
            </a:r>
            <a:r>
              <a:rPr lang="tr-TR" dirty="0" err="1"/>
              <a:t>lactamases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properties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preferred</a:t>
            </a:r>
            <a:r>
              <a:rPr lang="tr-TR" dirty="0"/>
              <a:t> </a:t>
            </a:r>
            <a:r>
              <a:rPr lang="tr-TR" dirty="0" err="1"/>
              <a:t>substrates</a:t>
            </a:r>
            <a:r>
              <a:rPr lang="tr-TR" dirty="0"/>
              <a:t> (</a:t>
            </a:r>
            <a:r>
              <a:rPr lang="tr-TR" dirty="0" err="1"/>
              <a:t>antibiotics</a:t>
            </a:r>
            <a:r>
              <a:rPr lang="tr-TR" dirty="0"/>
              <a:t>). </a:t>
            </a:r>
            <a:endParaRPr lang="tr-TR" dirty="0" smtClean="0"/>
          </a:p>
          <a:p>
            <a:r>
              <a:rPr lang="tr-TR" dirty="0" err="1"/>
              <a:t>S</a:t>
            </a:r>
            <a:r>
              <a:rPr lang="tr-TR" dirty="0" err="1" smtClean="0"/>
              <a:t>ome</a:t>
            </a:r>
            <a:r>
              <a:rPr lang="tr-TR" dirty="0" smtClean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specific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penicillins</a:t>
            </a:r>
            <a:r>
              <a:rPr lang="tr-TR" dirty="0"/>
              <a:t> (</a:t>
            </a:r>
            <a:r>
              <a:rPr lang="tr-TR" dirty="0" err="1"/>
              <a:t>i.e</a:t>
            </a:r>
            <a:r>
              <a:rPr lang="tr-TR" dirty="0"/>
              <a:t>., </a:t>
            </a:r>
            <a:r>
              <a:rPr lang="tr-TR" dirty="0" err="1"/>
              <a:t>penicillinases</a:t>
            </a:r>
            <a:r>
              <a:rPr lang="tr-TR" dirty="0"/>
              <a:t>)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preferably</a:t>
            </a:r>
            <a:r>
              <a:rPr lang="tr-TR" dirty="0"/>
              <a:t> </a:t>
            </a:r>
            <a:r>
              <a:rPr lang="tr-TR" dirty="0" err="1"/>
              <a:t>destroy</a:t>
            </a:r>
            <a:r>
              <a:rPr lang="tr-TR" dirty="0"/>
              <a:t> </a:t>
            </a:r>
            <a:r>
              <a:rPr lang="tr-TR" dirty="0" err="1"/>
              <a:t>cephalosporins</a:t>
            </a:r>
            <a:r>
              <a:rPr lang="tr-TR" dirty="0"/>
              <a:t> (</a:t>
            </a:r>
            <a:r>
              <a:rPr lang="tr-TR" dirty="0" err="1"/>
              <a:t>i.e</a:t>
            </a:r>
            <a:r>
              <a:rPr lang="tr-TR" dirty="0"/>
              <a:t>., </a:t>
            </a:r>
            <a:r>
              <a:rPr lang="tr-TR" dirty="0" err="1"/>
              <a:t>cephalosporinases</a:t>
            </a:r>
            <a:r>
              <a:rPr lang="tr-TR" dirty="0"/>
              <a:t>). </a:t>
            </a:r>
            <a:endParaRPr lang="tr-TR" dirty="0" smtClean="0"/>
          </a:p>
          <a:p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/>
              <a:t>date</a:t>
            </a:r>
            <a:r>
              <a:rPr lang="tr-TR" dirty="0"/>
              <a:t>,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200 </a:t>
            </a:r>
            <a:r>
              <a:rPr lang="tr-TR" dirty="0" err="1"/>
              <a:t>different</a:t>
            </a:r>
            <a:r>
              <a:rPr lang="tr-TR" dirty="0"/>
              <a:t> </a:t>
            </a:r>
            <a:r>
              <a:rPr lang="el-GR" i="1" dirty="0"/>
              <a:t>β</a:t>
            </a:r>
            <a:r>
              <a:rPr lang="el-GR" dirty="0"/>
              <a:t>-</a:t>
            </a:r>
            <a:r>
              <a:rPr lang="tr-TR" dirty="0" err="1"/>
              <a:t>lactamases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described</a:t>
            </a:r>
            <a:r>
              <a:rPr lang="tr-TR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904229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Beta </a:t>
            </a:r>
            <a:r>
              <a:rPr lang="tr-TR" dirty="0" err="1" smtClean="0"/>
              <a:t>Lactam</a:t>
            </a:r>
            <a:r>
              <a:rPr lang="tr-TR" dirty="0" smtClean="0"/>
              <a:t> </a:t>
            </a:r>
            <a:r>
              <a:rPr lang="tr-TR" dirty="0" err="1" smtClean="0"/>
              <a:t>Antibiotics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smtClean="0"/>
              <a:t>G</a:t>
            </a:r>
            <a:r>
              <a:rPr lang="en-US" dirty="0" err="1" smtClean="0"/>
              <a:t>enerally</a:t>
            </a:r>
            <a:r>
              <a:rPr lang="en-US" dirty="0" smtClean="0"/>
              <a:t> </a:t>
            </a:r>
            <a:r>
              <a:rPr lang="en-US" dirty="0"/>
              <a:t>regarded as safe agents </a:t>
            </a:r>
            <a:r>
              <a:rPr lang="tr-TR" dirty="0" smtClean="0"/>
              <a:t>- </a:t>
            </a:r>
            <a:r>
              <a:rPr lang="en-US" dirty="0" smtClean="0"/>
              <a:t>they </a:t>
            </a:r>
            <a:r>
              <a:rPr lang="en-US" dirty="0"/>
              <a:t>target the bacteria’s cell wall, which does not exist in </a:t>
            </a:r>
            <a:r>
              <a:rPr lang="tr-TR" dirty="0" err="1" smtClean="0"/>
              <a:t>mammalian</a:t>
            </a:r>
            <a:r>
              <a:rPr lang="en-US" dirty="0" smtClean="0"/>
              <a:t> </a:t>
            </a:r>
            <a:r>
              <a:rPr lang="en-US" dirty="0"/>
              <a:t>cells. </a:t>
            </a:r>
            <a:endParaRPr lang="tr-TR" dirty="0" smtClean="0"/>
          </a:p>
          <a:p>
            <a:r>
              <a:rPr lang="tr-TR" dirty="0" smtClean="0"/>
              <a:t>H</a:t>
            </a:r>
            <a:r>
              <a:rPr lang="en-US" dirty="0" err="1" smtClean="0"/>
              <a:t>ypersensitivity</a:t>
            </a:r>
            <a:r>
              <a:rPr lang="en-US" dirty="0" smtClean="0"/>
              <a:t> </a:t>
            </a:r>
            <a:r>
              <a:rPr lang="tr-TR" dirty="0" smtClean="0"/>
              <a:t>– </a:t>
            </a:r>
            <a:r>
              <a:rPr lang="tr-TR" dirty="0" err="1" smtClean="0"/>
              <a:t>commonly</a:t>
            </a:r>
            <a:r>
              <a:rPr lang="tr-TR" dirty="0" smtClean="0"/>
              <a:t> </a:t>
            </a:r>
            <a:r>
              <a:rPr lang="en-US" dirty="0" smtClean="0"/>
              <a:t>dermatological </a:t>
            </a:r>
            <a:r>
              <a:rPr lang="en-US" dirty="0"/>
              <a:t>reaction. </a:t>
            </a:r>
            <a:endParaRPr lang="tr-TR" dirty="0" smtClean="0"/>
          </a:p>
          <a:p>
            <a:r>
              <a:rPr lang="en-US" dirty="0" smtClean="0"/>
              <a:t>Anaphylactic </a:t>
            </a:r>
            <a:r>
              <a:rPr lang="en-US" dirty="0"/>
              <a:t>reaction is rare but can, under certain conditions, be serious and even fatal.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436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Beta </a:t>
            </a:r>
            <a:r>
              <a:rPr lang="tr-TR" dirty="0" err="1" smtClean="0"/>
              <a:t>Lactam</a:t>
            </a:r>
            <a:r>
              <a:rPr lang="tr-TR" dirty="0" smtClean="0"/>
              <a:t> </a:t>
            </a:r>
            <a:r>
              <a:rPr lang="tr-TR" dirty="0" err="1" smtClean="0"/>
              <a:t>Antibiotics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Classified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endParaRPr lang="tr-TR" dirty="0" smtClean="0"/>
          </a:p>
          <a:p>
            <a:r>
              <a:rPr lang="tr-TR" dirty="0" err="1" smtClean="0"/>
              <a:t>Penicillin</a:t>
            </a:r>
            <a:endParaRPr lang="tr-TR" dirty="0" smtClean="0"/>
          </a:p>
          <a:p>
            <a:r>
              <a:rPr lang="tr-TR" dirty="0" err="1" smtClean="0"/>
              <a:t>Cephalosporin</a:t>
            </a:r>
            <a:endParaRPr lang="tr-TR" dirty="0"/>
          </a:p>
          <a:p>
            <a:pPr marL="0" indent="0">
              <a:buNone/>
            </a:pPr>
            <a:r>
              <a:rPr lang="tr-TR" dirty="0" err="1" smtClean="0"/>
              <a:t>Others</a:t>
            </a:r>
            <a:endParaRPr lang="tr-TR" dirty="0" smtClean="0"/>
          </a:p>
          <a:p>
            <a:r>
              <a:rPr lang="tr-TR" dirty="0" err="1" smtClean="0"/>
              <a:t>Carbapenem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dirty="0" err="1" smtClean="0"/>
              <a:t>Monolactam</a:t>
            </a:r>
            <a:endParaRPr lang="tr-TR" dirty="0" smtClean="0"/>
          </a:p>
          <a:p>
            <a:r>
              <a:rPr lang="tr-TR" dirty="0" err="1" smtClean="0"/>
              <a:t>Cephamycin</a:t>
            </a:r>
            <a:endParaRPr lang="tr-TR" dirty="0" smtClean="0"/>
          </a:p>
          <a:p>
            <a:r>
              <a:rPr lang="tr-TR" dirty="0" err="1" smtClean="0"/>
              <a:t>Oxacephalosporin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555" y="1825625"/>
            <a:ext cx="5024438" cy="385005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230" y="235990"/>
            <a:ext cx="2095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44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β-lactam </a:t>
            </a:r>
            <a:r>
              <a:rPr lang="en-US" dirty="0" smtClean="0"/>
              <a:t>ring</a:t>
            </a:r>
            <a:endParaRPr lang="tr-TR" dirty="0" smtClean="0"/>
          </a:p>
          <a:p>
            <a:r>
              <a:rPr lang="en-US" dirty="0" smtClean="0"/>
              <a:t>unstable</a:t>
            </a:r>
            <a:r>
              <a:rPr lang="en-US" dirty="0"/>
              <a:t>, being sensitive to heat, light, extremes in pH, heavy metals, and oxidizing and reducing agents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8672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169276" y="459717"/>
            <a:ext cx="9435662" cy="595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60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Uses</a:t>
            </a:r>
            <a:r>
              <a:rPr lang="tr-TR" dirty="0" smtClean="0"/>
              <a:t> of beta </a:t>
            </a:r>
            <a:r>
              <a:rPr lang="tr-TR" dirty="0" err="1" smtClean="0"/>
              <a:t>lactams</a:t>
            </a:r>
            <a:r>
              <a:rPr lang="tr-TR" dirty="0" smtClean="0"/>
              <a:t> in </a:t>
            </a:r>
            <a:r>
              <a:rPr lang="tr-TR" dirty="0" err="1" smtClean="0"/>
              <a:t>veterinary</a:t>
            </a:r>
            <a:r>
              <a:rPr lang="tr-TR" dirty="0" smtClean="0"/>
              <a:t> </a:t>
            </a:r>
            <a:r>
              <a:rPr lang="tr-TR" dirty="0" err="1" smtClean="0"/>
              <a:t>medicine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Ruminants</a:t>
            </a:r>
            <a:r>
              <a:rPr lang="tr-TR" dirty="0" smtClean="0"/>
              <a:t>: </a:t>
            </a:r>
            <a:r>
              <a:rPr lang="tr-TR" dirty="0" err="1" smtClean="0"/>
              <a:t>Anthrax</a:t>
            </a:r>
            <a:r>
              <a:rPr lang="tr-TR" dirty="0" smtClean="0"/>
              <a:t>, </a:t>
            </a:r>
            <a:r>
              <a:rPr lang="tr-TR" dirty="0" err="1" smtClean="0"/>
              <a:t>listeriosis</a:t>
            </a:r>
            <a:r>
              <a:rPr lang="tr-TR" dirty="0" smtClean="0"/>
              <a:t>, </a:t>
            </a:r>
            <a:r>
              <a:rPr lang="tr-TR" dirty="0" err="1" smtClean="0"/>
              <a:t>leptospirosis</a:t>
            </a:r>
            <a:r>
              <a:rPr lang="tr-TR" dirty="0" smtClean="0"/>
              <a:t>, </a:t>
            </a:r>
            <a:r>
              <a:rPr lang="tr-TR" dirty="0" err="1" smtClean="0"/>
              <a:t>clostridial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corynebacterial</a:t>
            </a:r>
            <a:r>
              <a:rPr lang="tr-TR" dirty="0" smtClean="0"/>
              <a:t> </a:t>
            </a:r>
            <a:r>
              <a:rPr lang="tr-TR" dirty="0" err="1" smtClean="0"/>
              <a:t>infections</a:t>
            </a:r>
            <a:r>
              <a:rPr lang="tr-TR" dirty="0" smtClean="0"/>
              <a:t>; </a:t>
            </a:r>
            <a:r>
              <a:rPr lang="tr-TR" dirty="0" err="1" smtClean="0"/>
              <a:t>streptococcal</a:t>
            </a:r>
            <a:r>
              <a:rPr lang="tr-TR" dirty="0" smtClean="0"/>
              <a:t> </a:t>
            </a:r>
            <a:r>
              <a:rPr lang="tr-TR" dirty="0" err="1" smtClean="0"/>
              <a:t>mastitis</a:t>
            </a:r>
            <a:r>
              <a:rPr lang="tr-TR" dirty="0" smtClean="0"/>
              <a:t>, </a:t>
            </a:r>
            <a:r>
              <a:rPr lang="tr-TR" dirty="0" err="1" smtClean="0"/>
              <a:t>keratoconjunctivitis</a:t>
            </a:r>
            <a:r>
              <a:rPr lang="tr-TR" dirty="0" smtClean="0"/>
              <a:t> </a:t>
            </a:r>
            <a:r>
              <a:rPr lang="tr-TR" dirty="0" err="1" smtClean="0"/>
              <a:t>Swine</a:t>
            </a:r>
            <a:r>
              <a:rPr lang="tr-TR" dirty="0" smtClean="0"/>
              <a:t>: </a:t>
            </a:r>
            <a:r>
              <a:rPr lang="tr-TR" dirty="0" err="1" smtClean="0"/>
              <a:t>erysipelas</a:t>
            </a:r>
            <a:r>
              <a:rPr lang="tr-TR" dirty="0" smtClean="0"/>
              <a:t>, </a:t>
            </a:r>
            <a:r>
              <a:rPr lang="tr-TR" dirty="0" err="1" smtClean="0"/>
              <a:t>streptococcal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clostridial</a:t>
            </a:r>
            <a:r>
              <a:rPr lang="tr-TR" dirty="0" smtClean="0"/>
              <a:t> </a:t>
            </a:r>
            <a:r>
              <a:rPr lang="tr-TR" dirty="0" err="1" smtClean="0"/>
              <a:t>infections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Horses</a:t>
            </a:r>
            <a:r>
              <a:rPr lang="tr-TR" dirty="0" smtClean="0"/>
              <a:t>: </a:t>
            </a:r>
            <a:r>
              <a:rPr lang="tr-TR" dirty="0" err="1" smtClean="0"/>
              <a:t>Tetanus</a:t>
            </a:r>
            <a:r>
              <a:rPr lang="tr-TR" dirty="0" smtClean="0"/>
              <a:t>, </a:t>
            </a:r>
            <a:r>
              <a:rPr lang="tr-TR" dirty="0" err="1" smtClean="0"/>
              <a:t>strangles</a:t>
            </a:r>
            <a:r>
              <a:rPr lang="tr-TR" dirty="0" smtClean="0"/>
              <a:t>,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strep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clostridial</a:t>
            </a:r>
            <a:r>
              <a:rPr lang="tr-TR" dirty="0" smtClean="0"/>
              <a:t> </a:t>
            </a:r>
            <a:r>
              <a:rPr lang="tr-TR" dirty="0" err="1" smtClean="0"/>
              <a:t>infections</a:t>
            </a:r>
            <a:r>
              <a:rPr lang="tr-TR" dirty="0" smtClean="0"/>
              <a:t>, </a:t>
            </a:r>
            <a:r>
              <a:rPr lang="tr-TR" dirty="0" err="1" smtClean="0"/>
              <a:t>foal</a:t>
            </a:r>
            <a:r>
              <a:rPr lang="tr-TR" dirty="0" smtClean="0"/>
              <a:t> </a:t>
            </a:r>
            <a:r>
              <a:rPr lang="tr-TR" dirty="0" err="1" smtClean="0"/>
              <a:t>pneumonia</a:t>
            </a:r>
            <a:r>
              <a:rPr lang="tr-TR" dirty="0" smtClean="0"/>
              <a:t>, </a:t>
            </a:r>
          </a:p>
          <a:p>
            <a:r>
              <a:rPr lang="tr-TR" dirty="0" smtClean="0"/>
              <a:t>Dogs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cats</a:t>
            </a:r>
            <a:r>
              <a:rPr lang="tr-TR" dirty="0" smtClean="0"/>
              <a:t>: </a:t>
            </a:r>
            <a:r>
              <a:rPr lang="tr-TR" dirty="0" err="1" smtClean="0"/>
              <a:t>streptococcal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clostridial</a:t>
            </a:r>
            <a:r>
              <a:rPr lang="tr-TR" dirty="0" smtClean="0"/>
              <a:t> </a:t>
            </a:r>
            <a:r>
              <a:rPr lang="tr-TR" dirty="0" err="1" smtClean="0"/>
              <a:t>infections</a:t>
            </a:r>
            <a:r>
              <a:rPr lang="tr-TR" dirty="0" smtClean="0"/>
              <a:t>, </a:t>
            </a:r>
            <a:r>
              <a:rPr lang="tr-TR" dirty="0" err="1" smtClean="0"/>
              <a:t>urinray</a:t>
            </a:r>
            <a:r>
              <a:rPr lang="tr-TR" dirty="0" smtClean="0"/>
              <a:t> </a:t>
            </a:r>
            <a:r>
              <a:rPr lang="tr-TR" dirty="0" err="1" smtClean="0"/>
              <a:t>tract</a:t>
            </a:r>
            <a:r>
              <a:rPr lang="tr-TR" dirty="0" smtClean="0"/>
              <a:t> </a:t>
            </a:r>
            <a:r>
              <a:rPr lang="tr-TR" dirty="0" err="1" smtClean="0"/>
              <a:t>inf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Poultry</a:t>
            </a:r>
            <a:r>
              <a:rPr lang="tr-TR" dirty="0" smtClean="0"/>
              <a:t>: </a:t>
            </a:r>
            <a:r>
              <a:rPr lang="tr-TR" dirty="0" err="1" smtClean="0"/>
              <a:t>Necrotic</a:t>
            </a:r>
            <a:r>
              <a:rPr lang="tr-TR" dirty="0" smtClean="0"/>
              <a:t> </a:t>
            </a:r>
            <a:r>
              <a:rPr lang="tr-TR" dirty="0" err="1" smtClean="0"/>
              <a:t>enteritis</a:t>
            </a:r>
            <a:r>
              <a:rPr lang="tr-TR" dirty="0" smtClean="0"/>
              <a:t>, </a:t>
            </a:r>
            <a:r>
              <a:rPr lang="tr-TR" dirty="0" err="1" smtClean="0"/>
              <a:t>ulcerative</a:t>
            </a:r>
            <a:r>
              <a:rPr lang="tr-TR" dirty="0" smtClean="0"/>
              <a:t> </a:t>
            </a:r>
            <a:r>
              <a:rPr lang="tr-TR" dirty="0" err="1" smtClean="0"/>
              <a:t>enteritis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intestinal</a:t>
            </a:r>
            <a:r>
              <a:rPr lang="tr-TR" dirty="0" smtClean="0"/>
              <a:t> </a:t>
            </a:r>
            <a:r>
              <a:rPr lang="tr-TR" dirty="0" err="1" smtClean="0"/>
              <a:t>spirochetosis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8282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Penicillin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4238297" cy="4351338"/>
          </a:xfrm>
        </p:spPr>
        <p:txBody>
          <a:bodyPr/>
          <a:lstStyle/>
          <a:p>
            <a:r>
              <a:rPr lang="tr-TR" dirty="0" smtClean="0"/>
              <a:t>D</a:t>
            </a:r>
            <a:r>
              <a:rPr lang="en-US" dirty="0" err="1" smtClean="0"/>
              <a:t>erived</a:t>
            </a:r>
            <a:r>
              <a:rPr lang="en-US" dirty="0" smtClean="0"/>
              <a:t> </a:t>
            </a:r>
            <a:r>
              <a:rPr lang="en-US" dirty="0"/>
              <a:t>directly or indirectly from strains of fungi of the genus </a:t>
            </a:r>
            <a:r>
              <a:rPr lang="en-US" i="1" dirty="0" err="1"/>
              <a:t>Penicillium</a:t>
            </a:r>
            <a:r>
              <a:rPr lang="en-US" dirty="0"/>
              <a:t> and other soil-inhabiting fungi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err="1" smtClean="0"/>
              <a:t>Penicillum</a:t>
            </a:r>
            <a:r>
              <a:rPr lang="tr-TR" dirty="0" smtClean="0"/>
              <a:t> </a:t>
            </a:r>
            <a:r>
              <a:rPr lang="tr-TR" dirty="0" err="1" smtClean="0"/>
              <a:t>chrysogenum</a:t>
            </a:r>
            <a:r>
              <a:rPr lang="tr-TR" dirty="0" smtClean="0"/>
              <a:t> (</a:t>
            </a:r>
            <a:r>
              <a:rPr lang="tr-TR" dirty="0" err="1" smtClean="0"/>
              <a:t>syn</a:t>
            </a:r>
            <a:r>
              <a:rPr lang="tr-TR" dirty="0" smtClean="0"/>
              <a:t>: P. </a:t>
            </a:r>
            <a:r>
              <a:rPr lang="tr-TR" dirty="0" err="1" smtClean="0"/>
              <a:t>notatum</a:t>
            </a:r>
            <a:r>
              <a:rPr lang="tr-TR" dirty="0" smtClean="0"/>
              <a:t>), </a:t>
            </a:r>
            <a:r>
              <a:rPr lang="tr-TR" dirty="0" err="1" smtClean="0"/>
              <a:t>Aspergillus</a:t>
            </a:r>
            <a:r>
              <a:rPr lang="tr-TR" dirty="0" smtClean="0"/>
              <a:t> </a:t>
            </a:r>
            <a:r>
              <a:rPr lang="tr-TR" dirty="0" err="1" smtClean="0"/>
              <a:t>nidulans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486" y="365125"/>
            <a:ext cx="60198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30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7482" y="396218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Position 1 – When the sulfur atom of the </a:t>
            </a:r>
            <a:r>
              <a:rPr lang="en-US" dirty="0" err="1"/>
              <a:t>Thiazolidine</a:t>
            </a:r>
            <a:r>
              <a:rPr lang="en-US" dirty="0"/>
              <a:t> ring is oxidized to a sulfone or sulfoxide, it improves acid stability, but decreases the activity of the agent. Position 2 – No substitutions allow at this position, any change will lower activity. The methyl groups are necessary </a:t>
            </a:r>
            <a:endParaRPr lang="tr-TR" dirty="0" smtClean="0"/>
          </a:p>
          <a:p>
            <a:r>
              <a:rPr lang="en-US" dirty="0" smtClean="0"/>
              <a:t>Position </a:t>
            </a:r>
            <a:r>
              <a:rPr lang="en-US" dirty="0"/>
              <a:t>3 – The carboxylic acid of the </a:t>
            </a:r>
            <a:r>
              <a:rPr lang="en-US" dirty="0" err="1"/>
              <a:t>Thiazolidine</a:t>
            </a:r>
            <a:r>
              <a:rPr lang="en-US" dirty="0"/>
              <a:t> is required for activity. If it is changed to an alcohol or ester, activity is decreased. </a:t>
            </a:r>
            <a:endParaRPr lang="tr-TR" dirty="0" smtClean="0"/>
          </a:p>
          <a:p>
            <a:r>
              <a:rPr lang="en-US" dirty="0" smtClean="0"/>
              <a:t>Position </a:t>
            </a:r>
            <a:r>
              <a:rPr lang="en-US" dirty="0"/>
              <a:t>4 – The nitrogen is a must. </a:t>
            </a:r>
            <a:endParaRPr lang="tr-TR" dirty="0" smtClean="0"/>
          </a:p>
          <a:p>
            <a:r>
              <a:rPr lang="en-US" dirty="0" smtClean="0"/>
              <a:t>Position </a:t>
            </a:r>
            <a:r>
              <a:rPr lang="en-US" dirty="0"/>
              <a:t>5 – No substitutions </a:t>
            </a:r>
            <a:r>
              <a:rPr lang="en-US" dirty="0" smtClean="0"/>
              <a:t>allowed. </a:t>
            </a:r>
            <a:endParaRPr lang="tr-TR" dirty="0" smtClean="0"/>
          </a:p>
          <a:p>
            <a:r>
              <a:rPr lang="en-US" dirty="0" smtClean="0"/>
              <a:t>Position 6 – Substitutions are allowed on the side chain of the amide. </a:t>
            </a:r>
            <a:endParaRPr lang="tr-TR" dirty="0" smtClean="0"/>
          </a:p>
          <a:p>
            <a:r>
              <a:rPr lang="en-US" dirty="0" smtClean="0"/>
              <a:t>Position </a:t>
            </a:r>
            <a:r>
              <a:rPr lang="en-US" dirty="0"/>
              <a:t>7 – The carbonyl on the Beta-lactam ring is a </a:t>
            </a:r>
            <a:r>
              <a:rPr lang="en-US" dirty="0" smtClean="0"/>
              <a:t>must</a:t>
            </a:r>
            <a:endParaRPr lang="tr-TR" dirty="0" smtClean="0"/>
          </a:p>
          <a:p>
            <a:r>
              <a:rPr lang="en-US" dirty="0" smtClean="0"/>
              <a:t>An </a:t>
            </a:r>
            <a:r>
              <a:rPr lang="en-US" dirty="0"/>
              <a:t>electron withdrawing group added at this position will give the compound better acid stability because this substitution will make the amide oxygen less </a:t>
            </a:r>
            <a:r>
              <a:rPr lang="en-US" dirty="0" err="1"/>
              <a:t>nucleophillic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A </a:t>
            </a:r>
            <a:r>
              <a:rPr lang="en-US" dirty="0"/>
              <a:t>bulky group added close to the ring will make the compound more resistant to Beta-lactamases. </a:t>
            </a:r>
            <a:endParaRPr lang="tr-TR" dirty="0" smtClean="0"/>
          </a:p>
          <a:p>
            <a:r>
              <a:rPr lang="en-US" dirty="0" smtClean="0"/>
              <a:t>Steric </a:t>
            </a:r>
            <a:r>
              <a:rPr lang="en-US" dirty="0"/>
              <a:t>hindrance provides protect to the Beta-lactam ring.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084" y="6481106"/>
            <a:ext cx="3771900" cy="1809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346" y="4540682"/>
            <a:ext cx="5343197" cy="194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 smtClean="0"/>
              <a:t>ANTIBIOTIC</a:t>
            </a:r>
            <a:r>
              <a:rPr lang="en-US" dirty="0"/>
              <a:t> </a:t>
            </a:r>
            <a:endParaRPr lang="tr-TR" dirty="0" smtClean="0"/>
          </a:p>
          <a:p>
            <a:r>
              <a:rPr lang="tr-TR" dirty="0"/>
              <a:t>L</a:t>
            </a:r>
            <a:r>
              <a:rPr lang="en-US" dirty="0" smtClean="0"/>
              <a:t>ow </a:t>
            </a:r>
            <a:r>
              <a:rPr lang="en-US" dirty="0"/>
              <a:t>molecular substance produced by a microorganism that at a low concentration inhibits or kills other microorganisms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en-US" dirty="0"/>
          </a:p>
          <a:p>
            <a:r>
              <a:rPr lang="en-US" dirty="0" smtClean="0"/>
              <a:t>ANTIMICROBIAL</a:t>
            </a:r>
            <a:r>
              <a:rPr lang="en-US" dirty="0"/>
              <a:t> is any substance of natural, semisynthetic or synthetic origin that kills or inhibits the growth of microorganisms but causes little or no damage to the host.</a:t>
            </a:r>
          </a:p>
          <a:p>
            <a:r>
              <a:rPr lang="en-US" dirty="0"/>
              <a:t>All antibiotics are antimicrobials, but not all antimicrobials are antibiotics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849" y="6485868"/>
            <a:ext cx="54006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01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395412"/>
            <a:ext cx="59055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65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53759" y="109539"/>
            <a:ext cx="3523593" cy="837434"/>
          </a:xfrm>
        </p:spPr>
        <p:txBody>
          <a:bodyPr/>
          <a:lstStyle/>
          <a:p>
            <a:r>
              <a:rPr lang="tr-TR" dirty="0" err="1" smtClean="0"/>
              <a:t>Classification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569"/>
          <a:stretch/>
        </p:blipFill>
        <p:spPr>
          <a:xfrm>
            <a:off x="1010799" y="1449334"/>
            <a:ext cx="10409511" cy="5408666"/>
          </a:xfrm>
          <a:prstGeom prst="rect">
            <a:avLst/>
          </a:prstGeom>
        </p:spPr>
      </p:pic>
      <p:sp>
        <p:nvSpPr>
          <p:cNvPr id="6" name="Köşeleri Yuvarlanmış Dikdörtgen Belirtme Çizgisi 5"/>
          <p:cNvSpPr/>
          <p:nvPr/>
        </p:nvSpPr>
        <p:spPr>
          <a:xfrm>
            <a:off x="1100959" y="905973"/>
            <a:ext cx="1253359" cy="376291"/>
          </a:xfrm>
          <a:prstGeom prst="wedgeRoundRectCallout">
            <a:avLst>
              <a:gd name="adj1" fmla="val -2500"/>
              <a:gd name="adj2" fmla="val 72500"/>
              <a:gd name="adj3" fmla="val 16667"/>
            </a:avLst>
          </a:prstGeom>
          <a:ln w="38100">
            <a:solidFill>
              <a:srgbClr val="DC54D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Source</a:t>
            </a:r>
            <a:endParaRPr lang="tr-TR" dirty="0"/>
          </a:p>
        </p:txBody>
      </p:sp>
      <p:sp>
        <p:nvSpPr>
          <p:cNvPr id="7" name="Köşeleri Yuvarlanmış Dikdörtgen Belirtme Çizgisi 6"/>
          <p:cNvSpPr/>
          <p:nvPr/>
        </p:nvSpPr>
        <p:spPr>
          <a:xfrm>
            <a:off x="3168870" y="884897"/>
            <a:ext cx="1253359" cy="376291"/>
          </a:xfrm>
          <a:prstGeom prst="wedgeRoundRectCallout">
            <a:avLst>
              <a:gd name="adj1" fmla="val -2500"/>
              <a:gd name="adj2" fmla="val 83673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Route</a:t>
            </a:r>
            <a:endParaRPr lang="tr-TR" dirty="0"/>
          </a:p>
        </p:txBody>
      </p:sp>
      <p:sp>
        <p:nvSpPr>
          <p:cNvPr id="8" name="Köşeleri Yuvarlanmış Dikdörtgen Belirtme Çizgisi 7"/>
          <p:cNvSpPr/>
          <p:nvPr/>
        </p:nvSpPr>
        <p:spPr>
          <a:xfrm>
            <a:off x="5770180" y="875402"/>
            <a:ext cx="1253359" cy="376291"/>
          </a:xfrm>
          <a:prstGeom prst="wedgeRoundRectCallout">
            <a:avLst>
              <a:gd name="adj1" fmla="val -41074"/>
              <a:gd name="adj2" fmla="val 92052"/>
              <a:gd name="adj3" fmla="val 16667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Spectrum</a:t>
            </a:r>
            <a:endParaRPr lang="tr-TR" dirty="0"/>
          </a:p>
        </p:txBody>
      </p:sp>
      <p:sp>
        <p:nvSpPr>
          <p:cNvPr id="9" name="Köşeleri Yuvarlanmış Dikdörtgen Belirtme Çizgisi 8"/>
          <p:cNvSpPr/>
          <p:nvPr/>
        </p:nvSpPr>
        <p:spPr>
          <a:xfrm>
            <a:off x="7977352" y="507607"/>
            <a:ext cx="1463564" cy="796731"/>
          </a:xfrm>
          <a:prstGeom prst="wedgeRoundRectCallout">
            <a:avLst>
              <a:gd name="adj1" fmla="val -41074"/>
              <a:gd name="adj2" fmla="val 92052"/>
              <a:gd name="adj3" fmla="val 16667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Resistance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beta </a:t>
            </a:r>
            <a:r>
              <a:rPr lang="tr-TR" dirty="0" err="1" smtClean="0"/>
              <a:t>lactamases</a:t>
            </a:r>
            <a:endParaRPr lang="tr-TR" dirty="0"/>
          </a:p>
        </p:txBody>
      </p:sp>
      <p:sp>
        <p:nvSpPr>
          <p:cNvPr id="10" name="Köşeleri Yuvarlanmış Dikdörtgen Belirtme Çizgisi 9"/>
          <p:cNvSpPr/>
          <p:nvPr/>
        </p:nvSpPr>
        <p:spPr>
          <a:xfrm>
            <a:off x="10068911" y="609600"/>
            <a:ext cx="1463564" cy="534988"/>
          </a:xfrm>
          <a:prstGeom prst="wedgeRoundRectCallout">
            <a:avLst>
              <a:gd name="adj1" fmla="val -41074"/>
              <a:gd name="adj2" fmla="val 92052"/>
              <a:gd name="adj3" fmla="val 16667"/>
            </a:avLst>
          </a:prstGeom>
          <a:ln w="38100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Acid</a:t>
            </a:r>
            <a:r>
              <a:rPr lang="tr-TR" dirty="0" smtClean="0"/>
              <a:t> </a:t>
            </a:r>
            <a:r>
              <a:rPr lang="tr-TR" dirty="0" err="1" smtClean="0"/>
              <a:t>stability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7346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49837"/>
            <a:ext cx="59531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53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Narrow-spectrum</a:t>
            </a:r>
            <a:r>
              <a:rPr lang="tr-TR" b="1" dirty="0" smtClean="0"/>
              <a:t> </a:t>
            </a:r>
            <a:r>
              <a:rPr lang="el-GR" b="1" dirty="0" smtClean="0"/>
              <a:t>β-</a:t>
            </a:r>
            <a:r>
              <a:rPr lang="tr-TR" b="1" dirty="0" err="1" smtClean="0"/>
              <a:t>Lactamase</a:t>
            </a:r>
            <a:r>
              <a:rPr lang="tr-TR" b="1" dirty="0" smtClean="0"/>
              <a:t>–</a:t>
            </a:r>
            <a:r>
              <a:rPr lang="tr-TR" b="1" dirty="0" err="1" smtClean="0"/>
              <a:t>sensitive</a:t>
            </a:r>
            <a:r>
              <a:rPr lang="tr-TR" b="1" dirty="0" smtClean="0"/>
              <a:t> </a:t>
            </a:r>
            <a:r>
              <a:rPr lang="tr-TR" b="1" dirty="0" err="1" smtClean="0"/>
              <a:t>Penicillins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5952" y="1969473"/>
            <a:ext cx="10515600" cy="3093216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>
                <a:solidFill>
                  <a:srgbClr val="DC54D2"/>
                </a:solidFill>
              </a:rPr>
              <a:t>N</a:t>
            </a:r>
            <a:r>
              <a:rPr lang="tr-TR" dirty="0" smtClean="0">
                <a:solidFill>
                  <a:srgbClr val="DC54D2"/>
                </a:solidFill>
                <a:effectLst/>
              </a:rPr>
              <a:t>atural - </a:t>
            </a:r>
            <a:r>
              <a:rPr lang="tr-TR" dirty="0" err="1" smtClean="0">
                <a:solidFill>
                  <a:srgbClr val="DC54D2"/>
                </a:solidFill>
                <a:effectLst/>
              </a:rPr>
              <a:t>penicillin</a:t>
            </a:r>
            <a:r>
              <a:rPr lang="tr-TR" dirty="0" smtClean="0">
                <a:solidFill>
                  <a:srgbClr val="DC54D2"/>
                </a:solidFill>
                <a:effectLst/>
              </a:rPr>
              <a:t> G (</a:t>
            </a:r>
            <a:r>
              <a:rPr lang="tr-TR" dirty="0" err="1" smtClean="0">
                <a:solidFill>
                  <a:srgbClr val="DC54D2"/>
                </a:solidFill>
                <a:effectLst/>
              </a:rPr>
              <a:t>benzylpenicillin</a:t>
            </a:r>
            <a:r>
              <a:rPr lang="tr-TR" dirty="0" smtClean="0">
                <a:solidFill>
                  <a:srgbClr val="DC54D2"/>
                </a:solidFill>
                <a:effectLst/>
              </a:rPr>
              <a:t>)</a:t>
            </a:r>
          </a:p>
          <a:p>
            <a:pPr lvl="1"/>
            <a:r>
              <a:rPr lang="tr-TR" dirty="0" err="1" smtClean="0"/>
              <a:t>Penicillin</a:t>
            </a:r>
            <a:r>
              <a:rPr lang="tr-TR" dirty="0" smtClean="0"/>
              <a:t> G </a:t>
            </a:r>
            <a:r>
              <a:rPr lang="tr-TR" dirty="0" err="1" smtClean="0"/>
              <a:t>sodium</a:t>
            </a:r>
            <a:endParaRPr lang="tr-TR" dirty="0" smtClean="0"/>
          </a:p>
          <a:p>
            <a:pPr lvl="1"/>
            <a:r>
              <a:rPr lang="tr-TR" dirty="0" err="1" smtClean="0"/>
              <a:t>Penicillin</a:t>
            </a:r>
            <a:r>
              <a:rPr lang="tr-TR" dirty="0" smtClean="0"/>
              <a:t> G </a:t>
            </a:r>
            <a:r>
              <a:rPr lang="tr-TR" dirty="0" err="1" smtClean="0"/>
              <a:t>potassium</a:t>
            </a:r>
            <a:endParaRPr lang="tr-TR" dirty="0" smtClean="0"/>
          </a:p>
          <a:p>
            <a:pPr lvl="1"/>
            <a:r>
              <a:rPr lang="tr-TR" dirty="0" err="1" smtClean="0"/>
              <a:t>Prokain</a:t>
            </a:r>
            <a:r>
              <a:rPr lang="tr-TR" dirty="0" smtClean="0"/>
              <a:t> </a:t>
            </a:r>
            <a:r>
              <a:rPr lang="tr-TR" dirty="0" err="1" smtClean="0"/>
              <a:t>penicillin</a:t>
            </a:r>
            <a:r>
              <a:rPr lang="tr-TR" dirty="0" smtClean="0"/>
              <a:t> G</a:t>
            </a:r>
          </a:p>
          <a:p>
            <a:pPr lvl="1"/>
            <a:r>
              <a:rPr lang="tr-TR" dirty="0" err="1" smtClean="0"/>
              <a:t>Benzatin</a:t>
            </a:r>
            <a:r>
              <a:rPr lang="tr-TR" dirty="0" smtClean="0"/>
              <a:t> </a:t>
            </a:r>
            <a:r>
              <a:rPr lang="tr-TR" dirty="0" err="1" smtClean="0"/>
              <a:t>penicillin</a:t>
            </a:r>
            <a:r>
              <a:rPr lang="tr-TR" dirty="0" smtClean="0"/>
              <a:t> G</a:t>
            </a:r>
            <a:endParaRPr lang="tr-TR" dirty="0"/>
          </a:p>
          <a:p>
            <a:r>
              <a:rPr lang="tr-TR" dirty="0" err="1" smtClean="0">
                <a:effectLst/>
              </a:rPr>
              <a:t>Biosynthetic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acid-stable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penicillins</a:t>
            </a:r>
            <a:r>
              <a:rPr lang="tr-TR" dirty="0" smtClean="0">
                <a:effectLst/>
              </a:rPr>
              <a:t> - oral </a:t>
            </a:r>
            <a:r>
              <a:rPr lang="tr-TR" dirty="0" err="1" smtClean="0">
                <a:effectLst/>
              </a:rPr>
              <a:t>use</a:t>
            </a:r>
            <a:r>
              <a:rPr lang="tr-TR" dirty="0" smtClean="0">
                <a:effectLst/>
              </a:rPr>
              <a:t> (</a:t>
            </a:r>
            <a:r>
              <a:rPr lang="tr-TR" b="1" dirty="0" err="1" smtClean="0">
                <a:solidFill>
                  <a:srgbClr val="DC54D2"/>
                </a:solidFill>
                <a:effectLst/>
              </a:rPr>
              <a:t>penicillin</a:t>
            </a:r>
            <a:r>
              <a:rPr lang="tr-TR" b="1" dirty="0" smtClean="0">
                <a:solidFill>
                  <a:srgbClr val="DC54D2"/>
                </a:solidFill>
                <a:effectLst/>
              </a:rPr>
              <a:t> V [</a:t>
            </a:r>
            <a:r>
              <a:rPr lang="tr-TR" b="1" dirty="0" err="1" smtClean="0">
                <a:solidFill>
                  <a:srgbClr val="DC54D2"/>
                </a:solidFill>
                <a:effectLst/>
              </a:rPr>
              <a:t>phenoxymethyl-penicillin</a:t>
            </a:r>
            <a:r>
              <a:rPr lang="tr-TR" b="1" dirty="0" smtClean="0">
                <a:solidFill>
                  <a:srgbClr val="DC54D2"/>
                </a:solidFill>
                <a:effectLst/>
              </a:rPr>
              <a:t>] </a:t>
            </a:r>
            <a:r>
              <a:rPr lang="tr-TR" b="1" dirty="0" err="1" smtClean="0">
                <a:solidFill>
                  <a:srgbClr val="DC54D2"/>
                </a:solidFill>
                <a:effectLst/>
              </a:rPr>
              <a:t>and</a:t>
            </a:r>
            <a:r>
              <a:rPr lang="tr-TR" b="1" dirty="0" smtClean="0">
                <a:solidFill>
                  <a:srgbClr val="DC54D2"/>
                </a:solidFill>
                <a:effectLst/>
              </a:rPr>
              <a:t> </a:t>
            </a:r>
            <a:r>
              <a:rPr lang="tr-TR" b="1" dirty="0" err="1" smtClean="0">
                <a:solidFill>
                  <a:srgbClr val="DC54D2"/>
                </a:solidFill>
                <a:effectLst/>
              </a:rPr>
              <a:t>phenethicillin</a:t>
            </a:r>
            <a:r>
              <a:rPr lang="tr-TR" dirty="0" smtClean="0">
                <a:effectLst/>
              </a:rPr>
              <a:t>). </a:t>
            </a:r>
          </a:p>
          <a:p>
            <a:endParaRPr lang="tr-TR" dirty="0"/>
          </a:p>
          <a:p>
            <a:r>
              <a:rPr lang="tr-TR" dirty="0" smtClean="0">
                <a:effectLst/>
              </a:rPr>
              <a:t>Active </a:t>
            </a:r>
            <a:r>
              <a:rPr lang="tr-TR" dirty="0" err="1" smtClean="0">
                <a:effectLst/>
              </a:rPr>
              <a:t>against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many</a:t>
            </a:r>
            <a:r>
              <a:rPr lang="tr-TR" dirty="0" smtClean="0">
                <a:effectLst/>
              </a:rPr>
              <a:t> gram-</a:t>
            </a:r>
            <a:r>
              <a:rPr lang="tr-TR" dirty="0" err="1" smtClean="0">
                <a:effectLst/>
              </a:rPr>
              <a:t>positive</a:t>
            </a:r>
            <a:r>
              <a:rPr lang="tr-TR" dirty="0" smtClean="0">
                <a:effectLst/>
              </a:rPr>
              <a:t> but </a:t>
            </a:r>
            <a:r>
              <a:rPr lang="tr-TR" dirty="0" err="1" smtClean="0">
                <a:effectLst/>
              </a:rPr>
              <a:t>only</a:t>
            </a:r>
            <a:r>
              <a:rPr lang="tr-TR" dirty="0" smtClean="0">
                <a:effectLst/>
              </a:rPr>
              <a:t> a </a:t>
            </a:r>
            <a:r>
              <a:rPr lang="tr-TR" dirty="0" err="1" smtClean="0">
                <a:effectLst/>
              </a:rPr>
              <a:t>limited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number</a:t>
            </a:r>
            <a:r>
              <a:rPr lang="tr-TR" dirty="0" smtClean="0">
                <a:effectLst/>
              </a:rPr>
              <a:t> of gram-</a:t>
            </a:r>
            <a:r>
              <a:rPr lang="tr-TR" dirty="0" err="1" smtClean="0">
                <a:effectLst/>
              </a:rPr>
              <a:t>negative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bacteria</a:t>
            </a:r>
            <a:r>
              <a:rPr lang="tr-TR" dirty="0" smtClean="0">
                <a:effectLst/>
              </a:rPr>
              <a:t>. </a:t>
            </a:r>
          </a:p>
          <a:p>
            <a:r>
              <a:rPr lang="tr-TR" dirty="0" err="1" smtClean="0">
                <a:effectLst/>
              </a:rPr>
              <a:t>These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drugs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are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also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effective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against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anaerobic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organisms</a:t>
            </a:r>
            <a:r>
              <a:rPr lang="tr-TR" dirty="0" smtClean="0">
                <a:effectLst/>
              </a:rPr>
              <a:t>. </a:t>
            </a:r>
          </a:p>
          <a:p>
            <a:r>
              <a:rPr lang="tr-TR" dirty="0" err="1"/>
              <a:t>S</a:t>
            </a:r>
            <a:r>
              <a:rPr lang="tr-TR" dirty="0" err="1" smtClean="0">
                <a:effectLst/>
              </a:rPr>
              <a:t>usceptible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to</a:t>
            </a:r>
            <a:r>
              <a:rPr lang="tr-TR" dirty="0" smtClean="0">
                <a:effectLst/>
              </a:rPr>
              <a:t> </a:t>
            </a:r>
            <a:r>
              <a:rPr lang="el-GR" dirty="0" smtClean="0">
                <a:effectLst/>
              </a:rPr>
              <a:t>β-</a:t>
            </a:r>
            <a:r>
              <a:rPr lang="tr-TR" dirty="0" err="1" smtClean="0">
                <a:effectLst/>
              </a:rPr>
              <a:t>lactamase</a:t>
            </a:r>
            <a:r>
              <a:rPr lang="tr-TR" dirty="0" smtClean="0">
                <a:effectLst/>
              </a:rPr>
              <a:t> (</a:t>
            </a:r>
            <a:r>
              <a:rPr lang="tr-TR" dirty="0" err="1" smtClean="0">
                <a:effectLst/>
              </a:rPr>
              <a:t>penicillinase</a:t>
            </a:r>
            <a:r>
              <a:rPr lang="tr-TR" dirty="0" smtClean="0">
                <a:effectLst/>
              </a:rPr>
              <a:t>) </a:t>
            </a:r>
            <a:r>
              <a:rPr lang="tr-TR" dirty="0" err="1" smtClean="0">
                <a:effectLst/>
              </a:rPr>
              <a:t>hydrolysis</a:t>
            </a:r>
            <a:r>
              <a:rPr lang="tr-TR" dirty="0" smtClean="0">
                <a:effectLst/>
              </a:rPr>
              <a:t>.</a:t>
            </a:r>
          </a:p>
        </p:txBody>
      </p:sp>
      <p:sp>
        <p:nvSpPr>
          <p:cNvPr id="4" name="Dikdörtgen Belirtme Çizgisi 3"/>
          <p:cNvSpPr/>
          <p:nvPr/>
        </p:nvSpPr>
        <p:spPr>
          <a:xfrm>
            <a:off x="5475890" y="1156138"/>
            <a:ext cx="5877910" cy="1292772"/>
          </a:xfrm>
          <a:prstGeom prst="wedgeRectCallout">
            <a:avLst>
              <a:gd name="adj1" fmla="val -64642"/>
              <a:gd name="adj2" fmla="val 25101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err="1" smtClean="0">
                <a:effectLst/>
              </a:rPr>
              <a:t>streptococci</a:t>
            </a:r>
            <a:r>
              <a:rPr lang="tr-TR" dirty="0" smtClean="0">
                <a:effectLst/>
              </a:rPr>
              <a:t>, </a:t>
            </a:r>
            <a:r>
              <a:rPr lang="tr-TR" dirty="0" err="1" smtClean="0">
                <a:effectLst/>
              </a:rPr>
              <a:t>penicillin-sensitive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staphylococci</a:t>
            </a:r>
            <a:r>
              <a:rPr lang="tr-TR" dirty="0" smtClean="0">
                <a:effectLst/>
              </a:rPr>
              <a:t>, </a:t>
            </a:r>
            <a:r>
              <a:rPr lang="tr-TR" i="1" dirty="0" err="1" smtClean="0">
                <a:effectLst/>
              </a:rPr>
              <a:t>Trueperella</a:t>
            </a:r>
            <a:r>
              <a:rPr lang="tr-TR" i="1" dirty="0" smtClean="0">
                <a:effectLst/>
              </a:rPr>
              <a:t> (</a:t>
            </a:r>
            <a:r>
              <a:rPr lang="tr-TR" i="1" dirty="0" err="1" smtClean="0">
                <a:effectLst/>
              </a:rPr>
              <a:t>Arcanobacterium</a:t>
            </a:r>
            <a:r>
              <a:rPr lang="tr-TR" i="1" dirty="0" smtClean="0">
                <a:effectLst/>
              </a:rPr>
              <a:t>) </a:t>
            </a:r>
            <a:r>
              <a:rPr lang="tr-TR" i="1" dirty="0" err="1" smtClean="0">
                <a:effectLst/>
              </a:rPr>
              <a:t>pyogenes</a:t>
            </a:r>
            <a:r>
              <a:rPr lang="tr-TR" dirty="0" smtClean="0">
                <a:effectLst/>
              </a:rPr>
              <a:t>, </a:t>
            </a:r>
            <a:r>
              <a:rPr lang="tr-TR" i="1" dirty="0" err="1" smtClean="0">
                <a:effectLst/>
              </a:rPr>
              <a:t>Clostridium</a:t>
            </a:r>
            <a:r>
              <a:rPr lang="tr-TR" dirty="0" smtClean="0">
                <a:effectLst/>
              </a:rPr>
              <a:t> </a:t>
            </a:r>
            <a:r>
              <a:rPr lang="tr-TR" dirty="0" err="1" smtClean="0">
                <a:effectLst/>
              </a:rPr>
              <a:t>spp</a:t>
            </a:r>
            <a:r>
              <a:rPr lang="tr-TR" dirty="0" smtClean="0">
                <a:effectLst/>
              </a:rPr>
              <a:t>, </a:t>
            </a:r>
            <a:r>
              <a:rPr lang="tr-TR" i="1" dirty="0" err="1" smtClean="0">
                <a:effectLst/>
              </a:rPr>
              <a:t>Erysipelothrix</a:t>
            </a:r>
            <a:r>
              <a:rPr lang="tr-TR" i="1" dirty="0" smtClean="0">
                <a:effectLst/>
              </a:rPr>
              <a:t> </a:t>
            </a:r>
            <a:r>
              <a:rPr lang="tr-TR" i="1" dirty="0" err="1" smtClean="0">
                <a:effectLst/>
              </a:rPr>
              <a:t>rhusiopathiae</a:t>
            </a:r>
            <a:r>
              <a:rPr lang="tr-TR" dirty="0" smtClean="0">
                <a:effectLst/>
              </a:rPr>
              <a:t>, </a:t>
            </a:r>
            <a:r>
              <a:rPr lang="tr-TR" i="1" dirty="0" err="1" smtClean="0">
                <a:effectLst/>
              </a:rPr>
              <a:t>Actinomyces</a:t>
            </a:r>
            <a:r>
              <a:rPr lang="tr-TR" i="1" dirty="0" smtClean="0">
                <a:effectLst/>
              </a:rPr>
              <a:t> </a:t>
            </a:r>
            <a:r>
              <a:rPr lang="tr-TR" i="1" dirty="0" err="1" smtClean="0">
                <a:effectLst/>
              </a:rPr>
              <a:t>bovis</a:t>
            </a:r>
            <a:r>
              <a:rPr lang="tr-TR" dirty="0" smtClean="0">
                <a:effectLst/>
              </a:rPr>
              <a:t>, </a:t>
            </a:r>
            <a:r>
              <a:rPr lang="tr-TR" i="1" dirty="0" err="1" smtClean="0">
                <a:effectLst/>
              </a:rPr>
              <a:t>Leptospira</a:t>
            </a:r>
            <a:r>
              <a:rPr lang="tr-TR" i="1" dirty="0" smtClean="0">
                <a:effectLst/>
              </a:rPr>
              <a:t> </a:t>
            </a:r>
            <a:r>
              <a:rPr lang="tr-TR" dirty="0" err="1" smtClean="0">
                <a:effectLst/>
              </a:rPr>
              <a:t>Canicola</a:t>
            </a:r>
            <a:r>
              <a:rPr lang="tr-TR" dirty="0" smtClean="0">
                <a:effectLst/>
              </a:rPr>
              <a:t>, </a:t>
            </a:r>
            <a:r>
              <a:rPr lang="tr-TR" i="1" dirty="0" err="1" smtClean="0">
                <a:effectLst/>
              </a:rPr>
              <a:t>Bacillus</a:t>
            </a:r>
            <a:r>
              <a:rPr lang="tr-TR" i="1" dirty="0" smtClean="0">
                <a:effectLst/>
              </a:rPr>
              <a:t> </a:t>
            </a:r>
            <a:r>
              <a:rPr lang="tr-TR" i="1" dirty="0" err="1" smtClean="0">
                <a:effectLst/>
              </a:rPr>
              <a:t>anthracis</a:t>
            </a:r>
            <a:r>
              <a:rPr lang="tr-TR" dirty="0" smtClean="0">
                <a:effectLst/>
              </a:rPr>
              <a:t>, </a:t>
            </a:r>
            <a:r>
              <a:rPr lang="tr-TR" i="1" dirty="0" err="1" smtClean="0">
                <a:effectLst/>
              </a:rPr>
              <a:t>Fusiformis</a:t>
            </a:r>
            <a:r>
              <a:rPr lang="tr-TR" i="1" dirty="0" smtClean="0">
                <a:effectLst/>
              </a:rPr>
              <a:t> </a:t>
            </a:r>
            <a:r>
              <a:rPr lang="tr-TR" i="1" dirty="0" err="1" smtClean="0">
                <a:effectLst/>
              </a:rPr>
              <a:t>nodosus</a:t>
            </a:r>
            <a:r>
              <a:rPr lang="tr-TR" dirty="0" smtClean="0">
                <a:effectLst/>
              </a:rPr>
              <a:t>, </a:t>
            </a:r>
            <a:r>
              <a:rPr lang="tr-TR" dirty="0" err="1" smtClean="0">
                <a:effectLst/>
              </a:rPr>
              <a:t>and</a:t>
            </a:r>
            <a:r>
              <a:rPr lang="tr-TR" dirty="0" smtClean="0">
                <a:effectLst/>
              </a:rPr>
              <a:t> </a:t>
            </a:r>
            <a:r>
              <a:rPr lang="tr-TR" i="1" dirty="0" err="1" smtClean="0">
                <a:effectLst/>
              </a:rPr>
              <a:t>Nocardia</a:t>
            </a:r>
            <a:r>
              <a:rPr lang="tr-TR" dirty="0" smtClean="0">
                <a:effectLst/>
              </a:rPr>
              <a:t> </a:t>
            </a:r>
            <a:r>
              <a:rPr lang="tr-TR" dirty="0" err="1" smtClean="0">
                <a:effectLst/>
              </a:rPr>
              <a:t>spp</a:t>
            </a:r>
            <a:r>
              <a:rPr lang="tr-TR" dirty="0" smtClean="0">
                <a:effectLst/>
              </a:rPr>
              <a:t>.</a:t>
            </a:r>
          </a:p>
        </p:txBody>
      </p:sp>
      <p:sp>
        <p:nvSpPr>
          <p:cNvPr id="5" name="Dikdörtgen Belirtme Çizgisi 4"/>
          <p:cNvSpPr/>
          <p:nvPr/>
        </p:nvSpPr>
        <p:spPr>
          <a:xfrm>
            <a:off x="5349766" y="5062689"/>
            <a:ext cx="5877910" cy="1292772"/>
          </a:xfrm>
          <a:prstGeom prst="wedgeRectCallout">
            <a:avLst>
              <a:gd name="adj1" fmla="val -64105"/>
              <a:gd name="adj2" fmla="val -57013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err="1" smtClean="0">
                <a:effectLst/>
              </a:rPr>
              <a:t>Exceptions</a:t>
            </a:r>
            <a:r>
              <a:rPr lang="tr-TR" dirty="0" smtClean="0">
                <a:effectLst/>
              </a:rPr>
              <a:t> (</a:t>
            </a:r>
            <a:r>
              <a:rPr lang="tr-TR" i="1" dirty="0" err="1" smtClean="0">
                <a:effectLst/>
              </a:rPr>
              <a:t>Haemophilus</a:t>
            </a:r>
            <a:r>
              <a:rPr lang="tr-TR" dirty="0" smtClean="0">
                <a:effectLst/>
              </a:rPr>
              <a:t> </a:t>
            </a:r>
            <a:r>
              <a:rPr lang="tr-TR" dirty="0" err="1" smtClean="0">
                <a:effectLst/>
              </a:rPr>
              <a:t>and</a:t>
            </a:r>
            <a:r>
              <a:rPr lang="tr-TR" dirty="0" smtClean="0">
                <a:effectLst/>
              </a:rPr>
              <a:t> </a:t>
            </a:r>
            <a:r>
              <a:rPr lang="tr-TR" i="1" dirty="0" err="1" smtClean="0">
                <a:effectLst/>
              </a:rPr>
              <a:t>Neisseria</a:t>
            </a:r>
            <a:r>
              <a:rPr lang="tr-TR" dirty="0" smtClean="0">
                <a:effectLst/>
              </a:rPr>
              <a:t> </a:t>
            </a:r>
            <a:r>
              <a:rPr lang="tr-TR" dirty="0" err="1" smtClean="0">
                <a:effectLst/>
              </a:rPr>
              <a:t>spp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and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strains</a:t>
            </a:r>
            <a:r>
              <a:rPr lang="tr-TR" dirty="0" smtClean="0">
                <a:effectLst/>
              </a:rPr>
              <a:t> of </a:t>
            </a:r>
            <a:r>
              <a:rPr lang="tr-TR" i="1" dirty="0" err="1" smtClean="0">
                <a:effectLst/>
              </a:rPr>
              <a:t>Bacteroides</a:t>
            </a:r>
            <a:r>
              <a:rPr lang="tr-TR" dirty="0" err="1" smtClean="0">
                <a:effectLst/>
              </a:rPr>
              <a:t>other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than</a:t>
            </a:r>
            <a:r>
              <a:rPr lang="tr-TR" dirty="0" smtClean="0">
                <a:effectLst/>
              </a:rPr>
              <a:t> </a:t>
            </a:r>
            <a:r>
              <a:rPr lang="tr-TR" i="1" dirty="0" smtClean="0">
                <a:effectLst/>
              </a:rPr>
              <a:t>B </a:t>
            </a:r>
            <a:r>
              <a:rPr lang="tr-TR" i="1" dirty="0" err="1" smtClean="0">
                <a:effectLst/>
              </a:rPr>
              <a:t>fragilis</a:t>
            </a:r>
            <a:r>
              <a:rPr lang="tr-TR" dirty="0" smtClean="0">
                <a:effectLst/>
              </a:rPr>
              <a:t>)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710" y="6561412"/>
            <a:ext cx="435292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19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Broad-spectrum</a:t>
            </a:r>
            <a:r>
              <a:rPr lang="tr-TR" b="1" dirty="0" smtClean="0"/>
              <a:t> </a:t>
            </a:r>
            <a:r>
              <a:rPr lang="el-GR" b="1" dirty="0" smtClean="0"/>
              <a:t>β-</a:t>
            </a:r>
            <a:r>
              <a:rPr lang="tr-TR" b="1" dirty="0" err="1" smtClean="0"/>
              <a:t>Lactamase</a:t>
            </a:r>
            <a:r>
              <a:rPr lang="tr-TR" b="1" dirty="0" smtClean="0"/>
              <a:t>–</a:t>
            </a:r>
            <a:r>
              <a:rPr lang="tr-TR" b="1" dirty="0" err="1" smtClean="0"/>
              <a:t>sensitive</a:t>
            </a:r>
            <a:r>
              <a:rPr lang="tr-TR" b="1" dirty="0" smtClean="0"/>
              <a:t> </a:t>
            </a:r>
            <a:r>
              <a:rPr lang="tr-TR" b="1" dirty="0" err="1" smtClean="0"/>
              <a:t>Penicillins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 err="1" smtClean="0"/>
              <a:t>S</a:t>
            </a:r>
            <a:r>
              <a:rPr lang="tr-TR" dirty="0" err="1" smtClean="0">
                <a:effectLst/>
              </a:rPr>
              <a:t>emisynthetically</a:t>
            </a:r>
            <a:r>
              <a:rPr lang="tr-TR" dirty="0" smtClean="0">
                <a:effectLst/>
              </a:rPr>
              <a:t> - </a:t>
            </a:r>
            <a:r>
              <a:rPr lang="tr-TR" dirty="0" err="1" smtClean="0">
                <a:effectLst/>
              </a:rPr>
              <a:t>active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against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many</a:t>
            </a:r>
            <a:r>
              <a:rPr lang="tr-TR" dirty="0" smtClean="0">
                <a:effectLst/>
              </a:rPr>
              <a:t> gram-</a:t>
            </a:r>
            <a:r>
              <a:rPr lang="tr-TR" dirty="0" err="1" smtClean="0">
                <a:effectLst/>
              </a:rPr>
              <a:t>positive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and</a:t>
            </a:r>
            <a:r>
              <a:rPr lang="tr-TR" dirty="0" smtClean="0">
                <a:effectLst/>
              </a:rPr>
              <a:t> gram-</a:t>
            </a:r>
            <a:r>
              <a:rPr lang="tr-TR" dirty="0" err="1" smtClean="0">
                <a:effectLst/>
              </a:rPr>
              <a:t>negative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bacteria</a:t>
            </a:r>
            <a:r>
              <a:rPr lang="tr-TR" dirty="0" smtClean="0">
                <a:effectLst/>
              </a:rPr>
              <a:t>. </a:t>
            </a:r>
          </a:p>
          <a:p>
            <a:r>
              <a:rPr lang="tr-TR" dirty="0" err="1" smtClean="0">
                <a:effectLst/>
              </a:rPr>
              <a:t>Destroyed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by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the</a:t>
            </a:r>
            <a:r>
              <a:rPr lang="tr-TR" dirty="0" smtClean="0">
                <a:effectLst/>
              </a:rPr>
              <a:t> </a:t>
            </a:r>
            <a:r>
              <a:rPr lang="el-GR" dirty="0" smtClean="0">
                <a:effectLst/>
              </a:rPr>
              <a:t>β-</a:t>
            </a:r>
            <a:r>
              <a:rPr lang="tr-TR" dirty="0" err="1" smtClean="0">
                <a:effectLst/>
              </a:rPr>
              <a:t>lactamases</a:t>
            </a:r>
            <a:r>
              <a:rPr lang="tr-TR" dirty="0" smtClean="0">
                <a:effectLst/>
              </a:rPr>
              <a:t> (</a:t>
            </a:r>
            <a:r>
              <a:rPr lang="tr-TR" dirty="0" err="1" smtClean="0">
                <a:effectLst/>
              </a:rPr>
              <a:t>produced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by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many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bacteria</a:t>
            </a:r>
            <a:r>
              <a:rPr lang="tr-TR" dirty="0" smtClean="0">
                <a:effectLst/>
              </a:rPr>
              <a:t>). </a:t>
            </a:r>
          </a:p>
          <a:p>
            <a:r>
              <a:rPr lang="tr-TR" dirty="0" err="1" smtClean="0">
                <a:effectLst/>
              </a:rPr>
              <a:t>Acid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stable</a:t>
            </a:r>
            <a:r>
              <a:rPr lang="tr-TR" dirty="0" smtClean="0">
                <a:effectLst/>
              </a:rPr>
              <a:t>- </a:t>
            </a:r>
            <a:r>
              <a:rPr lang="tr-TR" dirty="0" err="1" smtClean="0">
                <a:effectLst/>
              </a:rPr>
              <a:t>administered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either</a:t>
            </a:r>
            <a:r>
              <a:rPr lang="tr-TR" dirty="0" smtClean="0">
                <a:effectLst/>
              </a:rPr>
              <a:t> PO </a:t>
            </a:r>
            <a:r>
              <a:rPr lang="tr-TR" dirty="0" err="1" smtClean="0">
                <a:effectLst/>
              </a:rPr>
              <a:t>or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parenterally</a:t>
            </a:r>
            <a:r>
              <a:rPr lang="tr-TR" dirty="0" smtClean="0">
                <a:effectLst/>
              </a:rPr>
              <a:t>. </a:t>
            </a:r>
          </a:p>
          <a:p>
            <a:r>
              <a:rPr lang="tr-TR" b="1" dirty="0" err="1" smtClean="0">
                <a:solidFill>
                  <a:srgbClr val="DC54D2"/>
                </a:solidFill>
                <a:effectLst/>
              </a:rPr>
              <a:t>Aminopenicillins</a:t>
            </a:r>
            <a:r>
              <a:rPr lang="tr-TR" b="1" dirty="0" smtClean="0">
                <a:solidFill>
                  <a:srgbClr val="DC54D2"/>
                </a:solidFill>
                <a:effectLst/>
              </a:rPr>
              <a:t>- </a:t>
            </a:r>
            <a:r>
              <a:rPr lang="tr-TR" b="1" dirty="0" err="1" smtClean="0">
                <a:solidFill>
                  <a:srgbClr val="DC54D2"/>
                </a:solidFill>
                <a:effectLst/>
              </a:rPr>
              <a:t>ampicillin</a:t>
            </a:r>
            <a:r>
              <a:rPr lang="tr-TR" b="1" dirty="0" smtClean="0">
                <a:solidFill>
                  <a:srgbClr val="DC54D2"/>
                </a:solidFill>
                <a:effectLst/>
              </a:rPr>
              <a:t> </a:t>
            </a:r>
            <a:r>
              <a:rPr lang="tr-TR" b="1" dirty="0" err="1" smtClean="0">
                <a:solidFill>
                  <a:srgbClr val="DC54D2"/>
                </a:solidFill>
                <a:effectLst/>
              </a:rPr>
              <a:t>and</a:t>
            </a:r>
            <a:r>
              <a:rPr lang="tr-TR" b="1" dirty="0" smtClean="0">
                <a:solidFill>
                  <a:srgbClr val="DC54D2"/>
                </a:solidFill>
                <a:effectLst/>
              </a:rPr>
              <a:t> </a:t>
            </a:r>
            <a:r>
              <a:rPr lang="tr-TR" b="1" dirty="0" err="1" smtClean="0">
                <a:solidFill>
                  <a:srgbClr val="DC54D2"/>
                </a:solidFill>
                <a:effectLst/>
              </a:rPr>
              <a:t>amoxicillin</a:t>
            </a:r>
            <a:r>
              <a:rPr lang="tr-TR" b="1" dirty="0" smtClean="0">
                <a:solidFill>
                  <a:srgbClr val="DC54D2"/>
                </a:solidFill>
                <a:effectLst/>
              </a:rPr>
              <a:t> </a:t>
            </a:r>
          </a:p>
          <a:p>
            <a:r>
              <a:rPr lang="tr-TR" dirty="0" err="1" smtClean="0">
                <a:effectLst/>
              </a:rPr>
              <a:t>Ampicillin</a:t>
            </a:r>
            <a:r>
              <a:rPr lang="tr-TR" dirty="0" smtClean="0">
                <a:effectLst/>
              </a:rPr>
              <a:t> </a:t>
            </a:r>
            <a:r>
              <a:rPr lang="tr-TR" dirty="0" err="1" smtClean="0">
                <a:effectLst/>
              </a:rPr>
              <a:t>precursors</a:t>
            </a:r>
            <a:r>
              <a:rPr lang="tr-TR" dirty="0" smtClean="0">
                <a:effectLst/>
              </a:rPr>
              <a:t> -</a:t>
            </a:r>
            <a:r>
              <a:rPr lang="tr-TR" dirty="0" err="1" smtClean="0">
                <a:effectLst/>
              </a:rPr>
              <a:t>absorbed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from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the</a:t>
            </a:r>
            <a:r>
              <a:rPr lang="tr-TR" dirty="0" smtClean="0">
                <a:effectLst/>
              </a:rPr>
              <a:t> GI - </a:t>
            </a:r>
            <a:r>
              <a:rPr lang="tr-TR" b="1" dirty="0" err="1" smtClean="0">
                <a:solidFill>
                  <a:srgbClr val="DC54D2"/>
                </a:solidFill>
                <a:effectLst/>
              </a:rPr>
              <a:t>hetacillin</a:t>
            </a:r>
            <a:r>
              <a:rPr lang="tr-TR" b="1" dirty="0" smtClean="0">
                <a:solidFill>
                  <a:srgbClr val="DC54D2"/>
                </a:solidFill>
                <a:effectLst/>
              </a:rPr>
              <a:t>, </a:t>
            </a:r>
            <a:r>
              <a:rPr lang="tr-TR" b="1" dirty="0" err="1" smtClean="0">
                <a:solidFill>
                  <a:srgbClr val="DC54D2"/>
                </a:solidFill>
                <a:effectLst/>
              </a:rPr>
              <a:t>pivampicillin</a:t>
            </a:r>
            <a:r>
              <a:rPr lang="tr-TR" b="1" dirty="0" smtClean="0">
                <a:solidFill>
                  <a:srgbClr val="DC54D2"/>
                </a:solidFill>
                <a:effectLst/>
              </a:rPr>
              <a:t>, </a:t>
            </a:r>
            <a:r>
              <a:rPr lang="tr-TR" b="1" dirty="0" err="1" smtClean="0">
                <a:solidFill>
                  <a:srgbClr val="DC54D2"/>
                </a:solidFill>
                <a:effectLst/>
              </a:rPr>
              <a:t>talampicillin</a:t>
            </a:r>
            <a:r>
              <a:rPr lang="tr-TR" b="1" dirty="0" smtClean="0">
                <a:solidFill>
                  <a:srgbClr val="DC54D2"/>
                </a:solidFill>
                <a:effectLst/>
              </a:rPr>
              <a:t>.</a:t>
            </a:r>
          </a:p>
          <a:p>
            <a:r>
              <a:rPr lang="tr-TR" dirty="0" smtClean="0">
                <a:effectLst/>
              </a:rPr>
              <a:t>A </a:t>
            </a:r>
            <a:r>
              <a:rPr lang="tr-TR" dirty="0" err="1" smtClean="0">
                <a:effectLst/>
              </a:rPr>
              <a:t>large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number</a:t>
            </a:r>
            <a:r>
              <a:rPr lang="tr-TR" dirty="0" smtClean="0">
                <a:effectLst/>
              </a:rPr>
              <a:t> of gram-</a:t>
            </a:r>
            <a:r>
              <a:rPr lang="tr-TR" dirty="0" err="1" smtClean="0">
                <a:effectLst/>
              </a:rPr>
              <a:t>positive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and</a:t>
            </a:r>
            <a:r>
              <a:rPr lang="tr-TR" dirty="0" smtClean="0">
                <a:effectLst/>
              </a:rPr>
              <a:t> gram-</a:t>
            </a:r>
            <a:r>
              <a:rPr lang="tr-TR" dirty="0" err="1" smtClean="0">
                <a:effectLst/>
              </a:rPr>
              <a:t>negative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bacteria</a:t>
            </a:r>
            <a:r>
              <a:rPr lang="tr-TR" dirty="0" smtClean="0">
                <a:effectLst/>
              </a:rPr>
              <a:t> (but not </a:t>
            </a:r>
            <a:r>
              <a:rPr lang="el-GR" dirty="0" smtClean="0">
                <a:effectLst/>
              </a:rPr>
              <a:t>β-</a:t>
            </a:r>
            <a:r>
              <a:rPr lang="tr-TR" dirty="0" err="1" smtClean="0">
                <a:effectLst/>
              </a:rPr>
              <a:t>lactamase</a:t>
            </a:r>
            <a:r>
              <a:rPr lang="tr-TR" dirty="0" smtClean="0">
                <a:effectLst/>
              </a:rPr>
              <a:t>–</a:t>
            </a:r>
            <a:r>
              <a:rPr lang="tr-TR" dirty="0" err="1" smtClean="0">
                <a:effectLst/>
              </a:rPr>
              <a:t>producing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strains</a:t>
            </a:r>
            <a:r>
              <a:rPr lang="tr-TR" dirty="0" smtClean="0">
                <a:effectLst/>
              </a:rPr>
              <a:t>) </a:t>
            </a:r>
          </a:p>
          <a:p>
            <a:r>
              <a:rPr lang="tr-TR" dirty="0" smtClean="0">
                <a:effectLst/>
              </a:rPr>
              <a:t> </a:t>
            </a:r>
            <a:r>
              <a:rPr lang="tr-TR" i="1" dirty="0" err="1" smtClean="0">
                <a:effectLst/>
              </a:rPr>
              <a:t>Staphylococcus</a:t>
            </a:r>
            <a:r>
              <a:rPr lang="tr-TR" dirty="0" smtClean="0">
                <a:effectLst/>
              </a:rPr>
              <a:t>, </a:t>
            </a:r>
            <a:r>
              <a:rPr lang="tr-TR" i="1" dirty="0" err="1" smtClean="0">
                <a:effectLst/>
              </a:rPr>
              <a:t>Streptococcus</a:t>
            </a:r>
            <a:r>
              <a:rPr lang="tr-TR" dirty="0" smtClean="0">
                <a:effectLst/>
              </a:rPr>
              <a:t>, </a:t>
            </a:r>
            <a:r>
              <a:rPr lang="tr-TR" i="1" dirty="0" err="1" smtClean="0">
                <a:effectLst/>
              </a:rPr>
              <a:t>Trueperella</a:t>
            </a:r>
            <a:r>
              <a:rPr lang="tr-TR" dirty="0" smtClean="0">
                <a:effectLst/>
              </a:rPr>
              <a:t>, </a:t>
            </a:r>
            <a:r>
              <a:rPr lang="tr-TR" i="1" dirty="0" err="1" smtClean="0">
                <a:effectLst/>
              </a:rPr>
              <a:t>Clostridium</a:t>
            </a:r>
            <a:r>
              <a:rPr lang="tr-TR" dirty="0" smtClean="0">
                <a:effectLst/>
              </a:rPr>
              <a:t>, </a:t>
            </a:r>
            <a:r>
              <a:rPr lang="tr-TR" i="1" dirty="0" err="1" smtClean="0">
                <a:effectLst/>
              </a:rPr>
              <a:t>Escherichia</a:t>
            </a:r>
            <a:r>
              <a:rPr lang="tr-TR" dirty="0" smtClean="0">
                <a:effectLst/>
              </a:rPr>
              <a:t>, </a:t>
            </a:r>
            <a:r>
              <a:rPr lang="tr-TR" i="1" dirty="0" err="1" smtClean="0">
                <a:effectLst/>
              </a:rPr>
              <a:t>Klebsiella</a:t>
            </a:r>
            <a:r>
              <a:rPr lang="tr-TR" dirty="0" smtClean="0">
                <a:effectLst/>
              </a:rPr>
              <a:t>, </a:t>
            </a:r>
            <a:r>
              <a:rPr lang="tr-TR" i="1" dirty="0" err="1" smtClean="0">
                <a:effectLst/>
              </a:rPr>
              <a:t>Shigella</a:t>
            </a:r>
            <a:r>
              <a:rPr lang="tr-TR" dirty="0" smtClean="0">
                <a:effectLst/>
              </a:rPr>
              <a:t>, </a:t>
            </a:r>
            <a:r>
              <a:rPr lang="tr-TR" i="1" dirty="0" err="1" smtClean="0">
                <a:effectLst/>
              </a:rPr>
              <a:t>Salmonella</a:t>
            </a:r>
            <a:r>
              <a:rPr lang="tr-TR" dirty="0" smtClean="0">
                <a:effectLst/>
              </a:rPr>
              <a:t>, </a:t>
            </a:r>
            <a:r>
              <a:rPr lang="tr-TR" i="1" dirty="0" err="1" smtClean="0">
                <a:effectLst/>
              </a:rPr>
              <a:t>Proteus</a:t>
            </a:r>
            <a:r>
              <a:rPr lang="tr-TR" dirty="0" smtClean="0">
                <a:effectLst/>
              </a:rPr>
              <a:t>, </a:t>
            </a:r>
            <a:r>
              <a:rPr lang="tr-TR" dirty="0" err="1" smtClean="0">
                <a:effectLst/>
              </a:rPr>
              <a:t>and</a:t>
            </a:r>
            <a:r>
              <a:rPr lang="tr-TR" dirty="0" smtClean="0">
                <a:effectLst/>
              </a:rPr>
              <a:t> </a:t>
            </a:r>
            <a:r>
              <a:rPr lang="tr-TR" i="1" dirty="0" err="1" smtClean="0">
                <a:effectLst/>
              </a:rPr>
              <a:t>Pasteurella</a:t>
            </a:r>
            <a:r>
              <a:rPr lang="tr-TR" dirty="0" smtClean="0">
                <a:effectLst/>
              </a:rPr>
              <a:t>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751" y="6466818"/>
            <a:ext cx="435292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36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5952" y="299298"/>
            <a:ext cx="10515600" cy="1325563"/>
          </a:xfrm>
        </p:spPr>
        <p:txBody>
          <a:bodyPr/>
          <a:lstStyle/>
          <a:p>
            <a:r>
              <a:rPr lang="tr-TR" dirty="0" err="1" smtClean="0">
                <a:effectLst/>
              </a:rPr>
              <a:t>Synergistic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association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with</a:t>
            </a:r>
            <a:r>
              <a:rPr lang="tr-TR" dirty="0" smtClean="0">
                <a:effectLst/>
              </a:rPr>
              <a:t> </a:t>
            </a:r>
            <a:r>
              <a:rPr lang="el-GR" dirty="0" smtClean="0">
                <a:effectLst/>
              </a:rPr>
              <a:t>β-</a:t>
            </a:r>
            <a:r>
              <a:rPr lang="tr-TR" dirty="0" err="1" smtClean="0">
                <a:effectLst/>
              </a:rPr>
              <a:t>lactamase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inhibitors</a:t>
            </a:r>
            <a:r>
              <a:rPr lang="tr-TR" dirty="0" smtClean="0"/>
              <a:t>- POTENCIATED PENICILLINS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effectLst/>
              </a:rPr>
              <a:t>β-</a:t>
            </a:r>
            <a:r>
              <a:rPr lang="tr-TR" dirty="0" err="1" smtClean="0">
                <a:effectLst/>
              </a:rPr>
              <a:t>lactamase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inhibitors</a:t>
            </a:r>
            <a:r>
              <a:rPr lang="tr-TR" dirty="0" smtClean="0">
                <a:effectLst/>
              </a:rPr>
              <a:t> + </a:t>
            </a:r>
            <a:r>
              <a:rPr lang="tr-TR" dirty="0" err="1" smtClean="0">
                <a:effectLst/>
              </a:rPr>
              <a:t>broad-spectrum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penicillins</a:t>
            </a:r>
            <a:r>
              <a:rPr lang="tr-TR" dirty="0" smtClean="0">
                <a:effectLst/>
              </a:rPr>
              <a:t> </a:t>
            </a:r>
          </a:p>
          <a:p>
            <a:r>
              <a:rPr lang="tr-TR" dirty="0" err="1" smtClean="0">
                <a:effectLst/>
              </a:rPr>
              <a:t>enhances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the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spectrum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and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efficacy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against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both</a:t>
            </a:r>
            <a:r>
              <a:rPr lang="tr-TR" dirty="0" smtClean="0">
                <a:effectLst/>
              </a:rPr>
              <a:t> gram-</a:t>
            </a:r>
            <a:r>
              <a:rPr lang="tr-TR" dirty="0" err="1" smtClean="0">
                <a:effectLst/>
              </a:rPr>
              <a:t>positive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and</a:t>
            </a:r>
            <a:r>
              <a:rPr lang="tr-TR" dirty="0" smtClean="0">
                <a:effectLst/>
              </a:rPr>
              <a:t> gram-</a:t>
            </a:r>
            <a:r>
              <a:rPr lang="tr-TR" dirty="0" err="1" smtClean="0">
                <a:effectLst/>
              </a:rPr>
              <a:t>negative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pathogens</a:t>
            </a:r>
            <a:r>
              <a:rPr lang="tr-TR" dirty="0" smtClean="0">
                <a:effectLst/>
              </a:rPr>
              <a:t>. </a:t>
            </a:r>
          </a:p>
          <a:p>
            <a:endParaRPr lang="tr-TR" dirty="0" smtClean="0">
              <a:effectLst/>
            </a:endParaRPr>
          </a:p>
          <a:p>
            <a:endParaRPr lang="tr-TR" dirty="0"/>
          </a:p>
          <a:p>
            <a:r>
              <a:rPr lang="tr-TR" b="1" dirty="0" err="1" smtClean="0">
                <a:solidFill>
                  <a:srgbClr val="DC54D2"/>
                </a:solidFill>
                <a:effectLst/>
              </a:rPr>
              <a:t>Clavulanate-potentiated</a:t>
            </a:r>
            <a:r>
              <a:rPr lang="tr-TR" b="1" dirty="0" smtClean="0">
                <a:solidFill>
                  <a:srgbClr val="DC54D2"/>
                </a:solidFill>
                <a:effectLst/>
              </a:rPr>
              <a:t> </a:t>
            </a:r>
            <a:r>
              <a:rPr lang="tr-TR" b="1" dirty="0" err="1" smtClean="0">
                <a:solidFill>
                  <a:srgbClr val="DC54D2"/>
                </a:solidFill>
                <a:effectLst/>
              </a:rPr>
              <a:t>amoxicillin</a:t>
            </a:r>
            <a:endParaRPr lang="tr-TR" b="1" dirty="0" smtClean="0">
              <a:solidFill>
                <a:srgbClr val="DC54D2"/>
              </a:solidFill>
              <a:effectLst/>
            </a:endParaRPr>
          </a:p>
          <a:p>
            <a:r>
              <a:rPr lang="tr-TR" dirty="0" err="1" smtClean="0">
                <a:effectLst/>
              </a:rPr>
              <a:t>Tazobactam-piperacillin</a:t>
            </a:r>
            <a:endParaRPr lang="tr-TR" dirty="0" smtClean="0">
              <a:effectLst/>
            </a:endParaRPr>
          </a:p>
          <a:p>
            <a:r>
              <a:rPr lang="tr-TR" dirty="0" err="1" smtClean="0"/>
              <a:t>Sulbactam-ampicillin</a:t>
            </a:r>
            <a:endParaRPr lang="tr-TR" dirty="0" smtClean="0"/>
          </a:p>
          <a:p>
            <a:r>
              <a:rPr lang="tr-TR" dirty="0" err="1" smtClean="0">
                <a:effectLst/>
              </a:rPr>
              <a:t>Clavulanate-ticarcillin</a:t>
            </a:r>
            <a:endParaRPr lang="tr-TR" dirty="0" smtClean="0">
              <a:effectLst/>
            </a:endParaRPr>
          </a:p>
          <a:p>
            <a:endParaRPr lang="tr-TR" dirty="0" smtClean="0">
              <a:effectLst/>
            </a:endParaRPr>
          </a:p>
          <a:p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2480441" y="3439401"/>
            <a:ext cx="4603531" cy="575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 smtClean="0"/>
              <a:t>β-</a:t>
            </a:r>
            <a:r>
              <a:rPr lang="tr-TR" sz="2400" b="1" dirty="0" err="1" smtClean="0"/>
              <a:t>Lactamase</a:t>
            </a:r>
            <a:r>
              <a:rPr lang="tr-TR" sz="2400" b="1" dirty="0" smtClean="0"/>
              <a:t>–</a:t>
            </a:r>
            <a:r>
              <a:rPr lang="tr-TR" sz="2400" b="1" dirty="0" err="1" smtClean="0"/>
              <a:t>protected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Penicillins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792" y="6529880"/>
            <a:ext cx="435292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44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Broad-spectrum</a:t>
            </a:r>
            <a:r>
              <a:rPr lang="tr-TR" b="1" dirty="0" smtClean="0"/>
              <a:t> </a:t>
            </a:r>
            <a:r>
              <a:rPr lang="el-GR" b="1" dirty="0" smtClean="0"/>
              <a:t>β-</a:t>
            </a:r>
            <a:r>
              <a:rPr lang="tr-TR" b="1" dirty="0" err="1" smtClean="0"/>
              <a:t>Lactamase</a:t>
            </a:r>
            <a:r>
              <a:rPr lang="tr-TR" b="1" dirty="0" smtClean="0"/>
              <a:t>–</a:t>
            </a:r>
            <a:r>
              <a:rPr lang="tr-TR" b="1" dirty="0" err="1" smtClean="0"/>
              <a:t>sensitive</a:t>
            </a:r>
            <a:r>
              <a:rPr lang="tr-TR" b="1" dirty="0" smtClean="0"/>
              <a:t> </a:t>
            </a:r>
            <a:r>
              <a:rPr lang="tr-TR" b="1" dirty="0" err="1" smtClean="0"/>
              <a:t>Penicillins</a:t>
            </a:r>
            <a:r>
              <a:rPr lang="tr-TR" b="1" dirty="0" smtClean="0"/>
              <a:t> </a:t>
            </a:r>
            <a:r>
              <a:rPr lang="tr-TR" b="1" dirty="0" err="1" smtClean="0"/>
              <a:t>with</a:t>
            </a:r>
            <a:r>
              <a:rPr lang="tr-TR" b="1" dirty="0" smtClean="0"/>
              <a:t> </a:t>
            </a:r>
            <a:r>
              <a:rPr lang="tr-TR" b="1" dirty="0" err="1" smtClean="0"/>
              <a:t>Extended</a:t>
            </a:r>
            <a:r>
              <a:rPr lang="tr-TR" b="1" dirty="0" smtClean="0"/>
              <a:t> </a:t>
            </a:r>
            <a:r>
              <a:rPr lang="tr-TR" b="1" dirty="0" err="1" smtClean="0"/>
              <a:t>Spectra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>
                <a:solidFill>
                  <a:srgbClr val="DC54D2"/>
                </a:solidFill>
              </a:rPr>
              <a:t>C</a:t>
            </a:r>
            <a:r>
              <a:rPr lang="tr-TR" dirty="0" err="1" smtClean="0">
                <a:solidFill>
                  <a:srgbClr val="DC54D2"/>
                </a:solidFill>
                <a:effectLst/>
              </a:rPr>
              <a:t>arboxypenicillins</a:t>
            </a:r>
            <a:r>
              <a:rPr lang="tr-TR" dirty="0" smtClean="0">
                <a:solidFill>
                  <a:srgbClr val="DC54D2"/>
                </a:solidFill>
                <a:effectLst/>
              </a:rPr>
              <a:t> (</a:t>
            </a:r>
            <a:r>
              <a:rPr lang="tr-TR" dirty="0" err="1" smtClean="0">
                <a:solidFill>
                  <a:srgbClr val="DC54D2"/>
                </a:solidFill>
                <a:effectLst/>
              </a:rPr>
              <a:t>carbenicillin</a:t>
            </a:r>
            <a:r>
              <a:rPr lang="tr-TR" dirty="0" smtClean="0">
                <a:solidFill>
                  <a:srgbClr val="DC54D2"/>
                </a:solidFill>
                <a:effectLst/>
              </a:rPr>
              <a:t>, </a:t>
            </a:r>
            <a:r>
              <a:rPr lang="tr-TR" dirty="0" err="1" smtClean="0">
                <a:solidFill>
                  <a:srgbClr val="DC54D2"/>
                </a:solidFill>
                <a:effectLst/>
              </a:rPr>
              <a:t>its</a:t>
            </a:r>
            <a:r>
              <a:rPr lang="tr-TR" dirty="0" smtClean="0">
                <a:solidFill>
                  <a:srgbClr val="DC54D2"/>
                </a:solidFill>
                <a:effectLst/>
              </a:rPr>
              <a:t> </a:t>
            </a:r>
            <a:r>
              <a:rPr lang="tr-TR" dirty="0" err="1" smtClean="0">
                <a:solidFill>
                  <a:srgbClr val="DC54D2"/>
                </a:solidFill>
                <a:effectLst/>
              </a:rPr>
              <a:t>acid-stable</a:t>
            </a:r>
            <a:r>
              <a:rPr lang="tr-TR" dirty="0" smtClean="0">
                <a:solidFill>
                  <a:srgbClr val="DC54D2"/>
                </a:solidFill>
                <a:effectLst/>
              </a:rPr>
              <a:t> </a:t>
            </a:r>
            <a:r>
              <a:rPr lang="tr-TR" dirty="0" err="1" smtClean="0">
                <a:solidFill>
                  <a:srgbClr val="DC54D2"/>
                </a:solidFill>
                <a:effectLst/>
              </a:rPr>
              <a:t>indanyl</a:t>
            </a:r>
            <a:r>
              <a:rPr lang="tr-TR" dirty="0" smtClean="0">
                <a:solidFill>
                  <a:srgbClr val="DC54D2"/>
                </a:solidFill>
                <a:effectLst/>
              </a:rPr>
              <a:t> ester, </a:t>
            </a:r>
            <a:r>
              <a:rPr lang="tr-TR" dirty="0" err="1" smtClean="0">
                <a:solidFill>
                  <a:srgbClr val="DC54D2"/>
                </a:solidFill>
                <a:effectLst/>
              </a:rPr>
              <a:t>and</a:t>
            </a:r>
            <a:r>
              <a:rPr lang="tr-TR" dirty="0" smtClean="0">
                <a:solidFill>
                  <a:srgbClr val="DC54D2"/>
                </a:solidFill>
                <a:effectLst/>
              </a:rPr>
              <a:t> </a:t>
            </a:r>
            <a:r>
              <a:rPr lang="tr-TR" dirty="0" err="1" smtClean="0">
                <a:solidFill>
                  <a:srgbClr val="DC54D2"/>
                </a:solidFill>
                <a:effectLst/>
              </a:rPr>
              <a:t>ticarcillin</a:t>
            </a:r>
            <a:r>
              <a:rPr lang="tr-TR" dirty="0" smtClean="0">
                <a:solidFill>
                  <a:srgbClr val="DC54D2"/>
                </a:solidFill>
                <a:effectLst/>
              </a:rPr>
              <a:t>), </a:t>
            </a:r>
          </a:p>
          <a:p>
            <a:r>
              <a:rPr lang="tr-TR" dirty="0" err="1" smtClean="0">
                <a:solidFill>
                  <a:srgbClr val="DC54D2"/>
                </a:solidFill>
                <a:effectLst/>
              </a:rPr>
              <a:t>Ureido-penicillins</a:t>
            </a:r>
            <a:r>
              <a:rPr lang="tr-TR" dirty="0" smtClean="0">
                <a:solidFill>
                  <a:srgbClr val="DC54D2"/>
                </a:solidFill>
                <a:effectLst/>
              </a:rPr>
              <a:t> (</a:t>
            </a:r>
            <a:r>
              <a:rPr lang="tr-TR" dirty="0" err="1" smtClean="0">
                <a:solidFill>
                  <a:srgbClr val="DC54D2"/>
                </a:solidFill>
                <a:effectLst/>
              </a:rPr>
              <a:t>azlocillin</a:t>
            </a:r>
            <a:r>
              <a:rPr lang="tr-TR" dirty="0" smtClean="0">
                <a:solidFill>
                  <a:srgbClr val="DC54D2"/>
                </a:solidFill>
                <a:effectLst/>
              </a:rPr>
              <a:t> </a:t>
            </a:r>
            <a:r>
              <a:rPr lang="tr-TR" dirty="0" err="1" smtClean="0">
                <a:solidFill>
                  <a:srgbClr val="DC54D2"/>
                </a:solidFill>
                <a:effectLst/>
              </a:rPr>
              <a:t>and</a:t>
            </a:r>
            <a:r>
              <a:rPr lang="tr-TR" dirty="0" smtClean="0">
                <a:solidFill>
                  <a:srgbClr val="DC54D2"/>
                </a:solidFill>
                <a:effectLst/>
              </a:rPr>
              <a:t> </a:t>
            </a:r>
            <a:r>
              <a:rPr lang="tr-TR" dirty="0" err="1" smtClean="0">
                <a:solidFill>
                  <a:srgbClr val="DC54D2"/>
                </a:solidFill>
                <a:effectLst/>
              </a:rPr>
              <a:t>mezlocillin</a:t>
            </a:r>
            <a:r>
              <a:rPr lang="tr-TR" dirty="0" smtClean="0">
                <a:solidFill>
                  <a:srgbClr val="DC54D2"/>
                </a:solidFill>
                <a:effectLst/>
              </a:rPr>
              <a:t>), </a:t>
            </a:r>
          </a:p>
          <a:p>
            <a:r>
              <a:rPr lang="tr-TR" dirty="0" err="1">
                <a:solidFill>
                  <a:srgbClr val="DC54D2"/>
                </a:solidFill>
              </a:rPr>
              <a:t>P</a:t>
            </a:r>
            <a:r>
              <a:rPr lang="tr-TR" dirty="0" err="1" smtClean="0">
                <a:solidFill>
                  <a:srgbClr val="DC54D2"/>
                </a:solidFill>
                <a:effectLst/>
              </a:rPr>
              <a:t>iperazine</a:t>
            </a:r>
            <a:r>
              <a:rPr lang="tr-TR" dirty="0" smtClean="0">
                <a:solidFill>
                  <a:srgbClr val="DC54D2"/>
                </a:solidFill>
                <a:effectLst/>
              </a:rPr>
              <a:t> </a:t>
            </a:r>
            <a:r>
              <a:rPr lang="tr-TR" dirty="0" err="1" smtClean="0">
                <a:solidFill>
                  <a:srgbClr val="DC54D2"/>
                </a:solidFill>
                <a:effectLst/>
              </a:rPr>
              <a:t>penicillins</a:t>
            </a:r>
            <a:r>
              <a:rPr lang="tr-TR" dirty="0" smtClean="0">
                <a:solidFill>
                  <a:srgbClr val="DC54D2"/>
                </a:solidFill>
                <a:effectLst/>
              </a:rPr>
              <a:t> (</a:t>
            </a:r>
            <a:r>
              <a:rPr lang="tr-TR" dirty="0" err="1" smtClean="0">
                <a:solidFill>
                  <a:srgbClr val="DC54D2"/>
                </a:solidFill>
                <a:effectLst/>
              </a:rPr>
              <a:t>piperacillin</a:t>
            </a:r>
            <a:r>
              <a:rPr lang="tr-TR" dirty="0" smtClean="0">
                <a:solidFill>
                  <a:srgbClr val="DC54D2"/>
                </a:solidFill>
                <a:effectLst/>
              </a:rPr>
              <a:t>).</a:t>
            </a:r>
          </a:p>
          <a:p>
            <a:endParaRPr lang="tr-TR" b="1" dirty="0" smtClean="0"/>
          </a:p>
          <a:p>
            <a:r>
              <a:rPr lang="tr-TR" dirty="0" smtClean="0">
                <a:effectLst/>
              </a:rPr>
              <a:t>Active </a:t>
            </a:r>
            <a:r>
              <a:rPr lang="tr-TR" dirty="0" err="1" smtClean="0">
                <a:effectLst/>
              </a:rPr>
              <a:t>against</a:t>
            </a:r>
            <a:r>
              <a:rPr lang="tr-TR" dirty="0" smtClean="0">
                <a:effectLst/>
              </a:rPr>
              <a:t> </a:t>
            </a:r>
            <a:r>
              <a:rPr lang="tr-TR" i="1" dirty="0" err="1" smtClean="0">
                <a:effectLst/>
              </a:rPr>
              <a:t>Pseudomonas</a:t>
            </a:r>
            <a:r>
              <a:rPr lang="tr-TR" i="1" dirty="0" smtClean="0">
                <a:effectLst/>
              </a:rPr>
              <a:t> </a:t>
            </a:r>
            <a:r>
              <a:rPr lang="tr-TR" i="1" dirty="0" err="1" smtClean="0">
                <a:effectLst/>
              </a:rPr>
              <a:t>aeruginosa</a:t>
            </a:r>
            <a:r>
              <a:rPr lang="tr-TR" dirty="0" smtClean="0">
                <a:effectLst/>
              </a:rPr>
              <a:t>, </a:t>
            </a:r>
            <a:r>
              <a:rPr lang="tr-TR" dirty="0" err="1" smtClean="0">
                <a:effectLst/>
              </a:rPr>
              <a:t>certain</a:t>
            </a:r>
            <a:r>
              <a:rPr lang="tr-TR" dirty="0" smtClean="0">
                <a:effectLst/>
              </a:rPr>
              <a:t> </a:t>
            </a:r>
            <a:r>
              <a:rPr lang="tr-TR" i="1" dirty="0" err="1" smtClean="0">
                <a:effectLst/>
              </a:rPr>
              <a:t>Proteus</a:t>
            </a:r>
            <a:r>
              <a:rPr lang="tr-TR" dirty="0" smtClean="0">
                <a:effectLst/>
              </a:rPr>
              <a:t> </a:t>
            </a:r>
            <a:r>
              <a:rPr lang="tr-TR" dirty="0" err="1" smtClean="0">
                <a:effectLst/>
              </a:rPr>
              <a:t>spp</a:t>
            </a:r>
            <a:r>
              <a:rPr lang="tr-TR" dirty="0" smtClean="0">
                <a:effectLst/>
              </a:rPr>
              <a:t>, </a:t>
            </a:r>
            <a:r>
              <a:rPr lang="tr-TR" i="1" dirty="0" err="1" smtClean="0">
                <a:effectLst/>
              </a:rPr>
              <a:t>Klebsiella</a:t>
            </a:r>
            <a:r>
              <a:rPr lang="tr-TR" dirty="0" smtClean="0">
                <a:effectLst/>
              </a:rPr>
              <a:t>, </a:t>
            </a:r>
            <a:r>
              <a:rPr lang="tr-TR" i="1" dirty="0" err="1" smtClean="0">
                <a:effectLst/>
              </a:rPr>
              <a:t>Shigella</a:t>
            </a:r>
            <a:r>
              <a:rPr lang="tr-TR" dirty="0" smtClean="0">
                <a:effectLst/>
              </a:rPr>
              <a:t>, </a:t>
            </a:r>
            <a:r>
              <a:rPr lang="tr-TR" dirty="0" err="1" smtClean="0">
                <a:effectLst/>
              </a:rPr>
              <a:t>and</a:t>
            </a:r>
            <a:r>
              <a:rPr lang="tr-TR" dirty="0" smtClean="0">
                <a:effectLst/>
              </a:rPr>
              <a:t> </a:t>
            </a:r>
            <a:r>
              <a:rPr lang="tr-TR" i="1" dirty="0" err="1" smtClean="0">
                <a:effectLst/>
              </a:rPr>
              <a:t>Enterobacter</a:t>
            </a:r>
            <a:r>
              <a:rPr lang="tr-TR" dirty="0" smtClean="0">
                <a:effectLst/>
              </a:rPr>
              <a:t> </a:t>
            </a:r>
            <a:r>
              <a:rPr lang="tr-TR" dirty="0" err="1" smtClean="0">
                <a:effectLst/>
              </a:rPr>
              <a:t>spp</a:t>
            </a:r>
            <a:r>
              <a:rPr lang="tr-TR" dirty="0" smtClean="0">
                <a:effectLst/>
              </a:rPr>
              <a:t>. </a:t>
            </a:r>
          </a:p>
          <a:p>
            <a:r>
              <a:rPr lang="tr-TR" dirty="0" err="1" smtClean="0">
                <a:effectLst/>
              </a:rPr>
              <a:t>Imipenem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and</a:t>
            </a:r>
            <a:r>
              <a:rPr lang="tr-TR" dirty="0" smtClean="0">
                <a:effectLst/>
              </a:rPr>
              <a:t> </a:t>
            </a:r>
            <a:r>
              <a:rPr lang="tr-TR" dirty="0" err="1" smtClean="0">
                <a:effectLst/>
              </a:rPr>
              <a:t>meropenem</a:t>
            </a:r>
            <a:r>
              <a:rPr lang="tr-TR" dirty="0" smtClean="0">
                <a:effectLst/>
              </a:rPr>
              <a:t> - </a:t>
            </a:r>
            <a:r>
              <a:rPr lang="tr-TR" dirty="0" err="1" smtClean="0">
                <a:effectLst/>
              </a:rPr>
              <a:t>resistant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to</a:t>
            </a:r>
            <a:r>
              <a:rPr lang="tr-TR" dirty="0" smtClean="0">
                <a:effectLst/>
              </a:rPr>
              <a:t> </a:t>
            </a:r>
            <a:r>
              <a:rPr lang="el-GR" dirty="0" smtClean="0">
                <a:effectLst/>
              </a:rPr>
              <a:t>β-</a:t>
            </a:r>
            <a:r>
              <a:rPr lang="tr-TR" dirty="0" err="1" smtClean="0">
                <a:effectLst/>
              </a:rPr>
              <a:t>lactamase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destruction</a:t>
            </a:r>
            <a:r>
              <a:rPr lang="tr-TR" dirty="0" smtClean="0">
                <a:effectLst/>
              </a:rPr>
              <a:t>. </a:t>
            </a:r>
          </a:p>
          <a:p>
            <a:pPr lvl="1"/>
            <a:r>
              <a:rPr lang="tr-TR" dirty="0" err="1" smtClean="0">
                <a:effectLst/>
              </a:rPr>
              <a:t>aerobic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and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anaerobic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microorganisms</a:t>
            </a:r>
            <a:r>
              <a:rPr lang="tr-TR" dirty="0" smtClean="0">
                <a:effectLst/>
              </a:rPr>
              <a:t>, </a:t>
            </a:r>
            <a:r>
              <a:rPr lang="tr-TR" dirty="0" err="1" smtClean="0">
                <a:effectLst/>
              </a:rPr>
              <a:t>including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most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strains</a:t>
            </a:r>
            <a:r>
              <a:rPr lang="tr-TR" dirty="0" smtClean="0">
                <a:effectLst/>
              </a:rPr>
              <a:t> of </a:t>
            </a:r>
            <a:r>
              <a:rPr lang="tr-TR" i="1" dirty="0" err="1" smtClean="0">
                <a:effectLst/>
              </a:rPr>
              <a:t>Pseudomonas</a:t>
            </a:r>
            <a:r>
              <a:rPr lang="tr-TR" dirty="0" smtClean="0">
                <a:effectLst/>
              </a:rPr>
              <a:t>, </a:t>
            </a:r>
            <a:r>
              <a:rPr lang="tr-TR" dirty="0" err="1" smtClean="0">
                <a:effectLst/>
              </a:rPr>
              <a:t>streptococci</a:t>
            </a:r>
            <a:r>
              <a:rPr lang="tr-TR" dirty="0" smtClean="0">
                <a:effectLst/>
              </a:rPr>
              <a:t>, </a:t>
            </a:r>
            <a:r>
              <a:rPr lang="tr-TR" dirty="0" err="1" smtClean="0">
                <a:effectLst/>
              </a:rPr>
              <a:t>enterococci</a:t>
            </a:r>
            <a:r>
              <a:rPr lang="tr-TR" dirty="0" smtClean="0">
                <a:effectLst/>
              </a:rPr>
              <a:t>, </a:t>
            </a:r>
            <a:r>
              <a:rPr lang="tr-TR" dirty="0" err="1" smtClean="0">
                <a:effectLst/>
              </a:rPr>
              <a:t>staphylococci</a:t>
            </a:r>
            <a:r>
              <a:rPr lang="tr-TR" dirty="0" smtClean="0">
                <a:effectLst/>
              </a:rPr>
              <a:t>, </a:t>
            </a:r>
            <a:r>
              <a:rPr lang="tr-TR" dirty="0" err="1" smtClean="0">
                <a:effectLst/>
              </a:rPr>
              <a:t>and</a:t>
            </a:r>
            <a:r>
              <a:rPr lang="tr-TR" dirty="0" smtClean="0">
                <a:effectLst/>
              </a:rPr>
              <a:t> </a:t>
            </a:r>
            <a:r>
              <a:rPr lang="tr-TR" i="1" dirty="0" err="1" smtClean="0">
                <a:effectLst/>
              </a:rPr>
              <a:t>Listeria</a:t>
            </a:r>
            <a:r>
              <a:rPr lang="tr-TR" dirty="0" smtClean="0">
                <a:effectLst/>
              </a:rPr>
              <a:t>. </a:t>
            </a:r>
          </a:p>
          <a:p>
            <a:r>
              <a:rPr lang="tr-TR" dirty="0" err="1" smtClean="0">
                <a:effectLst/>
              </a:rPr>
              <a:t>Anaerobes</a:t>
            </a:r>
            <a:r>
              <a:rPr lang="tr-TR" dirty="0" smtClean="0">
                <a:effectLst/>
              </a:rPr>
              <a:t>, </a:t>
            </a:r>
            <a:r>
              <a:rPr lang="tr-TR" dirty="0" err="1" smtClean="0">
                <a:effectLst/>
              </a:rPr>
              <a:t>including</a:t>
            </a:r>
            <a:r>
              <a:rPr lang="tr-TR" dirty="0" smtClean="0">
                <a:effectLst/>
              </a:rPr>
              <a:t> </a:t>
            </a:r>
            <a:r>
              <a:rPr lang="tr-TR" i="1" dirty="0" err="1" smtClean="0">
                <a:effectLst/>
              </a:rPr>
              <a:t>Bacteroides</a:t>
            </a:r>
            <a:r>
              <a:rPr lang="tr-TR" i="1" dirty="0" smtClean="0">
                <a:effectLst/>
              </a:rPr>
              <a:t> </a:t>
            </a:r>
            <a:r>
              <a:rPr lang="tr-TR" i="1" dirty="0" err="1" smtClean="0">
                <a:effectLst/>
              </a:rPr>
              <a:t>fragilis</a:t>
            </a:r>
            <a:r>
              <a:rPr lang="tr-TR" dirty="0" smtClean="0">
                <a:effectLst/>
              </a:rPr>
              <a:t>, </a:t>
            </a:r>
            <a:r>
              <a:rPr lang="tr-TR" dirty="0" err="1" smtClean="0">
                <a:effectLst/>
              </a:rPr>
              <a:t>are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highly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susceptible</a:t>
            </a:r>
            <a:r>
              <a:rPr lang="tr-TR" dirty="0" smtClean="0">
                <a:effectLst/>
              </a:rPr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75" y="6561411"/>
            <a:ext cx="435292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97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Narrow-spectrum</a:t>
            </a:r>
            <a:r>
              <a:rPr lang="tr-TR" b="1" dirty="0" smtClean="0"/>
              <a:t> </a:t>
            </a:r>
            <a:r>
              <a:rPr lang="el-GR" b="1" dirty="0" smtClean="0"/>
              <a:t>β-</a:t>
            </a:r>
            <a:r>
              <a:rPr lang="tr-TR" b="1" dirty="0" err="1" smtClean="0"/>
              <a:t>Lactamase</a:t>
            </a:r>
            <a:r>
              <a:rPr lang="tr-TR" b="1" dirty="0" smtClean="0"/>
              <a:t>–</a:t>
            </a:r>
            <a:r>
              <a:rPr lang="tr-TR" b="1" dirty="0" err="1" smtClean="0"/>
              <a:t>resistant</a:t>
            </a:r>
            <a:r>
              <a:rPr lang="tr-TR" b="1" dirty="0" smtClean="0"/>
              <a:t> </a:t>
            </a:r>
            <a:r>
              <a:rPr lang="tr-TR" b="1" dirty="0" err="1" smtClean="0"/>
              <a:t>Penicillins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N</a:t>
            </a:r>
            <a:r>
              <a:rPr lang="tr-TR" dirty="0" smtClean="0">
                <a:effectLst/>
              </a:rPr>
              <a:t>ot as </a:t>
            </a:r>
            <a:r>
              <a:rPr lang="tr-TR" dirty="0" err="1" smtClean="0">
                <a:effectLst/>
              </a:rPr>
              <a:t>active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against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many</a:t>
            </a:r>
            <a:r>
              <a:rPr lang="tr-TR" dirty="0" smtClean="0">
                <a:effectLst/>
              </a:rPr>
              <a:t> gram-</a:t>
            </a:r>
            <a:r>
              <a:rPr lang="tr-TR" dirty="0" err="1" smtClean="0">
                <a:effectLst/>
              </a:rPr>
              <a:t>positive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bacteria</a:t>
            </a:r>
            <a:r>
              <a:rPr lang="tr-TR" dirty="0" smtClean="0">
                <a:effectLst/>
              </a:rPr>
              <a:t> as </a:t>
            </a:r>
            <a:r>
              <a:rPr lang="tr-TR" dirty="0" err="1" smtClean="0">
                <a:effectLst/>
              </a:rPr>
              <a:t>penicillin</a:t>
            </a:r>
            <a:r>
              <a:rPr lang="tr-TR" dirty="0" smtClean="0">
                <a:effectLst/>
              </a:rPr>
              <a:t> G </a:t>
            </a:r>
            <a:r>
              <a:rPr lang="tr-TR" dirty="0" err="1" smtClean="0">
                <a:effectLst/>
              </a:rPr>
              <a:t>and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are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inactive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against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almost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all</a:t>
            </a:r>
            <a:r>
              <a:rPr lang="tr-TR" dirty="0" smtClean="0">
                <a:effectLst/>
              </a:rPr>
              <a:t> gram-</a:t>
            </a:r>
            <a:r>
              <a:rPr lang="tr-TR" dirty="0" err="1" smtClean="0">
                <a:effectLst/>
              </a:rPr>
              <a:t>negative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bacteria</a:t>
            </a:r>
            <a:r>
              <a:rPr lang="tr-TR" dirty="0" smtClean="0">
                <a:effectLst/>
              </a:rPr>
              <a:t>. </a:t>
            </a:r>
          </a:p>
          <a:p>
            <a:r>
              <a:rPr lang="tr-TR" b="1" dirty="0" err="1" smtClean="0">
                <a:solidFill>
                  <a:srgbClr val="DC54D2"/>
                </a:solidFill>
                <a:effectLst/>
              </a:rPr>
              <a:t>Isoxazolyl</a:t>
            </a:r>
            <a:r>
              <a:rPr lang="tr-TR" b="1" dirty="0" smtClean="0">
                <a:solidFill>
                  <a:srgbClr val="DC54D2"/>
                </a:solidFill>
                <a:effectLst/>
              </a:rPr>
              <a:t> </a:t>
            </a:r>
            <a:r>
              <a:rPr lang="tr-TR" b="1" dirty="0" err="1" smtClean="0">
                <a:solidFill>
                  <a:srgbClr val="DC54D2"/>
                </a:solidFill>
                <a:effectLst/>
              </a:rPr>
              <a:t>penicillins</a:t>
            </a:r>
            <a:r>
              <a:rPr lang="tr-TR" b="1" dirty="0" smtClean="0">
                <a:solidFill>
                  <a:srgbClr val="DC54D2"/>
                </a:solidFill>
                <a:effectLst/>
              </a:rPr>
              <a:t> </a:t>
            </a:r>
            <a:r>
              <a:rPr lang="tr-TR" dirty="0" smtClean="0">
                <a:effectLst/>
              </a:rPr>
              <a:t>(</a:t>
            </a:r>
            <a:r>
              <a:rPr lang="tr-TR" dirty="0" err="1" smtClean="0">
                <a:effectLst/>
              </a:rPr>
              <a:t>acid-stable</a:t>
            </a:r>
            <a:r>
              <a:rPr lang="tr-TR" dirty="0" smtClean="0">
                <a:effectLst/>
              </a:rPr>
              <a:t>/oral </a:t>
            </a:r>
            <a:r>
              <a:rPr lang="tr-TR" dirty="0" err="1" smtClean="0">
                <a:effectLst/>
              </a:rPr>
              <a:t>route</a:t>
            </a:r>
            <a:r>
              <a:rPr lang="tr-TR" dirty="0" smtClean="0"/>
              <a:t>)</a:t>
            </a:r>
            <a:endParaRPr lang="tr-TR" dirty="0"/>
          </a:p>
          <a:p>
            <a:pPr lvl="1"/>
            <a:r>
              <a:rPr lang="tr-TR" b="1" dirty="0" err="1" smtClean="0">
                <a:solidFill>
                  <a:srgbClr val="DC54D2"/>
                </a:solidFill>
                <a:effectLst/>
              </a:rPr>
              <a:t>oxacillin</a:t>
            </a:r>
            <a:r>
              <a:rPr lang="tr-TR" b="1" dirty="0" smtClean="0">
                <a:solidFill>
                  <a:srgbClr val="DC54D2"/>
                </a:solidFill>
                <a:effectLst/>
              </a:rPr>
              <a:t>, </a:t>
            </a:r>
            <a:r>
              <a:rPr lang="tr-TR" b="1" dirty="0" err="1" smtClean="0">
                <a:solidFill>
                  <a:srgbClr val="DC54D2"/>
                </a:solidFill>
                <a:effectLst/>
              </a:rPr>
              <a:t>cloxacillin</a:t>
            </a:r>
            <a:r>
              <a:rPr lang="tr-TR" b="1" dirty="0" smtClean="0">
                <a:solidFill>
                  <a:srgbClr val="DC54D2"/>
                </a:solidFill>
                <a:effectLst/>
              </a:rPr>
              <a:t>, </a:t>
            </a:r>
            <a:r>
              <a:rPr lang="tr-TR" b="1" dirty="0" err="1" smtClean="0">
                <a:solidFill>
                  <a:srgbClr val="DC54D2"/>
                </a:solidFill>
                <a:effectLst/>
              </a:rPr>
              <a:t>dicloxacillin</a:t>
            </a:r>
            <a:r>
              <a:rPr lang="tr-TR" b="1" dirty="0" smtClean="0">
                <a:solidFill>
                  <a:srgbClr val="DC54D2"/>
                </a:solidFill>
                <a:effectLst/>
              </a:rPr>
              <a:t>, </a:t>
            </a:r>
            <a:r>
              <a:rPr lang="tr-TR" b="1" dirty="0" err="1" smtClean="0">
                <a:solidFill>
                  <a:srgbClr val="DC54D2"/>
                </a:solidFill>
                <a:effectLst/>
              </a:rPr>
              <a:t>and</a:t>
            </a:r>
            <a:r>
              <a:rPr lang="tr-TR" b="1" dirty="0" smtClean="0">
                <a:solidFill>
                  <a:srgbClr val="DC54D2"/>
                </a:solidFill>
                <a:effectLst/>
              </a:rPr>
              <a:t> </a:t>
            </a:r>
            <a:r>
              <a:rPr lang="tr-TR" b="1" dirty="0" err="1" smtClean="0">
                <a:solidFill>
                  <a:srgbClr val="DC54D2"/>
                </a:solidFill>
                <a:effectLst/>
              </a:rPr>
              <a:t>flucloxacillin</a:t>
            </a:r>
            <a:r>
              <a:rPr lang="tr-TR" b="1" dirty="0" smtClean="0">
                <a:solidFill>
                  <a:srgbClr val="DC54D2"/>
                </a:solidFill>
                <a:effectLst/>
              </a:rPr>
              <a:t>. </a:t>
            </a:r>
          </a:p>
          <a:p>
            <a:r>
              <a:rPr lang="tr-TR" b="1" dirty="0" err="1" smtClean="0">
                <a:solidFill>
                  <a:srgbClr val="DC54D2"/>
                </a:solidFill>
                <a:effectLst/>
              </a:rPr>
              <a:t>Methicillin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and</a:t>
            </a:r>
            <a:r>
              <a:rPr lang="tr-TR" dirty="0" smtClean="0">
                <a:effectLst/>
              </a:rPr>
              <a:t> </a:t>
            </a:r>
            <a:r>
              <a:rPr lang="tr-TR" b="1" dirty="0" err="1" smtClean="0">
                <a:solidFill>
                  <a:srgbClr val="DC54D2"/>
                </a:solidFill>
                <a:effectLst/>
              </a:rPr>
              <a:t>nafcillin</a:t>
            </a:r>
            <a:r>
              <a:rPr lang="tr-TR" dirty="0" smtClean="0">
                <a:effectLst/>
              </a:rPr>
              <a:t> (</a:t>
            </a:r>
            <a:r>
              <a:rPr lang="tr-TR" dirty="0" err="1" smtClean="0">
                <a:effectLst/>
              </a:rPr>
              <a:t>parenteral</a:t>
            </a:r>
            <a:r>
              <a:rPr lang="tr-TR" dirty="0"/>
              <a:t>)</a:t>
            </a:r>
            <a:endParaRPr lang="tr-TR" dirty="0" smtClean="0">
              <a:effectLst/>
            </a:endParaRPr>
          </a:p>
          <a:p>
            <a:r>
              <a:rPr lang="tr-TR" b="1" dirty="0" err="1" smtClean="0">
                <a:solidFill>
                  <a:srgbClr val="DC54D2"/>
                </a:solidFill>
                <a:effectLst/>
              </a:rPr>
              <a:t>Temocillin</a:t>
            </a:r>
            <a:r>
              <a:rPr lang="tr-TR" dirty="0" smtClean="0">
                <a:effectLst/>
              </a:rPr>
              <a:t>  </a:t>
            </a:r>
            <a:r>
              <a:rPr lang="tr-TR" sz="2000" dirty="0" smtClean="0">
                <a:effectLst/>
              </a:rPr>
              <a:t>(</a:t>
            </a:r>
            <a:r>
              <a:rPr lang="tr-TR" sz="2000" dirty="0" err="1" smtClean="0">
                <a:effectLst/>
              </a:rPr>
              <a:t>active</a:t>
            </a:r>
            <a:r>
              <a:rPr lang="tr-TR" sz="2000" dirty="0" smtClean="0">
                <a:effectLst/>
              </a:rPr>
              <a:t> </a:t>
            </a:r>
            <a:r>
              <a:rPr lang="tr-TR" sz="2000" dirty="0" err="1" smtClean="0">
                <a:effectLst/>
              </a:rPr>
              <a:t>against</a:t>
            </a:r>
            <a:r>
              <a:rPr lang="tr-TR" sz="2000" dirty="0" smtClean="0">
                <a:effectLst/>
              </a:rPr>
              <a:t> gram-</a:t>
            </a:r>
            <a:r>
              <a:rPr lang="tr-TR" sz="2000" dirty="0" err="1" smtClean="0">
                <a:effectLst/>
              </a:rPr>
              <a:t>negative</a:t>
            </a:r>
            <a:r>
              <a:rPr lang="tr-TR" sz="2000" dirty="0" smtClean="0">
                <a:effectLst/>
              </a:rPr>
              <a:t> </a:t>
            </a:r>
            <a:r>
              <a:rPr lang="tr-TR" sz="2000" dirty="0" err="1" smtClean="0">
                <a:effectLst/>
              </a:rPr>
              <a:t>bacteria</a:t>
            </a:r>
            <a:r>
              <a:rPr lang="tr-TR" sz="2000" dirty="0" smtClean="0">
                <a:effectLst/>
              </a:rPr>
              <a:t> </a:t>
            </a:r>
            <a:r>
              <a:rPr lang="tr-TR" sz="2000" dirty="0" err="1" smtClean="0">
                <a:effectLst/>
              </a:rPr>
              <a:t>except</a:t>
            </a:r>
            <a:r>
              <a:rPr lang="tr-TR" sz="2000" dirty="0" smtClean="0">
                <a:effectLst/>
              </a:rPr>
              <a:t> </a:t>
            </a:r>
            <a:r>
              <a:rPr lang="tr-TR" sz="2000" i="1" dirty="0" err="1" smtClean="0">
                <a:effectLst/>
              </a:rPr>
              <a:t>Pseudomonas</a:t>
            </a:r>
            <a:r>
              <a:rPr lang="tr-TR" sz="2000" dirty="0" smtClean="0">
                <a:effectLst/>
              </a:rPr>
              <a:t> </a:t>
            </a:r>
            <a:r>
              <a:rPr lang="tr-TR" sz="2000" dirty="0" err="1" smtClean="0">
                <a:effectLst/>
              </a:rPr>
              <a:t>spp</a:t>
            </a:r>
            <a:r>
              <a:rPr lang="tr-TR" sz="2000" dirty="0" smtClean="0">
                <a:effectLst/>
              </a:rPr>
              <a:t>.)</a:t>
            </a:r>
          </a:p>
          <a:p>
            <a:endParaRPr lang="tr-TR" dirty="0" smtClean="0">
              <a:effectLst/>
            </a:endParaRPr>
          </a:p>
          <a:p>
            <a:r>
              <a:rPr lang="tr-TR" dirty="0" smtClean="0">
                <a:effectLst/>
              </a:rPr>
              <a:t>Act</a:t>
            </a:r>
            <a:r>
              <a:rPr lang="tr-TR" dirty="0" smtClean="0"/>
              <a:t>ive </a:t>
            </a:r>
            <a:r>
              <a:rPr lang="el-GR" dirty="0" smtClean="0">
                <a:effectLst/>
              </a:rPr>
              <a:t>β-</a:t>
            </a:r>
            <a:r>
              <a:rPr lang="tr-TR" dirty="0" err="1" smtClean="0">
                <a:effectLst/>
              </a:rPr>
              <a:t>lactamase</a:t>
            </a:r>
            <a:r>
              <a:rPr lang="tr-TR" dirty="0" smtClean="0">
                <a:effectLst/>
              </a:rPr>
              <a:t>–</a:t>
            </a:r>
            <a:r>
              <a:rPr lang="tr-TR" dirty="0" err="1" smtClean="0">
                <a:effectLst/>
              </a:rPr>
              <a:t>producing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strains</a:t>
            </a:r>
            <a:r>
              <a:rPr lang="tr-TR" dirty="0" smtClean="0">
                <a:effectLst/>
              </a:rPr>
              <a:t> of </a:t>
            </a:r>
            <a:r>
              <a:rPr lang="tr-TR" dirty="0" err="1" smtClean="0">
                <a:effectLst/>
              </a:rPr>
              <a:t>Staphylococci</a:t>
            </a:r>
            <a:r>
              <a:rPr lang="tr-TR" dirty="0" smtClean="0">
                <a:effectLst/>
              </a:rPr>
              <a:t> (</a:t>
            </a:r>
            <a:r>
              <a:rPr lang="tr-TR" dirty="0" err="1" smtClean="0">
                <a:effectLst/>
              </a:rPr>
              <a:t>especially</a:t>
            </a:r>
            <a:r>
              <a:rPr lang="tr-TR" dirty="0" smtClean="0">
                <a:effectLst/>
              </a:rPr>
              <a:t> </a:t>
            </a:r>
            <a:r>
              <a:rPr lang="tr-TR" i="1" dirty="0" smtClean="0">
                <a:effectLst/>
              </a:rPr>
              <a:t>S </a:t>
            </a:r>
            <a:r>
              <a:rPr lang="tr-TR" i="1" dirty="0" err="1" smtClean="0">
                <a:effectLst/>
              </a:rPr>
              <a:t>aureus</a:t>
            </a:r>
            <a:r>
              <a:rPr lang="tr-TR" dirty="0" smtClean="0">
                <a:effectLst/>
              </a:rPr>
              <a:t> </a:t>
            </a:r>
            <a:r>
              <a:rPr lang="tr-TR" dirty="0" err="1" smtClean="0">
                <a:effectLst/>
              </a:rPr>
              <a:t>and</a:t>
            </a:r>
            <a:r>
              <a:rPr lang="tr-TR" dirty="0" smtClean="0">
                <a:effectLst/>
              </a:rPr>
              <a:t> </a:t>
            </a:r>
            <a:r>
              <a:rPr lang="tr-TR" i="1" dirty="0" smtClean="0">
                <a:effectLst/>
              </a:rPr>
              <a:t>S </a:t>
            </a:r>
            <a:r>
              <a:rPr lang="tr-TR" i="1" dirty="0" err="1" smtClean="0">
                <a:effectLst/>
              </a:rPr>
              <a:t>epidermidis</a:t>
            </a:r>
            <a:r>
              <a:rPr lang="tr-TR" dirty="0" smtClean="0">
                <a:effectLst/>
              </a:rPr>
              <a:t>).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75" y="6540391"/>
            <a:ext cx="435292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92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Carbapenems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effectLst/>
              </a:rPr>
              <a:t>Imipenem</a:t>
            </a:r>
            <a:r>
              <a:rPr lang="tr-TR" dirty="0" smtClean="0">
                <a:effectLst/>
              </a:rPr>
              <a:t>- </a:t>
            </a:r>
            <a:r>
              <a:rPr lang="tr-TR" i="1" dirty="0" err="1" smtClean="0">
                <a:effectLst/>
              </a:rPr>
              <a:t>Streptomyces</a:t>
            </a:r>
            <a:r>
              <a:rPr lang="tr-TR" i="1" dirty="0" smtClean="0">
                <a:effectLst/>
              </a:rPr>
              <a:t> </a:t>
            </a:r>
            <a:r>
              <a:rPr lang="tr-TR" i="1" dirty="0" err="1" smtClean="0">
                <a:effectLst/>
              </a:rPr>
              <a:t>cattleya</a:t>
            </a:r>
            <a:endParaRPr lang="tr-TR" dirty="0" smtClean="0">
              <a:effectLst/>
            </a:endParaRPr>
          </a:p>
          <a:p>
            <a:r>
              <a:rPr lang="tr-TR" dirty="0" err="1" smtClean="0">
                <a:effectLst/>
              </a:rPr>
              <a:t>Meropenem</a:t>
            </a:r>
            <a:r>
              <a:rPr lang="tr-TR" dirty="0" smtClean="0">
                <a:effectLst/>
              </a:rPr>
              <a:t> </a:t>
            </a:r>
          </a:p>
          <a:p>
            <a:r>
              <a:rPr lang="tr-TR" dirty="0" err="1" smtClean="0">
                <a:effectLst/>
              </a:rPr>
              <a:t>Aztreonam</a:t>
            </a:r>
            <a:r>
              <a:rPr lang="tr-TR" dirty="0" smtClean="0">
                <a:effectLst/>
              </a:rPr>
              <a:t> is a </a:t>
            </a:r>
            <a:r>
              <a:rPr lang="tr-TR" dirty="0" err="1" smtClean="0">
                <a:effectLst/>
              </a:rPr>
              <a:t>related</a:t>
            </a:r>
            <a:r>
              <a:rPr lang="tr-TR" dirty="0" smtClean="0">
                <a:effectLst/>
              </a:rPr>
              <a:t> (</a:t>
            </a:r>
            <a:r>
              <a:rPr lang="tr-TR" dirty="0" err="1" smtClean="0">
                <a:effectLst/>
              </a:rPr>
              <a:t>monobactam</a:t>
            </a:r>
            <a:r>
              <a:rPr lang="tr-TR" dirty="0" smtClean="0">
                <a:effectLst/>
              </a:rPr>
              <a:t>) </a:t>
            </a:r>
            <a:r>
              <a:rPr lang="tr-TR" dirty="0" err="1" smtClean="0">
                <a:effectLst/>
              </a:rPr>
              <a:t>compound</a:t>
            </a:r>
            <a:r>
              <a:rPr lang="tr-TR" dirty="0" smtClean="0">
                <a:effectLst/>
              </a:rPr>
              <a:t> but </a:t>
            </a:r>
            <a:r>
              <a:rPr lang="tr-TR" dirty="0" err="1" smtClean="0">
                <a:effectLst/>
              </a:rPr>
              <a:t>differs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from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other</a:t>
            </a:r>
            <a:r>
              <a:rPr lang="tr-TR" dirty="0" smtClean="0">
                <a:effectLst/>
              </a:rPr>
              <a:t> </a:t>
            </a:r>
            <a:r>
              <a:rPr lang="el-GR" dirty="0" smtClean="0">
                <a:effectLst/>
              </a:rPr>
              <a:t>β-</a:t>
            </a:r>
            <a:r>
              <a:rPr lang="tr-TR" dirty="0" err="1" smtClean="0">
                <a:effectLst/>
              </a:rPr>
              <a:t>lactams</a:t>
            </a:r>
            <a:r>
              <a:rPr lang="tr-TR" dirty="0" smtClean="0">
                <a:effectLst/>
              </a:rPr>
              <a:t> in </a:t>
            </a:r>
            <a:r>
              <a:rPr lang="tr-TR" dirty="0" err="1" smtClean="0">
                <a:effectLst/>
              </a:rPr>
              <a:t>that</a:t>
            </a:r>
            <a:r>
              <a:rPr lang="tr-TR" dirty="0" smtClean="0">
                <a:effectLst/>
              </a:rPr>
              <a:t> it has a </a:t>
            </a:r>
            <a:r>
              <a:rPr lang="tr-TR" dirty="0" err="1" smtClean="0">
                <a:effectLst/>
              </a:rPr>
              <a:t>second</a:t>
            </a:r>
            <a:r>
              <a:rPr lang="tr-TR" dirty="0" smtClean="0">
                <a:effectLst/>
              </a:rPr>
              <a:t> ring </a:t>
            </a:r>
            <a:r>
              <a:rPr lang="tr-TR" dirty="0" err="1" smtClean="0">
                <a:effectLst/>
              </a:rPr>
              <a:t>that</a:t>
            </a:r>
            <a:r>
              <a:rPr lang="tr-TR" dirty="0" smtClean="0">
                <a:effectLst/>
              </a:rPr>
              <a:t> is not </a:t>
            </a:r>
            <a:r>
              <a:rPr lang="tr-TR" dirty="0" err="1" smtClean="0">
                <a:effectLst/>
              </a:rPr>
              <a:t>fused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to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the</a:t>
            </a:r>
            <a:r>
              <a:rPr lang="tr-TR" dirty="0" smtClean="0">
                <a:effectLst/>
              </a:rPr>
              <a:t> </a:t>
            </a:r>
            <a:r>
              <a:rPr lang="el-GR" dirty="0" smtClean="0">
                <a:effectLst/>
              </a:rPr>
              <a:t>β-</a:t>
            </a:r>
            <a:r>
              <a:rPr lang="tr-TR" dirty="0" err="1" smtClean="0">
                <a:effectLst/>
              </a:rPr>
              <a:t>lactam</a:t>
            </a:r>
            <a:r>
              <a:rPr lang="tr-TR" dirty="0" smtClean="0">
                <a:effectLst/>
              </a:rPr>
              <a:t> ring.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75" y="6561411"/>
            <a:ext cx="435292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14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3" y="0"/>
            <a:ext cx="11060003" cy="67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6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History-1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1566" y="1825625"/>
            <a:ext cx="11059510" cy="4312416"/>
          </a:xfrm>
        </p:spPr>
        <p:txBody>
          <a:bodyPr>
            <a:normAutofit/>
          </a:bodyPr>
          <a:lstStyle/>
          <a:p>
            <a:r>
              <a:rPr lang="en-US" dirty="0" smtClean="0"/>
              <a:t>19th century</a:t>
            </a:r>
            <a:r>
              <a:rPr lang="tr-TR" dirty="0" smtClean="0"/>
              <a:t>-</a:t>
            </a:r>
            <a:r>
              <a:rPr lang="en-US" dirty="0" smtClean="0"/>
              <a:t> microorganisms were found to be responsible for a variety of infectious diseases </a:t>
            </a:r>
            <a:endParaRPr lang="tr-TR" dirty="0" smtClean="0"/>
          </a:p>
          <a:p>
            <a:r>
              <a:rPr lang="tr-TR" dirty="0" err="1" smtClean="0"/>
              <a:t>Initiation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c</a:t>
            </a:r>
            <a:r>
              <a:rPr lang="en-US" dirty="0" err="1" smtClean="0"/>
              <a:t>hemotherapy</a:t>
            </a:r>
            <a:r>
              <a:rPr lang="en-US" dirty="0" smtClean="0"/>
              <a:t> aimed at the causative organisms was developed as the main therapeutic strategy. </a:t>
            </a:r>
            <a:endParaRPr lang="tr-TR" dirty="0" smtClean="0"/>
          </a:p>
          <a:p>
            <a:r>
              <a:rPr lang="tr-TR" dirty="0" smtClean="0"/>
              <a:t>S</a:t>
            </a:r>
            <a:r>
              <a:rPr lang="en-US" dirty="0" err="1" smtClean="0"/>
              <a:t>alvarsan</a:t>
            </a:r>
            <a:r>
              <a:rPr lang="tr-TR" dirty="0" smtClean="0"/>
              <a:t>-</a:t>
            </a:r>
            <a:r>
              <a:rPr lang="en-US" dirty="0" smtClean="0"/>
              <a:t> syphilis </a:t>
            </a:r>
            <a:r>
              <a:rPr lang="tr-TR" dirty="0" smtClean="0"/>
              <a:t>–</a:t>
            </a:r>
            <a:r>
              <a:rPr lang="en-US" dirty="0" smtClean="0"/>
              <a:t> </a:t>
            </a:r>
            <a:r>
              <a:rPr lang="tr-TR" dirty="0" smtClean="0"/>
              <a:t>Paul </a:t>
            </a:r>
            <a:r>
              <a:rPr lang="en-US" dirty="0" smtClean="0"/>
              <a:t>Ehrlich</a:t>
            </a:r>
            <a:r>
              <a:rPr lang="tr-TR" dirty="0" smtClean="0"/>
              <a:t>-</a:t>
            </a:r>
            <a:r>
              <a:rPr lang="en-US" dirty="0" smtClean="0"/>
              <a:t> 1910</a:t>
            </a:r>
            <a:endParaRPr lang="tr-TR" dirty="0" smtClean="0"/>
          </a:p>
          <a:p>
            <a:r>
              <a:rPr lang="en-US" dirty="0" smtClean="0"/>
              <a:t>selective toxicity </a:t>
            </a:r>
            <a:endParaRPr lang="tr-TR" dirty="0" smtClean="0"/>
          </a:p>
          <a:p>
            <a:r>
              <a:rPr lang="en-US" dirty="0" smtClean="0"/>
              <a:t>developed the Chemotherapeutic Index </a:t>
            </a:r>
            <a:endParaRPr lang="tr-TR" dirty="0" smtClean="0"/>
          </a:p>
          <a:p>
            <a:r>
              <a:rPr lang="en-US" dirty="0" smtClean="0"/>
              <a:t>Chemotherapeutic Index = Toxic Concentration</a:t>
            </a:r>
            <a:r>
              <a:rPr lang="tr-TR" dirty="0" smtClean="0"/>
              <a:t>/</a:t>
            </a:r>
            <a:r>
              <a:rPr lang="en-US" dirty="0" smtClean="0"/>
              <a:t> Effective </a:t>
            </a:r>
            <a:r>
              <a:rPr lang="tr-TR" dirty="0" smtClean="0"/>
              <a:t> C</a:t>
            </a:r>
            <a:r>
              <a:rPr lang="en-US" dirty="0" err="1" smtClean="0"/>
              <a:t>oncentration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246991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Adverse Effects and Toxicity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Organ </a:t>
            </a:r>
            <a:r>
              <a:rPr lang="en-US" dirty="0"/>
              <a:t>toxicity is rare. </a:t>
            </a:r>
            <a:endParaRPr lang="tr-TR" dirty="0" smtClean="0"/>
          </a:p>
          <a:p>
            <a:r>
              <a:rPr lang="en-US" dirty="0" smtClean="0"/>
              <a:t>Hypersensitivity</a:t>
            </a:r>
            <a:r>
              <a:rPr lang="tr-TR" dirty="0" smtClean="0"/>
              <a:t>- </a:t>
            </a:r>
            <a:r>
              <a:rPr lang="en-US" dirty="0" smtClean="0"/>
              <a:t>formation </a:t>
            </a:r>
            <a:r>
              <a:rPr lang="en-US" dirty="0"/>
              <a:t>of </a:t>
            </a:r>
            <a:r>
              <a:rPr lang="en-US" dirty="0" err="1"/>
              <a:t>penicillinoic</a:t>
            </a:r>
            <a:r>
              <a:rPr lang="en-US" dirty="0"/>
              <a:t> </a:t>
            </a:r>
            <a:r>
              <a:rPr lang="en-US" dirty="0" smtClean="0"/>
              <a:t>acid</a:t>
            </a:r>
            <a:r>
              <a:rPr lang="tr-TR" dirty="0" smtClean="0"/>
              <a:t>-</a:t>
            </a:r>
            <a:r>
              <a:rPr lang="en-US" dirty="0" smtClean="0"/>
              <a:t>particularly in cattle</a:t>
            </a:r>
            <a:endParaRPr lang="tr-TR" dirty="0" smtClean="0"/>
          </a:p>
          <a:p>
            <a:pPr lvl="1"/>
            <a:r>
              <a:rPr lang="tr-TR" dirty="0" smtClean="0"/>
              <a:t>S</a:t>
            </a:r>
            <a:r>
              <a:rPr lang="en-US" dirty="0" smtClean="0"/>
              <a:t>kin </a:t>
            </a:r>
            <a:r>
              <a:rPr lang="en-US" dirty="0"/>
              <a:t>reactions, angioedema, drug fever, serum sickness, vasculitis, eosinophilia, and anaphylaxis. </a:t>
            </a:r>
            <a:endParaRPr lang="tr-TR" dirty="0" smtClean="0"/>
          </a:p>
          <a:p>
            <a:r>
              <a:rPr lang="en-US" dirty="0" smtClean="0"/>
              <a:t>Intrathecal </a:t>
            </a:r>
            <a:r>
              <a:rPr lang="en-US" dirty="0"/>
              <a:t>administration </a:t>
            </a:r>
            <a:r>
              <a:rPr lang="tr-TR" dirty="0" smtClean="0"/>
              <a:t>-</a:t>
            </a:r>
            <a:r>
              <a:rPr lang="en-US" dirty="0" smtClean="0"/>
              <a:t>convulsions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Guinea </a:t>
            </a:r>
            <a:r>
              <a:rPr lang="en-US" dirty="0"/>
              <a:t>pigs, chinchillas, birds, snakes, and turtles are sensitive to procaine penicillin.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use of broad-spectrum </a:t>
            </a:r>
            <a:r>
              <a:rPr lang="en-US" dirty="0" err="1"/>
              <a:t>penicillins</a:t>
            </a:r>
            <a:r>
              <a:rPr lang="en-US" dirty="0"/>
              <a:t> </a:t>
            </a:r>
            <a:r>
              <a:rPr lang="tr-TR" dirty="0" smtClean="0"/>
              <a:t>-</a:t>
            </a:r>
            <a:r>
              <a:rPr lang="en-US" dirty="0" smtClean="0"/>
              <a:t>superinfection</a:t>
            </a:r>
            <a:r>
              <a:rPr lang="en-US" dirty="0"/>
              <a:t>, and GI disturbances </a:t>
            </a:r>
            <a:r>
              <a:rPr lang="tr-TR" dirty="0" smtClean="0"/>
              <a:t>(DIARRHEA) - </a:t>
            </a:r>
            <a:r>
              <a:rPr lang="en-US" dirty="0" smtClean="0"/>
              <a:t>PO </a:t>
            </a:r>
            <a:r>
              <a:rPr lang="tr-TR" dirty="0" smtClean="0"/>
              <a:t>- </a:t>
            </a:r>
            <a:r>
              <a:rPr lang="en-US" dirty="0" smtClean="0"/>
              <a:t>ampicillin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Potassium </a:t>
            </a:r>
            <a:r>
              <a:rPr lang="en-US" dirty="0"/>
              <a:t>penicillin G should be administered IV with some caution, especially if hyperkalemia is present. </a:t>
            </a:r>
            <a:r>
              <a:rPr lang="tr-TR" dirty="0" smtClean="0"/>
              <a:t>(CATION TOXICITY)</a:t>
            </a:r>
          </a:p>
          <a:p>
            <a:r>
              <a:rPr lang="en-US" dirty="0" smtClean="0"/>
              <a:t>The </a:t>
            </a:r>
            <a:r>
              <a:rPr lang="en-US" dirty="0"/>
              <a:t>sodium salt of penicillin G may also contribute to the sodium load in congestive heart failure.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2205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Caution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β-lactams in general interact chemically with the aminoglycosides and should not be mixed in vitro. </a:t>
            </a:r>
            <a:endParaRPr lang="tr-TR" dirty="0" smtClean="0"/>
          </a:p>
          <a:p>
            <a:endParaRPr lang="tr-TR" dirty="0"/>
          </a:p>
          <a:p>
            <a:r>
              <a:rPr lang="en-US" dirty="0" smtClean="0"/>
              <a:t>Ampicillin and penicillin G are incompatible with many other drugs and solutions and should not be mixed.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2046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0131" y="272679"/>
            <a:ext cx="4133193" cy="664889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Therapeutic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7249" r="24837"/>
          <a:stretch/>
        </p:blipFill>
        <p:spPr>
          <a:xfrm>
            <a:off x="4525360" y="188891"/>
            <a:ext cx="6489482" cy="652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80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Penicillin</a:t>
            </a:r>
            <a:r>
              <a:rPr lang="tr-TR" dirty="0" smtClean="0"/>
              <a:t> </a:t>
            </a:r>
            <a:r>
              <a:rPr lang="tr-TR" dirty="0" err="1" smtClean="0"/>
              <a:t>withdrawal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4054"/>
          <a:stretch/>
        </p:blipFill>
        <p:spPr>
          <a:xfrm>
            <a:off x="725214" y="1975179"/>
            <a:ext cx="10363200" cy="405223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231" y="6461454"/>
            <a:ext cx="4495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81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Cephalosporin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</a:t>
            </a:r>
            <a:r>
              <a:rPr lang="en-US" dirty="0" err="1" smtClean="0"/>
              <a:t>ame</a:t>
            </a:r>
            <a:r>
              <a:rPr lang="en-US" dirty="0" smtClean="0"/>
              <a:t> </a:t>
            </a:r>
            <a:r>
              <a:rPr lang="en-US" dirty="0"/>
              <a:t>mechanism of action as </a:t>
            </a:r>
            <a:r>
              <a:rPr lang="en-US" dirty="0" err="1"/>
              <a:t>penicillins</a:t>
            </a:r>
            <a:r>
              <a:rPr lang="en-US" dirty="0"/>
              <a:t>. </a:t>
            </a:r>
            <a:endParaRPr lang="tr-TR" dirty="0" smtClean="0"/>
          </a:p>
          <a:p>
            <a:r>
              <a:rPr lang="tr-TR" dirty="0" err="1" smtClean="0"/>
              <a:t>Weak</a:t>
            </a:r>
            <a:r>
              <a:rPr lang="tr-TR" dirty="0" smtClean="0"/>
              <a:t> </a:t>
            </a:r>
            <a:r>
              <a:rPr lang="tr-TR" dirty="0" err="1" smtClean="0"/>
              <a:t>acid</a:t>
            </a:r>
            <a:endParaRPr lang="tr-TR" dirty="0" smtClean="0"/>
          </a:p>
          <a:p>
            <a:r>
              <a:rPr lang="en-US" dirty="0"/>
              <a:t>contain a 7-alpha-methoxy </a:t>
            </a:r>
            <a:r>
              <a:rPr lang="en-US" dirty="0" smtClean="0"/>
              <a:t>group</a:t>
            </a:r>
            <a:r>
              <a:rPr lang="tr-TR" dirty="0" smtClean="0"/>
              <a:t>-</a:t>
            </a:r>
            <a:r>
              <a:rPr lang="en-US" dirty="0" smtClean="0"/>
              <a:t>resistance </a:t>
            </a:r>
            <a:r>
              <a:rPr lang="en-US" dirty="0"/>
              <a:t>to extended-spectrum β-lactamases.</a:t>
            </a:r>
            <a:endParaRPr lang="tr-TR" dirty="0" smtClean="0"/>
          </a:p>
          <a:p>
            <a:r>
              <a:rPr lang="tr-TR" dirty="0" smtClean="0"/>
              <a:t>W</a:t>
            </a:r>
            <a:r>
              <a:rPr lang="en-US" dirty="0" err="1" smtClean="0"/>
              <a:t>ider</a:t>
            </a:r>
            <a:r>
              <a:rPr lang="en-US" dirty="0" smtClean="0"/>
              <a:t> </a:t>
            </a:r>
            <a:r>
              <a:rPr lang="en-US" dirty="0"/>
              <a:t>antibacterial spectrum </a:t>
            </a:r>
            <a:r>
              <a:rPr lang="tr-TR" dirty="0" smtClean="0"/>
              <a:t>-</a:t>
            </a:r>
            <a:r>
              <a:rPr lang="en-US" dirty="0" smtClean="0"/>
              <a:t> </a:t>
            </a:r>
            <a:r>
              <a:rPr lang="en-US" dirty="0"/>
              <a:t>increased stability to many types of </a:t>
            </a:r>
            <a:r>
              <a:rPr lang="en-US" i="1" dirty="0"/>
              <a:t>β</a:t>
            </a:r>
            <a:r>
              <a:rPr lang="en-US" dirty="0"/>
              <a:t>-lactamase </a:t>
            </a:r>
            <a:endParaRPr lang="tr-TR" dirty="0" smtClean="0"/>
          </a:p>
          <a:p>
            <a:r>
              <a:rPr lang="tr-TR" dirty="0"/>
              <a:t>I</a:t>
            </a:r>
            <a:r>
              <a:rPr lang="en-US" dirty="0" err="1" smtClean="0"/>
              <a:t>mproved</a:t>
            </a:r>
            <a:r>
              <a:rPr lang="en-US" dirty="0" smtClean="0"/>
              <a:t> </a:t>
            </a:r>
            <a:r>
              <a:rPr lang="en-US" dirty="0"/>
              <a:t>pharmacokinetic </a:t>
            </a:r>
            <a:r>
              <a:rPr lang="en-US" dirty="0" smtClean="0"/>
              <a:t>properties</a:t>
            </a:r>
            <a:endParaRPr lang="tr-TR" dirty="0" smtClean="0"/>
          </a:p>
          <a:p>
            <a:r>
              <a:rPr lang="tr-TR" dirty="0" smtClean="0"/>
              <a:t>G</a:t>
            </a:r>
            <a:r>
              <a:rPr lang="en-US" dirty="0" err="1" smtClean="0"/>
              <a:t>enerally</a:t>
            </a:r>
            <a:r>
              <a:rPr lang="en-US" dirty="0" smtClean="0"/>
              <a:t> </a:t>
            </a:r>
            <a:r>
              <a:rPr lang="en-US" dirty="0"/>
              <a:t>well distributed </a:t>
            </a:r>
            <a:r>
              <a:rPr lang="tr-TR" dirty="0" smtClean="0"/>
              <a:t>-r</a:t>
            </a:r>
            <a:r>
              <a:rPr lang="en-US" dirty="0" err="1" smtClean="0"/>
              <a:t>arely</a:t>
            </a:r>
            <a:r>
              <a:rPr lang="en-US" dirty="0" smtClean="0"/>
              <a:t> </a:t>
            </a:r>
            <a:r>
              <a:rPr lang="en-US" dirty="0"/>
              <a:t>penetrate the blood–brain barrier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30406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128" y="711966"/>
            <a:ext cx="8112672" cy="59222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58" y="1825625"/>
            <a:ext cx="4518533" cy="248191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025" y="6314254"/>
            <a:ext cx="8667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09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Cephalosporins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First </a:t>
            </a:r>
            <a:r>
              <a:rPr lang="tr-TR" dirty="0" err="1" smtClean="0"/>
              <a:t>generation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optimum activity </a:t>
            </a:r>
            <a:endParaRPr lang="tr-TR" dirty="0" smtClean="0"/>
          </a:p>
          <a:p>
            <a:r>
              <a:rPr lang="tr-TR" dirty="0" smtClean="0"/>
              <a:t>G</a:t>
            </a:r>
            <a:r>
              <a:rPr lang="en-US" dirty="0" smtClean="0"/>
              <a:t>ram-positive </a:t>
            </a:r>
            <a:r>
              <a:rPr lang="en-US" dirty="0"/>
              <a:t>bacteria such as staphylococci and streptococci. </a:t>
            </a:r>
            <a:endParaRPr lang="tr-TR" dirty="0" smtClean="0"/>
          </a:p>
          <a:p>
            <a:r>
              <a:rPr lang="en-US" dirty="0" smtClean="0"/>
              <a:t>They </a:t>
            </a:r>
            <a:r>
              <a:rPr lang="en-US" dirty="0"/>
              <a:t>also have little gram-negative spectrum</a:t>
            </a:r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Second </a:t>
            </a:r>
            <a:r>
              <a:rPr lang="tr-TR" dirty="0" err="1" smtClean="0"/>
              <a:t>generation</a:t>
            </a:r>
            <a:endParaRPr lang="tr-TR" dirty="0" smtClean="0"/>
          </a:p>
          <a:p>
            <a:r>
              <a:rPr lang="tr-TR" dirty="0" smtClean="0"/>
              <a:t>M</a:t>
            </a:r>
            <a:r>
              <a:rPr lang="en-US" dirty="0" smtClean="0"/>
              <a:t>ore </a:t>
            </a:r>
            <a:r>
              <a:rPr lang="en-US" dirty="0"/>
              <a:t>spectra against gram-negative bacteria (</a:t>
            </a:r>
            <a:r>
              <a:rPr lang="en-US" dirty="0" err="1"/>
              <a:t>Haemophilus</a:t>
            </a:r>
            <a:r>
              <a:rPr lang="en-US" dirty="0"/>
              <a:t> </a:t>
            </a:r>
            <a:r>
              <a:rPr lang="en-US" dirty="0" err="1"/>
              <a:t>influenzae</a:t>
            </a:r>
            <a:r>
              <a:rPr lang="en-US" dirty="0"/>
              <a:t>, </a:t>
            </a:r>
            <a:r>
              <a:rPr lang="en-US" dirty="0" err="1"/>
              <a:t>Enterobacter</a:t>
            </a:r>
            <a:r>
              <a:rPr lang="en-US" dirty="0"/>
              <a:t> </a:t>
            </a:r>
            <a:r>
              <a:rPr lang="en-US" dirty="0" err="1"/>
              <a:t>aerogenes</a:t>
            </a:r>
            <a:r>
              <a:rPr lang="en-US" dirty="0"/>
              <a:t>) in comparison to the first generation. </a:t>
            </a:r>
            <a:endParaRPr lang="tr-TR" dirty="0" smtClean="0"/>
          </a:p>
          <a:p>
            <a:r>
              <a:rPr lang="en-US" dirty="0" smtClean="0"/>
              <a:t>Their </a:t>
            </a:r>
            <a:r>
              <a:rPr lang="en-US" dirty="0"/>
              <a:t>gram positive spectrum is less than the first generation.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688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Cephalosporins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Third generation </a:t>
            </a:r>
            <a:endParaRPr lang="tr-TR" dirty="0" smtClean="0"/>
          </a:p>
          <a:p>
            <a:r>
              <a:rPr lang="tr-TR" dirty="0" smtClean="0"/>
              <a:t>B</a:t>
            </a:r>
            <a:r>
              <a:rPr lang="en-US" dirty="0" smtClean="0"/>
              <a:t>road </a:t>
            </a:r>
            <a:r>
              <a:rPr lang="en-US" dirty="0"/>
              <a:t>spectrum </a:t>
            </a:r>
            <a:endParaRPr lang="tr-TR" dirty="0" smtClean="0"/>
          </a:p>
          <a:p>
            <a:r>
              <a:rPr lang="tr-TR" dirty="0" smtClean="0"/>
              <a:t>E</a:t>
            </a:r>
            <a:r>
              <a:rPr lang="en-US" dirty="0" err="1" smtClean="0"/>
              <a:t>ffective</a:t>
            </a:r>
            <a:r>
              <a:rPr lang="en-US" dirty="0" smtClean="0"/>
              <a:t> </a:t>
            </a:r>
            <a:r>
              <a:rPr lang="en-US" dirty="0"/>
              <a:t>against both gram positive and gram negative bacteria. </a:t>
            </a:r>
            <a:endParaRPr lang="tr-TR" dirty="0" smtClean="0"/>
          </a:p>
          <a:p>
            <a:r>
              <a:rPr lang="tr-TR" dirty="0"/>
              <a:t>O</a:t>
            </a:r>
            <a:r>
              <a:rPr lang="en-US" dirty="0" err="1" smtClean="0"/>
              <a:t>ptimum</a:t>
            </a:r>
            <a:r>
              <a:rPr lang="en-US" dirty="0" smtClean="0"/>
              <a:t> </a:t>
            </a:r>
            <a:r>
              <a:rPr lang="en-US" dirty="0"/>
              <a:t>activity </a:t>
            </a:r>
            <a:r>
              <a:rPr lang="tr-TR" dirty="0" smtClean="0"/>
              <a:t>-</a:t>
            </a:r>
            <a:r>
              <a:rPr lang="en-US" dirty="0" smtClean="0"/>
              <a:t>gram </a:t>
            </a:r>
            <a:r>
              <a:rPr lang="en-US" dirty="0"/>
              <a:t>negative bacteria.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generation</a:t>
            </a:r>
            <a:endParaRPr lang="tr-TR" dirty="0" smtClean="0"/>
          </a:p>
          <a:p>
            <a:r>
              <a:rPr lang="tr-TR" dirty="0" smtClean="0"/>
              <a:t>E</a:t>
            </a:r>
            <a:r>
              <a:rPr lang="en-US" dirty="0" err="1" smtClean="0"/>
              <a:t>xtended</a:t>
            </a:r>
            <a:r>
              <a:rPr lang="en-US" dirty="0" smtClean="0"/>
              <a:t> </a:t>
            </a:r>
            <a:r>
              <a:rPr lang="en-US" dirty="0"/>
              <a:t>spectrum antibiotics. </a:t>
            </a:r>
            <a:endParaRPr lang="tr-TR" dirty="0" smtClean="0"/>
          </a:p>
          <a:p>
            <a:r>
              <a:rPr lang="tr-TR" dirty="0" smtClean="0"/>
              <a:t>R</a:t>
            </a:r>
            <a:r>
              <a:rPr lang="en-US" dirty="0" err="1" smtClean="0"/>
              <a:t>esistant</a:t>
            </a:r>
            <a:r>
              <a:rPr lang="en-US" dirty="0" smtClean="0"/>
              <a:t> </a:t>
            </a:r>
            <a:r>
              <a:rPr lang="en-US" dirty="0"/>
              <a:t>to beta lactamases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generation</a:t>
            </a:r>
            <a:endParaRPr lang="tr-TR" dirty="0" smtClean="0"/>
          </a:p>
          <a:p>
            <a:r>
              <a:rPr lang="tr-TR" dirty="0" smtClean="0"/>
              <a:t>E</a:t>
            </a:r>
            <a:r>
              <a:rPr lang="en-US" dirty="0" err="1" smtClean="0"/>
              <a:t>xtended</a:t>
            </a:r>
            <a:r>
              <a:rPr lang="en-US" dirty="0" smtClean="0"/>
              <a:t> </a:t>
            </a:r>
            <a:r>
              <a:rPr lang="en-US" dirty="0"/>
              <a:t>spectrum antibiotics.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45396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93694"/>
            <a:ext cx="10233134" cy="49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443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First-generation </a:t>
            </a:r>
            <a:r>
              <a:rPr lang="tr-TR" dirty="0" smtClean="0"/>
              <a:t>–</a:t>
            </a:r>
            <a:r>
              <a:rPr lang="en-US" dirty="0" smtClean="0"/>
              <a:t>infections </a:t>
            </a:r>
            <a:r>
              <a:rPr lang="en-US" dirty="0"/>
              <a:t>involving </a:t>
            </a:r>
            <a:r>
              <a:rPr lang="en-US" i="1" dirty="0"/>
              <a:t>Staphylococcus</a:t>
            </a:r>
            <a:r>
              <a:rPr lang="en-US" dirty="0"/>
              <a:t> </a:t>
            </a:r>
            <a:r>
              <a:rPr lang="en-US" dirty="0" err="1"/>
              <a:t>spp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, oral cephalexin for dermatitis) </a:t>
            </a:r>
            <a:endParaRPr lang="tr-TR" dirty="0" smtClean="0"/>
          </a:p>
          <a:p>
            <a:r>
              <a:rPr lang="en-US" dirty="0" smtClean="0"/>
              <a:t>surgical </a:t>
            </a:r>
            <a:r>
              <a:rPr lang="en-US" dirty="0"/>
              <a:t>prophylaxis (</a:t>
            </a:r>
            <a:r>
              <a:rPr lang="en-US" dirty="0" err="1"/>
              <a:t>eg</a:t>
            </a:r>
            <a:r>
              <a:rPr lang="en-US" dirty="0"/>
              <a:t>, cefazolin). </a:t>
            </a:r>
            <a:endParaRPr lang="tr-TR" dirty="0" smtClean="0"/>
          </a:p>
          <a:p>
            <a:r>
              <a:rPr lang="en-US" dirty="0" smtClean="0"/>
              <a:t>emerging resistance</a:t>
            </a:r>
            <a:r>
              <a:rPr lang="tr-TR" dirty="0" smtClean="0"/>
              <a:t>- </a:t>
            </a:r>
            <a:r>
              <a:rPr lang="en-US" dirty="0" smtClean="0"/>
              <a:t>methicillin-resistant </a:t>
            </a:r>
            <a:r>
              <a:rPr lang="en-US" dirty="0"/>
              <a:t>organisms. </a:t>
            </a:r>
            <a:endParaRPr lang="tr-TR" dirty="0" smtClean="0"/>
          </a:p>
          <a:p>
            <a:r>
              <a:rPr lang="tr-TR" dirty="0" smtClean="0"/>
              <a:t>B</a:t>
            </a:r>
            <a:r>
              <a:rPr lang="en-US" dirty="0" smtClean="0"/>
              <a:t>ovine </a:t>
            </a:r>
            <a:r>
              <a:rPr lang="en-US" dirty="0"/>
              <a:t>respiratory </a:t>
            </a:r>
            <a:r>
              <a:rPr lang="en-US" dirty="0" smtClean="0"/>
              <a:t>disease</a:t>
            </a:r>
            <a:r>
              <a:rPr lang="tr-TR" dirty="0" smtClean="0"/>
              <a:t>- </a:t>
            </a:r>
            <a:r>
              <a:rPr lang="en-US" i="1" dirty="0" err="1" smtClean="0"/>
              <a:t>Pasteurella</a:t>
            </a:r>
            <a:r>
              <a:rPr lang="en-US" dirty="0" smtClean="0"/>
              <a:t> </a:t>
            </a:r>
            <a:r>
              <a:rPr lang="en-US" dirty="0" err="1"/>
              <a:t>spp</a:t>
            </a:r>
            <a:r>
              <a:rPr lang="en-US" dirty="0"/>
              <a:t> </a:t>
            </a:r>
            <a:endParaRPr lang="tr-TR" dirty="0" smtClean="0"/>
          </a:p>
          <a:p>
            <a:r>
              <a:rPr lang="tr-TR" dirty="0"/>
              <a:t>U</a:t>
            </a:r>
            <a:r>
              <a:rPr lang="en-US" dirty="0" err="1" smtClean="0"/>
              <a:t>rinary</a:t>
            </a:r>
            <a:r>
              <a:rPr lang="en-US" dirty="0" smtClean="0"/>
              <a:t> </a:t>
            </a:r>
            <a:r>
              <a:rPr lang="en-US" dirty="0"/>
              <a:t>tract </a:t>
            </a:r>
            <a:r>
              <a:rPr lang="en-US" dirty="0" smtClean="0"/>
              <a:t>infections</a:t>
            </a:r>
            <a:r>
              <a:rPr lang="tr-TR" dirty="0" smtClean="0"/>
              <a:t>-</a:t>
            </a:r>
            <a:r>
              <a:rPr lang="en-US" dirty="0" smtClean="0"/>
              <a:t>dogs</a:t>
            </a:r>
            <a:r>
              <a:rPr lang="en-US" dirty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I</a:t>
            </a:r>
            <a:r>
              <a:rPr lang="en-US" dirty="0" err="1" smtClean="0"/>
              <a:t>nfections</a:t>
            </a:r>
            <a:r>
              <a:rPr lang="en-US" dirty="0" smtClean="0"/>
              <a:t> </a:t>
            </a:r>
            <a:r>
              <a:rPr lang="en-US" dirty="0"/>
              <a:t>of soft tissue and </a:t>
            </a:r>
            <a:r>
              <a:rPr lang="en-US" dirty="0" smtClean="0"/>
              <a:t>bone</a:t>
            </a:r>
            <a:r>
              <a:rPr lang="tr-TR" dirty="0" smtClean="0"/>
              <a:t>- </a:t>
            </a:r>
            <a:r>
              <a:rPr lang="tr-TR" dirty="0" err="1" smtClean="0"/>
              <a:t>incase</a:t>
            </a:r>
            <a:r>
              <a:rPr lang="tr-TR" dirty="0" smtClean="0"/>
              <a:t> of </a:t>
            </a:r>
            <a:r>
              <a:rPr lang="tr-TR" dirty="0" err="1" smtClean="0"/>
              <a:t>resistance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antibiotics</a:t>
            </a:r>
            <a:endParaRPr lang="tr-TR" dirty="0" smtClean="0"/>
          </a:p>
          <a:p>
            <a:r>
              <a:rPr lang="en-US" dirty="0" smtClean="0"/>
              <a:t>Cefazolin </a:t>
            </a:r>
            <a:r>
              <a:rPr lang="en-US" dirty="0"/>
              <a:t>(IV) </a:t>
            </a:r>
            <a:r>
              <a:rPr lang="tr-TR" dirty="0" smtClean="0"/>
              <a:t>-</a:t>
            </a:r>
            <a:r>
              <a:rPr lang="en-US" dirty="0" smtClean="0"/>
              <a:t> </a:t>
            </a:r>
            <a:r>
              <a:rPr lang="en-US" dirty="0"/>
              <a:t>prophylactically 1 </a:t>
            </a:r>
            <a:r>
              <a:rPr lang="en-US" dirty="0" err="1"/>
              <a:t>hr</a:t>
            </a:r>
            <a:r>
              <a:rPr lang="en-US" dirty="0"/>
              <a:t> before surgery.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324" y="6399979"/>
            <a:ext cx="57054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0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History-2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1928</a:t>
            </a:r>
            <a:r>
              <a:rPr lang="tr-TR" dirty="0" smtClean="0"/>
              <a:t>-</a:t>
            </a:r>
            <a:r>
              <a:rPr lang="en-GB" dirty="0" smtClean="0"/>
              <a:t>Alexander Fleming</a:t>
            </a:r>
            <a:r>
              <a:rPr lang="tr-TR" dirty="0" smtClean="0"/>
              <a:t>-</a:t>
            </a:r>
            <a:r>
              <a:rPr lang="en-US" dirty="0" smtClean="0"/>
              <a:t>penicillin. </a:t>
            </a:r>
            <a:endParaRPr lang="tr-TR" dirty="0" smtClean="0"/>
          </a:p>
          <a:p>
            <a:r>
              <a:rPr lang="tr-TR" dirty="0" smtClean="0"/>
              <a:t>G</a:t>
            </a:r>
            <a:r>
              <a:rPr lang="en-US" dirty="0" err="1" smtClean="0"/>
              <a:t>rowth</a:t>
            </a:r>
            <a:r>
              <a:rPr lang="en-US" dirty="0" smtClean="0"/>
              <a:t> of Staphylococcus aureus was inhibited in a zone surrounding a </a:t>
            </a:r>
            <a:r>
              <a:rPr lang="en-US" dirty="0" err="1" smtClean="0"/>
              <a:t>contami</a:t>
            </a:r>
            <a:r>
              <a:rPr lang="tr-TR" dirty="0" smtClean="0"/>
              <a:t> </a:t>
            </a:r>
            <a:r>
              <a:rPr lang="en-US" dirty="0" err="1" smtClean="0"/>
              <a:t>nated</a:t>
            </a:r>
            <a:r>
              <a:rPr lang="en-US" dirty="0" smtClean="0"/>
              <a:t> blue mold (a fungus from the </a:t>
            </a:r>
            <a:r>
              <a:rPr lang="en-US" dirty="0" err="1" smtClean="0"/>
              <a:t>Penicillium</a:t>
            </a:r>
            <a:r>
              <a:rPr lang="en-US" dirty="0" smtClean="0"/>
              <a:t> genus) in culture dishes, leading to the finding that a microorganism would produce substances that could inhibit the growth of other microorganisms. </a:t>
            </a:r>
            <a:endParaRPr lang="tr-TR" dirty="0" smtClean="0"/>
          </a:p>
          <a:p>
            <a:r>
              <a:rPr lang="en-US" dirty="0" smtClean="0"/>
              <a:t>Florey &amp; Chain purified it by </a:t>
            </a:r>
            <a:r>
              <a:rPr lang="en-US" dirty="0" err="1" smtClean="0"/>
              <a:t>freezedrying</a:t>
            </a:r>
            <a:r>
              <a:rPr lang="en-US" dirty="0" smtClean="0"/>
              <a:t> (1940) - Nobel prize 1945 • first used in a patient: 1942 </a:t>
            </a:r>
            <a:endParaRPr lang="tr-TR" dirty="0"/>
          </a:p>
          <a:p>
            <a:r>
              <a:rPr lang="tr-TR" dirty="0" err="1" smtClean="0"/>
              <a:t>Clinical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-1940s</a:t>
            </a:r>
            <a:r>
              <a:rPr lang="en-US" dirty="0" smtClean="0"/>
              <a:t>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07241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</a:t>
            </a:r>
            <a:r>
              <a:rPr lang="en-US" dirty="0" err="1" smtClean="0"/>
              <a:t>ephalosporins</a:t>
            </a:r>
            <a:r>
              <a:rPr lang="tr-TR" dirty="0" smtClean="0"/>
              <a:t>-</a:t>
            </a:r>
            <a:r>
              <a:rPr lang="en-US" dirty="0" smtClean="0"/>
              <a:t> </a:t>
            </a:r>
            <a:r>
              <a:rPr lang="en-US" dirty="0"/>
              <a:t>penetrate tissues and fluids </a:t>
            </a:r>
            <a:endParaRPr lang="tr-TR" dirty="0" smtClean="0"/>
          </a:p>
          <a:p>
            <a:pPr lvl="1"/>
            <a:r>
              <a:rPr lang="en-US" dirty="0" smtClean="0"/>
              <a:t>osteomyelitis</a:t>
            </a:r>
            <a:r>
              <a:rPr lang="en-US" dirty="0"/>
              <a:t>, prostatitis, and arthritis. </a:t>
            </a:r>
            <a:endParaRPr lang="tr-TR" dirty="0" smtClean="0"/>
          </a:p>
          <a:p>
            <a:r>
              <a:rPr lang="en-US" dirty="0" smtClean="0"/>
              <a:t>Oral </a:t>
            </a:r>
            <a:r>
              <a:rPr lang="en-US" dirty="0" err="1"/>
              <a:t>cephalosporins</a:t>
            </a:r>
            <a:r>
              <a:rPr lang="en-US" dirty="0"/>
              <a:t> </a:t>
            </a:r>
            <a:r>
              <a:rPr lang="tr-TR" dirty="0" smtClean="0"/>
              <a:t>-</a:t>
            </a:r>
            <a:r>
              <a:rPr lang="en-US" dirty="0" smtClean="0"/>
              <a:t> </a:t>
            </a:r>
            <a:r>
              <a:rPr lang="en-US" dirty="0"/>
              <a:t>urinary tract </a:t>
            </a:r>
            <a:r>
              <a:rPr lang="en-US" dirty="0" smtClean="0"/>
              <a:t>infections</a:t>
            </a:r>
            <a:r>
              <a:rPr lang="tr-TR" dirty="0" smtClean="0"/>
              <a:t> (</a:t>
            </a:r>
            <a:r>
              <a:rPr lang="en-US" dirty="0" smtClean="0"/>
              <a:t>except </a:t>
            </a:r>
            <a:r>
              <a:rPr lang="en-US" i="1" dirty="0" smtClean="0"/>
              <a:t>Pseudomonas aeruginosa</a:t>
            </a:r>
            <a:r>
              <a:rPr lang="tr-TR" i="1" dirty="0" smtClean="0"/>
              <a:t>)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err="1" smtClean="0"/>
              <a:t>Cephapirin</a:t>
            </a:r>
            <a:r>
              <a:rPr lang="en-US" dirty="0" smtClean="0"/>
              <a:t> </a:t>
            </a:r>
            <a:r>
              <a:rPr lang="en-US" dirty="0" err="1"/>
              <a:t>benzathine</a:t>
            </a:r>
            <a:r>
              <a:rPr lang="en-US" dirty="0"/>
              <a:t> </a:t>
            </a:r>
            <a:r>
              <a:rPr lang="tr-TR" dirty="0" smtClean="0"/>
              <a:t>-</a:t>
            </a:r>
            <a:r>
              <a:rPr lang="en-US" dirty="0" smtClean="0"/>
              <a:t> </a:t>
            </a:r>
            <a:r>
              <a:rPr lang="en-US" dirty="0"/>
              <a:t>dry-cow </a:t>
            </a:r>
            <a:r>
              <a:rPr lang="en-US" dirty="0" smtClean="0"/>
              <a:t>therapy</a:t>
            </a:r>
            <a:endParaRPr lang="tr-TR" dirty="0" smtClean="0"/>
          </a:p>
          <a:p>
            <a:r>
              <a:rPr lang="tr-TR" dirty="0"/>
              <a:t>C</a:t>
            </a:r>
            <a:r>
              <a:rPr lang="en-US" dirty="0" err="1" smtClean="0"/>
              <a:t>ephapirin</a:t>
            </a:r>
            <a:r>
              <a:rPr lang="en-US" dirty="0" smtClean="0"/>
              <a:t> sodium</a:t>
            </a:r>
            <a:r>
              <a:rPr lang="tr-TR" dirty="0" smtClean="0"/>
              <a:t>-</a:t>
            </a:r>
            <a:r>
              <a:rPr lang="en-US" dirty="0" smtClean="0"/>
              <a:t> </a:t>
            </a:r>
            <a:r>
              <a:rPr lang="en-US" dirty="0"/>
              <a:t>mastitis. </a:t>
            </a:r>
            <a:endParaRPr lang="tr-TR" dirty="0" smtClean="0"/>
          </a:p>
          <a:p>
            <a:r>
              <a:rPr lang="tr-TR" dirty="0" smtClean="0"/>
              <a:t>E</a:t>
            </a:r>
            <a:r>
              <a:rPr lang="en-US" dirty="0" err="1" smtClean="0"/>
              <a:t>xtra</a:t>
            </a:r>
            <a:r>
              <a:rPr lang="en-US" dirty="0" smtClean="0"/>
              <a:t>-label </a:t>
            </a:r>
            <a:r>
              <a:rPr lang="en-US" dirty="0"/>
              <a:t>use of </a:t>
            </a:r>
            <a:r>
              <a:rPr lang="en-US" dirty="0" err="1"/>
              <a:t>cephalosporins</a:t>
            </a:r>
            <a:r>
              <a:rPr lang="en-US" dirty="0"/>
              <a:t> is banned in major food animal </a:t>
            </a:r>
            <a:r>
              <a:rPr lang="en-US" dirty="0" smtClean="0"/>
              <a:t>species</a:t>
            </a:r>
            <a:r>
              <a:rPr lang="tr-TR" dirty="0" smtClean="0"/>
              <a:t> (</a:t>
            </a:r>
            <a:r>
              <a:rPr lang="tr-TR" dirty="0" err="1" smtClean="0"/>
              <a:t>except</a:t>
            </a:r>
            <a:r>
              <a:rPr lang="tr-TR" dirty="0" smtClean="0"/>
              <a:t> </a:t>
            </a:r>
            <a:r>
              <a:rPr lang="tr-TR" dirty="0" err="1" smtClean="0"/>
              <a:t>cephapirin</a:t>
            </a:r>
            <a:r>
              <a:rPr lang="tr-TR" dirty="0" smtClean="0"/>
              <a:t>)</a:t>
            </a:r>
            <a:r>
              <a:rPr lang="en-US" dirty="0" smtClean="0"/>
              <a:t>.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25" y="6442020"/>
            <a:ext cx="57054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367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54" y="261281"/>
            <a:ext cx="6496050" cy="41814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4577693"/>
            <a:ext cx="11210925" cy="17430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6311900"/>
            <a:ext cx="57054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70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Carbapenem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Imipenem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 smtClean="0"/>
              <a:t>Meropenem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 smtClean="0"/>
              <a:t>Doripenem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 smtClean="0"/>
              <a:t>Ertapenem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Parenteral</a:t>
            </a:r>
            <a:r>
              <a:rPr lang="tr-TR" dirty="0" smtClean="0"/>
              <a:t>- </a:t>
            </a:r>
            <a:r>
              <a:rPr lang="tr-TR" dirty="0" err="1"/>
              <a:t>bactericidal</a:t>
            </a:r>
            <a:r>
              <a:rPr lang="tr-TR" dirty="0"/>
              <a:t> </a:t>
            </a:r>
            <a:r>
              <a:rPr lang="el-GR" dirty="0"/>
              <a:t>β-</a:t>
            </a:r>
            <a:r>
              <a:rPr lang="tr-TR" dirty="0" err="1"/>
              <a:t>lactam</a:t>
            </a:r>
            <a:r>
              <a:rPr lang="tr-TR" dirty="0"/>
              <a:t> </a:t>
            </a:r>
            <a:r>
              <a:rPr lang="tr-TR" dirty="0" err="1" smtClean="0"/>
              <a:t>antibiotics</a:t>
            </a:r>
            <a:r>
              <a:rPr lang="tr-TR" dirty="0" smtClean="0"/>
              <a:t>- </a:t>
            </a:r>
            <a:r>
              <a:rPr lang="tr-TR" dirty="0" err="1"/>
              <a:t>extremely</a:t>
            </a:r>
            <a:r>
              <a:rPr lang="tr-TR" dirty="0"/>
              <a:t> </a:t>
            </a:r>
            <a:r>
              <a:rPr lang="tr-TR" dirty="0" err="1"/>
              <a:t>broad</a:t>
            </a:r>
            <a:r>
              <a:rPr lang="tr-TR" dirty="0"/>
              <a:t> </a:t>
            </a:r>
            <a:r>
              <a:rPr lang="tr-TR" dirty="0" err="1"/>
              <a:t>spectrum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Active </a:t>
            </a:r>
            <a:r>
              <a:rPr lang="tr-TR" dirty="0" err="1"/>
              <a:t>against</a:t>
            </a:r>
            <a:endParaRPr lang="tr-TR" dirty="0"/>
          </a:p>
          <a:p>
            <a:r>
              <a:rPr lang="tr-TR" i="1" dirty="0" err="1"/>
              <a:t>Haemophilus</a:t>
            </a:r>
            <a:r>
              <a:rPr lang="tr-TR" i="1" dirty="0"/>
              <a:t> </a:t>
            </a:r>
            <a:r>
              <a:rPr lang="tr-TR" i="1" dirty="0" err="1"/>
              <a:t>influenzae</a:t>
            </a:r>
            <a:endParaRPr lang="tr-TR" dirty="0"/>
          </a:p>
          <a:p>
            <a:r>
              <a:rPr lang="tr-TR" dirty="0" err="1"/>
              <a:t>Anaerobes</a:t>
            </a:r>
            <a:endParaRPr lang="tr-TR" dirty="0"/>
          </a:p>
          <a:p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Enterobacteriaceae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err="1" smtClean="0"/>
              <a:t>Methicillin-sensitive</a:t>
            </a:r>
            <a:r>
              <a:rPr lang="tr-TR" dirty="0" smtClean="0"/>
              <a:t> </a:t>
            </a:r>
            <a:r>
              <a:rPr lang="tr-TR" dirty="0" err="1"/>
              <a:t>staphylococci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streptococci</a:t>
            </a:r>
            <a:r>
              <a:rPr lang="tr-TR" dirty="0"/>
              <a:t>, </a:t>
            </a:r>
            <a:r>
              <a:rPr lang="tr-TR" dirty="0" err="1"/>
              <a:t>including</a:t>
            </a:r>
            <a:r>
              <a:rPr lang="tr-TR" dirty="0"/>
              <a:t> </a:t>
            </a:r>
            <a:r>
              <a:rPr lang="tr-TR" i="1" dirty="0"/>
              <a:t>S. </a:t>
            </a:r>
            <a:r>
              <a:rPr lang="tr-TR" i="1" dirty="0" err="1"/>
              <a:t>pneumoniae</a:t>
            </a:r>
            <a:r>
              <a:rPr lang="tr-TR" dirty="0"/>
              <a:t> (</a:t>
            </a:r>
            <a:r>
              <a:rPr lang="tr-TR" dirty="0" err="1"/>
              <a:t>except</a:t>
            </a:r>
            <a:r>
              <a:rPr lang="tr-TR" dirty="0"/>
              <a:t> </a:t>
            </a:r>
            <a:r>
              <a:rPr lang="tr-TR" dirty="0" err="1"/>
              <a:t>possibly</a:t>
            </a:r>
            <a:r>
              <a:rPr lang="tr-TR" dirty="0"/>
              <a:t> </a:t>
            </a:r>
            <a:r>
              <a:rPr lang="tr-TR" dirty="0" err="1"/>
              <a:t>strains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reduced</a:t>
            </a:r>
            <a:r>
              <a:rPr lang="tr-TR" dirty="0"/>
              <a:t> </a:t>
            </a:r>
            <a:r>
              <a:rPr lang="tr-TR" dirty="0" err="1"/>
              <a:t>penicillin</a:t>
            </a:r>
            <a:r>
              <a:rPr lang="tr-TR" dirty="0"/>
              <a:t> </a:t>
            </a:r>
            <a:r>
              <a:rPr lang="tr-TR" dirty="0" err="1"/>
              <a:t>sensitivity</a:t>
            </a:r>
            <a:r>
              <a:rPr lang="tr-TR" dirty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00181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Carbapenem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dirty="0" err="1"/>
              <a:t>Imipenem</a:t>
            </a:r>
            <a:r>
              <a:rPr lang="en-US" altLang="tr-TR" b="1" dirty="0">
                <a:solidFill>
                  <a:srgbClr val="0033CC"/>
                </a:solidFill>
              </a:rPr>
              <a:t> </a:t>
            </a:r>
            <a:r>
              <a:rPr lang="en-US" altLang="tr-TR" dirty="0"/>
              <a:t>is inactivated by </a:t>
            </a:r>
            <a:r>
              <a:rPr lang="en-US" altLang="tr-TR" dirty="0" err="1" smtClean="0"/>
              <a:t>dehydropeptidases</a:t>
            </a:r>
            <a:r>
              <a:rPr lang="tr-TR" altLang="tr-TR" dirty="0" smtClean="0"/>
              <a:t> </a:t>
            </a:r>
            <a:r>
              <a:rPr lang="en-US" altLang="tr-TR" dirty="0" smtClean="0"/>
              <a:t>in </a:t>
            </a:r>
            <a:r>
              <a:rPr lang="en-US" altLang="tr-TR" dirty="0"/>
              <a:t>renal tubules, resulting in low urinary </a:t>
            </a:r>
            <a:r>
              <a:rPr lang="en-US" altLang="tr-TR" dirty="0" smtClean="0"/>
              <a:t>concentrations</a:t>
            </a:r>
            <a:r>
              <a:rPr lang="en-US" altLang="tr-TR" dirty="0"/>
              <a:t>. </a:t>
            </a:r>
            <a:endParaRPr lang="tr-TR" altLang="tr-TR" dirty="0" smtClean="0"/>
          </a:p>
          <a:p>
            <a:r>
              <a:rPr lang="tr-TR" altLang="tr-TR" dirty="0" smtClean="0"/>
              <a:t>I</a:t>
            </a:r>
            <a:r>
              <a:rPr lang="en-US" altLang="tr-TR" dirty="0" smtClean="0"/>
              <a:t>t </a:t>
            </a:r>
            <a:r>
              <a:rPr lang="en-US" altLang="tr-TR" dirty="0"/>
              <a:t>is administered </a:t>
            </a:r>
            <a:r>
              <a:rPr lang="en-US" altLang="tr-TR" dirty="0" smtClean="0"/>
              <a:t>together</a:t>
            </a:r>
            <a:r>
              <a:rPr lang="tr-TR" altLang="tr-TR" dirty="0" smtClean="0"/>
              <a:t> </a:t>
            </a:r>
            <a:r>
              <a:rPr lang="en-US" altLang="tr-TR" dirty="0" smtClean="0"/>
              <a:t>with </a:t>
            </a:r>
            <a:r>
              <a:rPr lang="en-US" altLang="tr-TR" dirty="0"/>
              <a:t>an inhibitor of renal </a:t>
            </a:r>
            <a:r>
              <a:rPr lang="tr-TR" altLang="tr-TR" dirty="0" smtClean="0"/>
              <a:t> d</a:t>
            </a:r>
            <a:r>
              <a:rPr lang="en-US" altLang="tr-TR" dirty="0" err="1" smtClean="0"/>
              <a:t>ehydropeptidase</a:t>
            </a:r>
            <a:r>
              <a:rPr lang="en-US" altLang="tr-TR" dirty="0"/>
              <a:t>, </a:t>
            </a:r>
            <a:r>
              <a:rPr lang="tr-TR" altLang="tr-TR" dirty="0" smtClean="0"/>
              <a:t> </a:t>
            </a:r>
            <a:r>
              <a:rPr lang="en-US" altLang="tr-TR" dirty="0" err="1" smtClean="0"/>
              <a:t>Cilastatin</a:t>
            </a:r>
            <a:r>
              <a:rPr lang="en-US" altLang="tr-TR" dirty="0"/>
              <a:t>, for clinical use</a:t>
            </a:r>
            <a:r>
              <a:rPr lang="en-US" altLang="tr-TR" dirty="0" smtClean="0"/>
              <a:t>.</a:t>
            </a:r>
            <a:endParaRPr lang="tr-TR" altLang="tr-TR" dirty="0" smtClean="0"/>
          </a:p>
          <a:p>
            <a:r>
              <a:rPr lang="tr-TR" altLang="tr-TR" dirty="0" smtClean="0">
                <a:solidFill>
                  <a:srgbClr val="FF3300"/>
                </a:solidFill>
              </a:rPr>
              <a:t>As </a:t>
            </a:r>
            <a:r>
              <a:rPr lang="en-US" altLang="tr-TR" dirty="0" smtClean="0">
                <a:solidFill>
                  <a:srgbClr val="FF3300"/>
                </a:solidFill>
              </a:rPr>
              <a:t>cleared </a:t>
            </a:r>
            <a:r>
              <a:rPr lang="en-US" altLang="tr-TR" dirty="0" err="1">
                <a:solidFill>
                  <a:srgbClr val="FF3300"/>
                </a:solidFill>
              </a:rPr>
              <a:t>renally</a:t>
            </a:r>
            <a:r>
              <a:rPr lang="en-US" altLang="tr-TR" dirty="0" smtClean="0">
                <a:solidFill>
                  <a:srgbClr val="FF3300"/>
                </a:solidFill>
              </a:rPr>
              <a:t>,</a:t>
            </a:r>
            <a:r>
              <a:rPr lang="tr-TR" altLang="tr-TR" dirty="0" smtClean="0">
                <a:solidFill>
                  <a:srgbClr val="FF3300"/>
                </a:solidFill>
              </a:rPr>
              <a:t> </a:t>
            </a:r>
            <a:r>
              <a:rPr lang="en-US" altLang="tr-TR" dirty="0" smtClean="0">
                <a:solidFill>
                  <a:srgbClr val="FF3300"/>
                </a:solidFill>
              </a:rPr>
              <a:t>and </a:t>
            </a:r>
            <a:r>
              <a:rPr lang="en-US" altLang="tr-TR" dirty="0">
                <a:solidFill>
                  <a:srgbClr val="FF3300"/>
                </a:solidFill>
              </a:rPr>
              <a:t>the dose must be reduced in patients with </a:t>
            </a:r>
            <a:r>
              <a:rPr lang="en-US" altLang="tr-TR" dirty="0" smtClean="0">
                <a:solidFill>
                  <a:srgbClr val="FF3300"/>
                </a:solidFill>
              </a:rPr>
              <a:t>renal</a:t>
            </a:r>
            <a:r>
              <a:rPr lang="tr-TR" altLang="tr-TR" dirty="0" smtClean="0">
                <a:solidFill>
                  <a:srgbClr val="FF3300"/>
                </a:solidFill>
              </a:rPr>
              <a:t> </a:t>
            </a:r>
            <a:r>
              <a:rPr lang="en-US" altLang="tr-TR" dirty="0" smtClean="0">
                <a:solidFill>
                  <a:srgbClr val="FF3300"/>
                </a:solidFill>
              </a:rPr>
              <a:t>insufficiency</a:t>
            </a:r>
            <a:r>
              <a:rPr lang="en-US" altLang="tr-TR" dirty="0">
                <a:solidFill>
                  <a:srgbClr val="FF3300"/>
                </a:solidFill>
              </a:rPr>
              <a:t>.</a:t>
            </a:r>
          </a:p>
          <a:p>
            <a:endParaRPr lang="en-US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42854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Carbapenem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i="1" dirty="0" smtClean="0">
                <a:solidFill>
                  <a:srgbClr val="0033CC"/>
                </a:solidFill>
              </a:rPr>
              <a:t>P</a:t>
            </a:r>
            <a:r>
              <a:rPr lang="en-US" altLang="tr-TR" i="1" dirty="0" err="1" smtClean="0">
                <a:solidFill>
                  <a:srgbClr val="0033CC"/>
                </a:solidFill>
              </a:rPr>
              <a:t>enetrate</a:t>
            </a:r>
            <a:r>
              <a:rPr lang="en-US" altLang="tr-TR" i="1" dirty="0" smtClean="0">
                <a:solidFill>
                  <a:srgbClr val="0033CC"/>
                </a:solidFill>
              </a:rPr>
              <a:t> </a:t>
            </a:r>
            <a:r>
              <a:rPr lang="en-US" altLang="tr-TR" i="1" dirty="0">
                <a:solidFill>
                  <a:srgbClr val="0033CC"/>
                </a:solidFill>
              </a:rPr>
              <a:t>body tissues and fluids well</a:t>
            </a:r>
            <a:r>
              <a:rPr lang="en-US" altLang="tr-TR" i="1" dirty="0" smtClean="0">
                <a:solidFill>
                  <a:srgbClr val="0033CC"/>
                </a:solidFill>
              </a:rPr>
              <a:t>,</a:t>
            </a:r>
            <a:r>
              <a:rPr lang="tr-TR" altLang="tr-TR" i="1" dirty="0" smtClean="0">
                <a:solidFill>
                  <a:srgbClr val="0033CC"/>
                </a:solidFill>
              </a:rPr>
              <a:t> </a:t>
            </a:r>
            <a:r>
              <a:rPr lang="en-US" altLang="tr-TR" i="1" dirty="0" smtClean="0">
                <a:solidFill>
                  <a:srgbClr val="0033CC"/>
                </a:solidFill>
              </a:rPr>
              <a:t>including </a:t>
            </a:r>
            <a:r>
              <a:rPr lang="en-US" altLang="tr-TR" i="1" dirty="0">
                <a:solidFill>
                  <a:srgbClr val="0033CC"/>
                </a:solidFill>
              </a:rPr>
              <a:t>the cerebrospinal </a:t>
            </a:r>
            <a:r>
              <a:rPr lang="en-US" altLang="tr-TR" i="1" dirty="0" smtClean="0">
                <a:solidFill>
                  <a:srgbClr val="0033CC"/>
                </a:solidFill>
              </a:rPr>
              <a:t>fluid</a:t>
            </a:r>
            <a:endParaRPr lang="tr-TR" altLang="tr-TR" i="1" dirty="0" smtClean="0">
              <a:solidFill>
                <a:srgbClr val="0033CC"/>
              </a:solidFill>
            </a:endParaRPr>
          </a:p>
          <a:p>
            <a:r>
              <a:rPr lang="en-US" dirty="0" err="1"/>
              <a:t>Imipenem</a:t>
            </a:r>
            <a:r>
              <a:rPr lang="en-US" dirty="0"/>
              <a:t> and </a:t>
            </a:r>
            <a:r>
              <a:rPr lang="en-US" dirty="0" err="1"/>
              <a:t>meropenem</a:t>
            </a:r>
            <a:r>
              <a:rPr lang="en-US" dirty="0"/>
              <a:t> penetrate into CSF when meninges are inflamed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err="1"/>
              <a:t>Meropenem</a:t>
            </a:r>
            <a:r>
              <a:rPr lang="en-US" dirty="0"/>
              <a:t> </a:t>
            </a:r>
            <a:r>
              <a:rPr lang="tr-TR" dirty="0" smtClean="0"/>
              <a:t>- </a:t>
            </a:r>
            <a:r>
              <a:rPr lang="en-US" dirty="0" smtClean="0"/>
              <a:t>gram-negative </a:t>
            </a:r>
            <a:r>
              <a:rPr lang="en-US" dirty="0"/>
              <a:t>bacillary </a:t>
            </a:r>
            <a:r>
              <a:rPr lang="en-US" dirty="0" smtClean="0"/>
              <a:t>meningitis</a:t>
            </a:r>
            <a:endParaRPr lang="tr-TR" dirty="0" smtClean="0"/>
          </a:p>
          <a:p>
            <a:r>
              <a:rPr lang="tr-TR" dirty="0" err="1" smtClean="0"/>
              <a:t>While</a:t>
            </a:r>
            <a:r>
              <a:rPr lang="tr-TR" dirty="0" smtClean="0"/>
              <a:t> i</a:t>
            </a:r>
            <a:r>
              <a:rPr lang="en-US" dirty="0" err="1" smtClean="0"/>
              <a:t>mipenem</a:t>
            </a:r>
            <a:r>
              <a:rPr lang="en-US" dirty="0" smtClean="0"/>
              <a:t> </a:t>
            </a:r>
            <a:r>
              <a:rPr lang="en-US" dirty="0"/>
              <a:t>is not used in meningitis </a:t>
            </a:r>
            <a:r>
              <a:rPr lang="tr-TR" dirty="0" smtClean="0"/>
              <a:t>– </a:t>
            </a:r>
            <a:r>
              <a:rPr lang="en-US" dirty="0" smtClean="0"/>
              <a:t>seizures</a:t>
            </a:r>
            <a:r>
              <a:rPr lang="tr-TR" dirty="0" smtClean="0"/>
              <a:t> (</a:t>
            </a:r>
            <a:r>
              <a:rPr lang="en-US" dirty="0"/>
              <a:t>CNS abnormalities </a:t>
            </a:r>
            <a:r>
              <a:rPr lang="tr-TR" dirty="0" smtClean="0"/>
              <a:t>/</a:t>
            </a:r>
            <a:r>
              <a:rPr lang="en-US" dirty="0" smtClean="0"/>
              <a:t>renal </a:t>
            </a:r>
            <a:r>
              <a:rPr lang="en-US" dirty="0"/>
              <a:t>insufficiency </a:t>
            </a:r>
            <a:r>
              <a:rPr lang="tr-TR" dirty="0" smtClean="0"/>
              <a:t>-</a:t>
            </a:r>
            <a:r>
              <a:rPr lang="en-US" dirty="0" smtClean="0"/>
              <a:t> </a:t>
            </a:r>
            <a:r>
              <a:rPr lang="en-US" dirty="0"/>
              <a:t>given inappropriately high </a:t>
            </a:r>
            <a:r>
              <a:rPr lang="en-US" dirty="0" smtClean="0"/>
              <a:t>doses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58730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Carbapenem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/>
              <a:t>I</a:t>
            </a:r>
            <a:r>
              <a:rPr lang="en-US" altLang="tr-TR" dirty="0" err="1" smtClean="0"/>
              <a:t>ndicated</a:t>
            </a:r>
            <a:r>
              <a:rPr lang="en-US" altLang="tr-TR" dirty="0" smtClean="0"/>
              <a:t> </a:t>
            </a:r>
            <a:r>
              <a:rPr lang="en-US" altLang="tr-TR" dirty="0"/>
              <a:t>for infections </a:t>
            </a:r>
            <a:r>
              <a:rPr lang="en-US" altLang="tr-TR" dirty="0" smtClean="0"/>
              <a:t>caused</a:t>
            </a:r>
            <a:r>
              <a:rPr lang="tr-TR" altLang="tr-TR" dirty="0" smtClean="0"/>
              <a:t> </a:t>
            </a:r>
            <a:r>
              <a:rPr lang="en-US" altLang="tr-TR" dirty="0" smtClean="0"/>
              <a:t>by </a:t>
            </a:r>
            <a:r>
              <a:rPr lang="en-US" altLang="tr-TR" dirty="0"/>
              <a:t>susceptible organisms, e.g. </a:t>
            </a:r>
            <a:r>
              <a:rPr lang="en-US" altLang="tr-TR" i="1" dirty="0"/>
              <a:t>P. aeruginosa</a:t>
            </a:r>
            <a:r>
              <a:rPr lang="en-US" altLang="tr-TR" dirty="0"/>
              <a:t>, </a:t>
            </a:r>
            <a:r>
              <a:rPr lang="en-US" altLang="tr-TR" dirty="0" smtClean="0"/>
              <a:t>which</a:t>
            </a:r>
            <a:r>
              <a:rPr lang="tr-TR" altLang="tr-TR" dirty="0" smtClean="0"/>
              <a:t> </a:t>
            </a:r>
            <a:r>
              <a:rPr lang="en-US" altLang="tr-TR" dirty="0" smtClean="0"/>
              <a:t>are </a:t>
            </a:r>
            <a:r>
              <a:rPr lang="en-US" altLang="tr-TR" dirty="0"/>
              <a:t>resistant to other available drugs and for </a:t>
            </a:r>
            <a:r>
              <a:rPr lang="en-US" altLang="tr-TR" dirty="0" smtClean="0"/>
              <a:t>the</a:t>
            </a:r>
            <a:r>
              <a:rPr lang="tr-TR" altLang="tr-TR" dirty="0" smtClean="0"/>
              <a:t> </a:t>
            </a:r>
            <a:r>
              <a:rPr lang="en-US" altLang="tr-TR" dirty="0" smtClean="0"/>
              <a:t>treatment </a:t>
            </a:r>
            <a:r>
              <a:rPr lang="en-US" altLang="tr-TR" dirty="0"/>
              <a:t>of mixed aerobic and </a:t>
            </a:r>
            <a:r>
              <a:rPr lang="en-US" altLang="tr-TR" dirty="0" smtClean="0"/>
              <a:t>anaerobic</a:t>
            </a:r>
            <a:r>
              <a:rPr lang="tr-TR" altLang="tr-TR" dirty="0" smtClean="0"/>
              <a:t> </a:t>
            </a:r>
            <a:r>
              <a:rPr lang="en-US" altLang="tr-TR" dirty="0" smtClean="0"/>
              <a:t>infections.</a:t>
            </a:r>
            <a:endParaRPr lang="tr-TR" altLang="tr-TR" dirty="0" smtClean="0"/>
          </a:p>
          <a:p>
            <a:r>
              <a:rPr lang="tr-TR" altLang="tr-TR" dirty="0" smtClean="0"/>
              <a:t>A</a:t>
            </a:r>
            <a:r>
              <a:rPr lang="en-US" altLang="tr-TR" dirty="0" err="1" smtClean="0"/>
              <a:t>ctive</a:t>
            </a:r>
            <a:r>
              <a:rPr lang="en-US" altLang="tr-TR" dirty="0" smtClean="0"/>
              <a:t> </a:t>
            </a:r>
            <a:r>
              <a:rPr lang="en-US" altLang="tr-TR" dirty="0"/>
              <a:t>against </a:t>
            </a:r>
            <a:r>
              <a:rPr lang="tr-TR" altLang="tr-TR" dirty="0" smtClean="0"/>
              <a:t> </a:t>
            </a:r>
            <a:r>
              <a:rPr lang="en-US" altLang="tr-TR" dirty="0" smtClean="0"/>
              <a:t>many </a:t>
            </a:r>
            <a:r>
              <a:rPr lang="en-US" altLang="tr-TR" dirty="0"/>
              <a:t>highly penicillin-resistant strains of </a:t>
            </a:r>
            <a:r>
              <a:rPr lang="en-US" altLang="tr-TR" dirty="0" smtClean="0"/>
              <a:t>pneumococci</a:t>
            </a:r>
            <a:r>
              <a:rPr lang="en-US" altLang="tr-TR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08140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Carbapenem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Adverse</a:t>
            </a:r>
            <a:r>
              <a:rPr lang="tr-TR" dirty="0" smtClean="0"/>
              <a:t> </a:t>
            </a:r>
            <a:r>
              <a:rPr lang="tr-TR" dirty="0" err="1" smtClean="0"/>
              <a:t>effects</a:t>
            </a:r>
            <a:endParaRPr lang="tr-TR" dirty="0" smtClean="0"/>
          </a:p>
          <a:p>
            <a:r>
              <a:rPr lang="tr-TR" altLang="tr-TR" dirty="0" smtClean="0"/>
              <a:t>N</a:t>
            </a:r>
            <a:r>
              <a:rPr lang="en-US" altLang="tr-TR" dirty="0" err="1" smtClean="0"/>
              <a:t>ausea</a:t>
            </a:r>
            <a:r>
              <a:rPr lang="en-US" altLang="tr-TR" dirty="0"/>
              <a:t>, vomiting, diarrhea, skin rashes, </a:t>
            </a:r>
            <a:r>
              <a:rPr lang="en-US" altLang="tr-TR" dirty="0" smtClean="0"/>
              <a:t>and</a:t>
            </a:r>
            <a:r>
              <a:rPr lang="tr-TR" altLang="tr-TR" dirty="0" smtClean="0"/>
              <a:t> </a:t>
            </a:r>
            <a:r>
              <a:rPr lang="en-US" altLang="tr-TR" dirty="0" smtClean="0"/>
              <a:t>reactions </a:t>
            </a:r>
            <a:r>
              <a:rPr lang="en-US" altLang="tr-TR" dirty="0"/>
              <a:t>at the infusion sites. </a:t>
            </a:r>
            <a:endParaRPr lang="tr-TR" altLang="tr-TR" dirty="0" smtClean="0"/>
          </a:p>
          <a:p>
            <a:r>
              <a:rPr lang="en-US" altLang="tr-TR" dirty="0" smtClean="0"/>
              <a:t>Excessive levels</a:t>
            </a:r>
            <a:r>
              <a:rPr lang="tr-TR" altLang="tr-TR" dirty="0" smtClean="0"/>
              <a:t>- (</a:t>
            </a:r>
            <a:r>
              <a:rPr lang="en-US" altLang="tr-TR" dirty="0" err="1" smtClean="0"/>
              <a:t>imipenem</a:t>
            </a:r>
            <a:r>
              <a:rPr lang="tr-TR" altLang="tr-TR" dirty="0" smtClean="0"/>
              <a:t>)</a:t>
            </a:r>
            <a:r>
              <a:rPr lang="en-US" altLang="tr-TR" dirty="0" smtClean="0"/>
              <a:t> </a:t>
            </a:r>
            <a:r>
              <a:rPr lang="tr-TR" altLang="tr-TR" dirty="0" smtClean="0"/>
              <a:t>-</a:t>
            </a:r>
            <a:r>
              <a:rPr lang="en-US" altLang="tr-TR" dirty="0" smtClean="0"/>
              <a:t> </a:t>
            </a:r>
            <a:r>
              <a:rPr lang="en-US" altLang="tr-TR" dirty="0"/>
              <a:t>renal </a:t>
            </a:r>
            <a:r>
              <a:rPr lang="en-US" altLang="tr-TR" dirty="0" smtClean="0"/>
              <a:t>failure</a:t>
            </a:r>
            <a:r>
              <a:rPr lang="tr-TR" altLang="tr-TR" dirty="0" smtClean="0"/>
              <a:t>-</a:t>
            </a:r>
            <a:r>
              <a:rPr lang="en-US" altLang="tr-TR" dirty="0" smtClean="0"/>
              <a:t>seizures</a:t>
            </a:r>
            <a:r>
              <a:rPr lang="en-US" altLang="tr-TR" dirty="0"/>
              <a:t>. </a:t>
            </a:r>
          </a:p>
          <a:p>
            <a:r>
              <a:rPr lang="tr-TR" altLang="tr-TR" dirty="0" smtClean="0"/>
              <a:t>A</a:t>
            </a:r>
            <a:r>
              <a:rPr lang="en-US" altLang="tr-TR" dirty="0" err="1" smtClean="0"/>
              <a:t>llergic</a:t>
            </a:r>
            <a:r>
              <a:rPr lang="tr-TR" altLang="tr-TR" dirty="0" smtClean="0"/>
              <a:t> </a:t>
            </a:r>
            <a:r>
              <a:rPr lang="en-US" altLang="tr-TR" dirty="0" err="1" smtClean="0"/>
              <a:t>penicillins</a:t>
            </a:r>
            <a:r>
              <a:rPr lang="tr-TR" altLang="tr-TR" dirty="0" smtClean="0"/>
              <a:t>-</a:t>
            </a:r>
            <a:r>
              <a:rPr lang="en-US" altLang="tr-TR" dirty="0" smtClean="0"/>
              <a:t> </a:t>
            </a:r>
            <a:r>
              <a:rPr lang="en-US" altLang="tr-TR" dirty="0" err="1"/>
              <a:t>carbapenems</a:t>
            </a:r>
            <a:r>
              <a:rPr lang="en-US" altLang="tr-TR" dirty="0"/>
              <a:t>. 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41598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Monobactams</a:t>
            </a:r>
            <a:r>
              <a:rPr lang="tr-TR" dirty="0" smtClean="0"/>
              <a:t>- </a:t>
            </a:r>
            <a:r>
              <a:rPr lang="tr-TR" dirty="0" err="1" smtClean="0"/>
              <a:t>Monocyclic</a:t>
            </a:r>
            <a:r>
              <a:rPr lang="tr-TR" dirty="0" smtClean="0"/>
              <a:t> </a:t>
            </a:r>
            <a:r>
              <a:rPr lang="tr-TR" dirty="0" err="1" smtClean="0"/>
              <a:t>betalactams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Parenteral</a:t>
            </a:r>
            <a:r>
              <a:rPr lang="tr-TR" dirty="0" smtClean="0"/>
              <a:t> </a:t>
            </a:r>
            <a:r>
              <a:rPr lang="el-GR" dirty="0"/>
              <a:t>β-</a:t>
            </a:r>
            <a:r>
              <a:rPr lang="tr-TR" dirty="0" err="1"/>
              <a:t>lactam</a:t>
            </a:r>
            <a:r>
              <a:rPr lang="tr-TR" dirty="0"/>
              <a:t> </a:t>
            </a:r>
            <a:r>
              <a:rPr lang="tr-TR" dirty="0" err="1"/>
              <a:t>bactericidal</a:t>
            </a:r>
            <a:r>
              <a:rPr lang="tr-TR" dirty="0"/>
              <a:t> </a:t>
            </a:r>
            <a:r>
              <a:rPr lang="tr-TR" dirty="0" err="1"/>
              <a:t>antibiotics</a:t>
            </a:r>
            <a:r>
              <a:rPr lang="tr-TR" dirty="0"/>
              <a:t>.</a:t>
            </a:r>
          </a:p>
          <a:p>
            <a:r>
              <a:rPr lang="tr-TR" b="1" dirty="0" err="1"/>
              <a:t>Aztreonam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/>
              <a:t>A</a:t>
            </a:r>
            <a:r>
              <a:rPr lang="tr-TR" dirty="0" smtClean="0"/>
              <a:t>ctive - </a:t>
            </a:r>
            <a:r>
              <a:rPr lang="tr-TR" dirty="0" err="1" smtClean="0"/>
              <a:t>Enterobacteriaceae</a:t>
            </a:r>
            <a:r>
              <a:rPr lang="tr-TR" dirty="0" smtClean="0"/>
              <a:t> (do </a:t>
            </a:r>
            <a:r>
              <a:rPr lang="tr-TR" dirty="0"/>
              <a:t>not </a:t>
            </a:r>
            <a:r>
              <a:rPr lang="tr-TR" dirty="0" err="1"/>
              <a:t>produce</a:t>
            </a:r>
            <a:r>
              <a:rPr lang="tr-TR" dirty="0"/>
              <a:t> </a:t>
            </a:r>
            <a:r>
              <a:rPr lang="tr-TR" dirty="0" err="1"/>
              <a:t>ampC</a:t>
            </a:r>
            <a:r>
              <a:rPr lang="tr-TR" dirty="0"/>
              <a:t> </a:t>
            </a:r>
            <a:r>
              <a:rPr lang="el-GR" dirty="0"/>
              <a:t>β-</a:t>
            </a:r>
            <a:r>
              <a:rPr lang="tr-TR" dirty="0" err="1"/>
              <a:t>lactamase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extended-spectrum</a:t>
            </a:r>
            <a:r>
              <a:rPr lang="tr-TR" dirty="0"/>
              <a:t> </a:t>
            </a:r>
            <a:r>
              <a:rPr lang="el-GR" dirty="0"/>
              <a:t>β-</a:t>
            </a:r>
            <a:r>
              <a:rPr lang="tr-TR" dirty="0" err="1"/>
              <a:t>lactamase</a:t>
            </a:r>
            <a:r>
              <a:rPr lang="tr-TR" dirty="0"/>
              <a:t> (ESBL)</a:t>
            </a:r>
          </a:p>
          <a:p>
            <a:r>
              <a:rPr lang="tr-TR" i="1" dirty="0" err="1"/>
              <a:t>Pseudomonas</a:t>
            </a:r>
            <a:r>
              <a:rPr lang="tr-TR" i="1" dirty="0"/>
              <a:t> </a:t>
            </a:r>
            <a:r>
              <a:rPr lang="tr-TR" i="1" dirty="0" err="1" smtClean="0"/>
              <a:t>aeruginosa</a:t>
            </a:r>
            <a:endParaRPr lang="tr-TR" i="1" dirty="0" smtClean="0"/>
          </a:p>
          <a:p>
            <a:endParaRPr lang="tr-TR" dirty="0"/>
          </a:p>
          <a:p>
            <a:r>
              <a:rPr lang="tr-TR" dirty="0" err="1"/>
              <a:t>Aztreonam</a:t>
            </a:r>
            <a:r>
              <a:rPr lang="tr-TR" dirty="0"/>
              <a:t> is not </a:t>
            </a:r>
            <a:r>
              <a:rPr lang="tr-TR" dirty="0" err="1"/>
              <a:t>active</a:t>
            </a:r>
            <a:r>
              <a:rPr lang="tr-TR" dirty="0"/>
              <a:t> </a:t>
            </a:r>
            <a:r>
              <a:rPr lang="tr-TR" dirty="0" smtClean="0"/>
              <a:t>- </a:t>
            </a:r>
            <a:r>
              <a:rPr lang="tr-TR" dirty="0" err="1" smtClean="0"/>
              <a:t>anaerobes</a:t>
            </a:r>
            <a:r>
              <a:rPr lang="tr-TR" dirty="0"/>
              <a:t>. </a:t>
            </a:r>
          </a:p>
          <a:p>
            <a:r>
              <a:rPr lang="tr-TR" dirty="0" smtClean="0"/>
              <a:t>Gram-</a:t>
            </a:r>
            <a:r>
              <a:rPr lang="tr-TR" dirty="0" err="1" smtClean="0"/>
              <a:t>positive</a:t>
            </a:r>
            <a:r>
              <a:rPr lang="tr-TR" dirty="0" smtClean="0"/>
              <a:t> </a:t>
            </a:r>
            <a:r>
              <a:rPr lang="tr-TR" dirty="0" err="1"/>
              <a:t>bacteria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resistant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 smtClean="0"/>
              <a:t>aztreonam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386" y="134937"/>
            <a:ext cx="2624137" cy="259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197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Acts</a:t>
            </a:r>
            <a:r>
              <a:rPr lang="tr-TR" dirty="0" smtClean="0"/>
              <a:t> </a:t>
            </a:r>
            <a:r>
              <a:rPr lang="tr-TR" dirty="0" err="1"/>
              <a:t>synergistically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aminoglycosides</a:t>
            </a:r>
            <a:r>
              <a:rPr lang="tr-TR" dirty="0"/>
              <a:t>.</a:t>
            </a:r>
          </a:p>
          <a:p>
            <a:r>
              <a:rPr lang="tr-TR" dirty="0" err="1" smtClean="0"/>
              <a:t>Metabolic</a:t>
            </a:r>
            <a:r>
              <a:rPr lang="tr-TR" dirty="0" smtClean="0"/>
              <a:t> </a:t>
            </a:r>
            <a:r>
              <a:rPr lang="tr-TR" dirty="0" err="1"/>
              <a:t>products</a:t>
            </a:r>
            <a:r>
              <a:rPr lang="tr-TR" dirty="0"/>
              <a:t> </a:t>
            </a:r>
            <a:r>
              <a:rPr lang="tr-TR" dirty="0" err="1" smtClean="0"/>
              <a:t>differ</a:t>
            </a:r>
            <a:r>
              <a:rPr lang="tr-TR" dirty="0" smtClean="0"/>
              <a:t> (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/>
              <a:t>those</a:t>
            </a:r>
            <a:r>
              <a:rPr lang="tr-TR" dirty="0"/>
              <a:t> of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el-GR" dirty="0"/>
              <a:t>β-</a:t>
            </a:r>
            <a:r>
              <a:rPr lang="tr-TR" dirty="0" err="1" smtClean="0"/>
              <a:t>lactams</a:t>
            </a:r>
            <a:r>
              <a:rPr lang="tr-TR" dirty="0" smtClean="0"/>
              <a:t>)- </a:t>
            </a:r>
            <a:r>
              <a:rPr lang="tr-TR" dirty="0" err="1" smtClean="0"/>
              <a:t>cross-hypersensitivity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unlikely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Mainly</a:t>
            </a:r>
            <a:r>
              <a:rPr lang="tr-TR" dirty="0" smtClean="0"/>
              <a:t>- severe </a:t>
            </a:r>
            <a:r>
              <a:rPr lang="tr-TR" dirty="0" err="1"/>
              <a:t>aerobic</a:t>
            </a:r>
            <a:r>
              <a:rPr lang="tr-TR" dirty="0"/>
              <a:t> gram-</a:t>
            </a:r>
            <a:r>
              <a:rPr lang="tr-TR" dirty="0" err="1"/>
              <a:t>negative</a:t>
            </a:r>
            <a:r>
              <a:rPr lang="tr-TR" dirty="0"/>
              <a:t> </a:t>
            </a:r>
            <a:r>
              <a:rPr lang="tr-TR" dirty="0" err="1"/>
              <a:t>bacillary</a:t>
            </a:r>
            <a:r>
              <a:rPr lang="tr-TR" dirty="0"/>
              <a:t> </a:t>
            </a:r>
            <a:r>
              <a:rPr lang="tr-TR" dirty="0" err="1" smtClean="0"/>
              <a:t>infections</a:t>
            </a:r>
            <a:endParaRPr lang="tr-TR" dirty="0" smtClean="0"/>
          </a:p>
          <a:p>
            <a:r>
              <a:rPr lang="tr-TR" dirty="0"/>
              <a:t>(</a:t>
            </a:r>
            <a:r>
              <a:rPr lang="tr-TR" dirty="0" err="1" smtClean="0"/>
              <a:t>meningitis</a:t>
            </a:r>
            <a:r>
              <a:rPr lang="tr-TR" dirty="0"/>
              <a:t>, </a:t>
            </a:r>
            <a:r>
              <a:rPr lang="el-GR" dirty="0" smtClean="0"/>
              <a:t>β-</a:t>
            </a:r>
            <a:r>
              <a:rPr lang="tr-TR" dirty="0" err="1"/>
              <a:t>lactam</a:t>
            </a:r>
            <a:r>
              <a:rPr lang="tr-TR" dirty="0"/>
              <a:t> </a:t>
            </a:r>
            <a:r>
              <a:rPr lang="tr-TR" dirty="0" err="1" smtClean="0"/>
              <a:t>allergy</a:t>
            </a:r>
            <a:r>
              <a:rPr lang="tr-TR" dirty="0" smtClean="0"/>
              <a:t> </a:t>
            </a:r>
            <a:r>
              <a:rPr lang="tr-TR" dirty="0" err="1" smtClean="0"/>
              <a:t>patients</a:t>
            </a:r>
            <a:r>
              <a:rPr lang="tr-TR" dirty="0" smtClean="0"/>
              <a:t>-</a:t>
            </a:r>
            <a:r>
              <a:rPr lang="en-US" altLang="tr-TR" dirty="0">
                <a:solidFill>
                  <a:srgbClr val="FF3300"/>
                </a:solidFill>
              </a:rPr>
              <a:t> Penicillin-allergic patients tolerate </a:t>
            </a:r>
            <a:r>
              <a:rPr lang="en-US" altLang="tr-TR" dirty="0" err="1">
                <a:solidFill>
                  <a:srgbClr val="FF3300"/>
                </a:solidFill>
              </a:rPr>
              <a:t>aztreonam</a:t>
            </a:r>
            <a:r>
              <a:rPr lang="en-US" altLang="tr-TR" dirty="0">
                <a:solidFill>
                  <a:srgbClr val="FF3300"/>
                </a:solidFill>
              </a:rPr>
              <a:t> </a:t>
            </a:r>
            <a:r>
              <a:rPr lang="en-US" altLang="tr-TR" dirty="0" smtClean="0">
                <a:solidFill>
                  <a:srgbClr val="FF3300"/>
                </a:solidFill>
              </a:rPr>
              <a:t>without </a:t>
            </a:r>
            <a:r>
              <a:rPr lang="en-US" altLang="tr-TR" dirty="0">
                <a:solidFill>
                  <a:srgbClr val="FF3300"/>
                </a:solidFill>
              </a:rPr>
              <a:t>reaction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Dose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reduced</a:t>
            </a:r>
            <a:r>
              <a:rPr lang="tr-TR" dirty="0"/>
              <a:t> in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failure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6973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437493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β-lactamase inhibitors have been developed to conserve the activity and extend the spectrum of any accompanying β-lactam drug against β-lactamase–producing microorganisms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err="1"/>
              <a:t>side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 of </a:t>
            </a:r>
            <a:r>
              <a:rPr lang="el-GR" dirty="0"/>
              <a:t>β-</a:t>
            </a:r>
            <a:r>
              <a:rPr lang="tr-TR" dirty="0" err="1"/>
              <a:t>lactam</a:t>
            </a:r>
            <a:r>
              <a:rPr lang="tr-TR" dirty="0"/>
              <a:t>/</a:t>
            </a:r>
            <a:r>
              <a:rPr lang="el-GR" dirty="0"/>
              <a:t>β-</a:t>
            </a:r>
            <a:r>
              <a:rPr lang="tr-TR" dirty="0" err="1"/>
              <a:t>lactamase</a:t>
            </a:r>
            <a:r>
              <a:rPr lang="tr-TR" dirty="0"/>
              <a:t> </a:t>
            </a:r>
            <a:r>
              <a:rPr lang="tr-TR" dirty="0" err="1"/>
              <a:t>inhibitor</a:t>
            </a:r>
            <a:r>
              <a:rPr lang="tr-TR" dirty="0"/>
              <a:t> </a:t>
            </a:r>
            <a:r>
              <a:rPr lang="tr-TR" dirty="0" err="1"/>
              <a:t>combinations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</a:t>
            </a:r>
            <a:r>
              <a:rPr lang="tr-TR" dirty="0" err="1"/>
              <a:t>diarrhea</a:t>
            </a:r>
            <a:r>
              <a:rPr lang="tr-TR" dirty="0"/>
              <a:t>, </a:t>
            </a:r>
            <a:r>
              <a:rPr lang="tr-TR" dirty="0" err="1"/>
              <a:t>elevated</a:t>
            </a:r>
            <a:r>
              <a:rPr lang="tr-TR" dirty="0"/>
              <a:t> </a:t>
            </a:r>
            <a:r>
              <a:rPr lang="tr-TR" dirty="0" err="1"/>
              <a:t>liver</a:t>
            </a:r>
            <a:r>
              <a:rPr lang="tr-TR" dirty="0"/>
              <a:t> </a:t>
            </a:r>
            <a:r>
              <a:rPr lang="tr-TR" dirty="0" err="1"/>
              <a:t>enzyme</a:t>
            </a:r>
            <a:r>
              <a:rPr lang="tr-TR" dirty="0"/>
              <a:t> </a:t>
            </a:r>
            <a:r>
              <a:rPr lang="tr-TR" dirty="0" err="1"/>
              <a:t>levels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rashes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596982"/>
            <a:ext cx="46863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4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History-3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</a:t>
            </a:r>
            <a:r>
              <a:rPr lang="en-US" dirty="0" err="1" smtClean="0"/>
              <a:t>ra</a:t>
            </a:r>
            <a:r>
              <a:rPr lang="en-US" dirty="0" smtClean="0"/>
              <a:t> of antimicrobial chemotherapy</a:t>
            </a:r>
            <a:r>
              <a:rPr lang="tr-TR" dirty="0" smtClean="0"/>
              <a:t>-</a:t>
            </a:r>
            <a:r>
              <a:rPr lang="en-US" dirty="0" smtClean="0"/>
              <a:t> World War II</a:t>
            </a:r>
            <a:r>
              <a:rPr lang="tr-TR" dirty="0" smtClean="0"/>
              <a:t>- </a:t>
            </a:r>
            <a:r>
              <a:rPr lang="tr-TR" dirty="0" err="1" smtClean="0"/>
              <a:t>saving</a:t>
            </a:r>
            <a:r>
              <a:rPr lang="tr-TR" dirty="0" smtClean="0"/>
              <a:t> </a:t>
            </a:r>
            <a:r>
              <a:rPr lang="tr-TR" dirty="0" err="1" smtClean="0"/>
              <a:t>lives</a:t>
            </a:r>
            <a:r>
              <a:rPr lang="tr-TR" dirty="0" smtClean="0"/>
              <a:t> of 12-15%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1935</a:t>
            </a:r>
            <a:r>
              <a:rPr lang="tr-TR" dirty="0" smtClean="0"/>
              <a:t>-</a:t>
            </a:r>
            <a:r>
              <a:rPr lang="en-US" dirty="0" smtClean="0"/>
              <a:t> </a:t>
            </a:r>
            <a:r>
              <a:rPr lang="tr-TR" dirty="0" smtClean="0"/>
              <a:t>S</a:t>
            </a:r>
            <a:r>
              <a:rPr lang="en-US" dirty="0" err="1" smtClean="0"/>
              <a:t>ulfonamides</a:t>
            </a:r>
            <a:r>
              <a:rPr lang="tr-TR" dirty="0" smtClean="0"/>
              <a:t>-</a:t>
            </a:r>
            <a:r>
              <a:rPr lang="en-US" dirty="0" smtClean="0"/>
              <a:t> Domagk and other researchers.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21908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Side </a:t>
            </a:r>
            <a:r>
              <a:rPr lang="tr-TR" dirty="0" err="1"/>
              <a:t>effects</a:t>
            </a:r>
            <a:r>
              <a:rPr lang="tr-TR" dirty="0"/>
              <a:t> of </a:t>
            </a:r>
            <a:r>
              <a:rPr lang="el-GR" dirty="0"/>
              <a:t>β-</a:t>
            </a:r>
            <a:r>
              <a:rPr lang="tr-TR" dirty="0" err="1"/>
              <a:t>lactam</a:t>
            </a:r>
            <a:r>
              <a:rPr lang="tr-TR" dirty="0"/>
              <a:t>/</a:t>
            </a:r>
            <a:r>
              <a:rPr lang="el-GR" dirty="0"/>
              <a:t>β-</a:t>
            </a:r>
            <a:r>
              <a:rPr lang="tr-TR" dirty="0" err="1"/>
              <a:t>lactamase</a:t>
            </a:r>
            <a:r>
              <a:rPr lang="tr-TR" dirty="0"/>
              <a:t> </a:t>
            </a:r>
            <a:r>
              <a:rPr lang="tr-TR" dirty="0" err="1"/>
              <a:t>inhibitor</a:t>
            </a:r>
            <a:r>
              <a:rPr lang="tr-TR" dirty="0"/>
              <a:t> </a:t>
            </a:r>
            <a:r>
              <a:rPr lang="tr-TR" dirty="0" err="1"/>
              <a:t>combinations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</a:t>
            </a:r>
            <a:r>
              <a:rPr lang="tr-TR" dirty="0" err="1"/>
              <a:t>diarrhea</a:t>
            </a:r>
            <a:r>
              <a:rPr lang="tr-TR" dirty="0"/>
              <a:t>, </a:t>
            </a:r>
            <a:r>
              <a:rPr lang="tr-TR" dirty="0" err="1"/>
              <a:t>elevated</a:t>
            </a:r>
            <a:r>
              <a:rPr lang="tr-TR" dirty="0"/>
              <a:t> </a:t>
            </a:r>
            <a:r>
              <a:rPr lang="tr-TR" dirty="0" err="1"/>
              <a:t>liver</a:t>
            </a:r>
            <a:r>
              <a:rPr lang="tr-TR" dirty="0"/>
              <a:t> </a:t>
            </a:r>
            <a:r>
              <a:rPr lang="tr-TR" dirty="0" err="1"/>
              <a:t>enzyme</a:t>
            </a:r>
            <a:r>
              <a:rPr lang="tr-TR" dirty="0"/>
              <a:t> </a:t>
            </a:r>
            <a:r>
              <a:rPr lang="tr-TR" dirty="0" err="1"/>
              <a:t>levels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rashes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136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History-4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Selman </a:t>
            </a:r>
            <a:r>
              <a:rPr lang="tr-TR" dirty="0" err="1" smtClean="0"/>
              <a:t>Waksman</a:t>
            </a:r>
            <a:r>
              <a:rPr lang="tr-TR" dirty="0" smtClean="0"/>
              <a:t> - </a:t>
            </a:r>
            <a:r>
              <a:rPr lang="tr-TR" dirty="0" err="1" smtClean="0"/>
              <a:t>Streptomycin</a:t>
            </a:r>
            <a:r>
              <a:rPr lang="tr-TR" dirty="0" smtClean="0"/>
              <a:t> (1943) </a:t>
            </a:r>
          </a:p>
          <a:p>
            <a:r>
              <a:rPr lang="tr-TR" dirty="0" smtClean="0"/>
              <a:t>Gram-</a:t>
            </a:r>
            <a:r>
              <a:rPr lang="tr-TR" dirty="0" err="1" smtClean="0"/>
              <a:t>negatives</a:t>
            </a:r>
            <a:r>
              <a:rPr lang="tr-TR" dirty="0" smtClean="0"/>
              <a:t> –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antibiotic</a:t>
            </a:r>
            <a:r>
              <a:rPr lang="tr-TR" dirty="0" smtClean="0"/>
              <a:t> </a:t>
            </a:r>
            <a:r>
              <a:rPr lang="tr-TR" dirty="0" err="1" smtClean="0"/>
              <a:t>active</a:t>
            </a:r>
            <a:r>
              <a:rPr lang="tr-TR" dirty="0" smtClean="0"/>
              <a:t> </a:t>
            </a:r>
            <a:r>
              <a:rPr lang="tr-TR" dirty="0" err="1" smtClean="0"/>
              <a:t>against</a:t>
            </a:r>
            <a:r>
              <a:rPr lang="tr-TR" dirty="0" smtClean="0"/>
              <a:t> </a:t>
            </a:r>
            <a:r>
              <a:rPr lang="tr-TR" dirty="0" err="1" smtClean="0"/>
              <a:t>Mycobacterium</a:t>
            </a:r>
            <a:r>
              <a:rPr lang="tr-TR" dirty="0" smtClean="0"/>
              <a:t> </a:t>
            </a:r>
            <a:r>
              <a:rPr lang="tr-TR" dirty="0" err="1" smtClean="0"/>
              <a:t>tuberculosis</a:t>
            </a:r>
            <a:endParaRPr lang="tr-TR" dirty="0" smtClean="0"/>
          </a:p>
          <a:p>
            <a:r>
              <a:rPr lang="tr-TR" dirty="0" err="1" smtClean="0"/>
              <a:t>Extracted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Streptomyces</a:t>
            </a:r>
            <a:r>
              <a:rPr lang="tr-TR" dirty="0" smtClean="0"/>
              <a:t> – 20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antibiotics</a:t>
            </a:r>
            <a:r>
              <a:rPr lang="tr-TR" dirty="0" smtClean="0"/>
              <a:t>, </a:t>
            </a:r>
            <a:r>
              <a:rPr lang="tr-TR" dirty="0" err="1" smtClean="0"/>
              <a:t>incl</a:t>
            </a:r>
            <a:r>
              <a:rPr lang="tr-TR" dirty="0" smtClean="0"/>
              <a:t>. </a:t>
            </a:r>
            <a:r>
              <a:rPr lang="tr-TR" dirty="0" err="1" smtClean="0"/>
              <a:t>neomycin</a:t>
            </a:r>
            <a:r>
              <a:rPr lang="tr-TR" dirty="0" smtClean="0"/>
              <a:t>, </a:t>
            </a:r>
            <a:r>
              <a:rPr lang="tr-TR" dirty="0" err="1" smtClean="0"/>
              <a:t>actinomycin</a:t>
            </a:r>
            <a:r>
              <a:rPr lang="tr-TR" dirty="0" smtClean="0"/>
              <a:t> </a:t>
            </a:r>
          </a:p>
          <a:p>
            <a:r>
              <a:rPr lang="tr-TR" dirty="0" smtClean="0"/>
              <a:t>Nobel prize 1952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313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6" descr="http://evolutionmedicine.files.wordpress.com/2011/08/screen-shot-2011-08-23-at-1-22-41-pm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69"/>
          <a:stretch/>
        </p:blipFill>
        <p:spPr bwMode="auto">
          <a:xfrm>
            <a:off x="1181101" y="365125"/>
            <a:ext cx="8734425" cy="26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6625595" y="3011891"/>
            <a:ext cx="7704137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baseline="0" dirty="0" smtClean="0">
                <a:solidFill>
                  <a:srgbClr val="0070C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pPr>
              <a:defRPr/>
            </a:pPr>
            <a:r>
              <a:rPr lang="en-GB" dirty="0" err="1" smtClean="0"/>
              <a:t>Clatworthy</a:t>
            </a:r>
            <a:r>
              <a:rPr lang="en-GB" dirty="0" smtClean="0"/>
              <a:t> </a:t>
            </a:r>
            <a:r>
              <a:rPr lang="en-GB" i="1" dirty="0"/>
              <a:t>et al. </a:t>
            </a:r>
            <a:r>
              <a:rPr lang="en-GB" dirty="0"/>
              <a:t>2007 Nat </a:t>
            </a:r>
            <a:r>
              <a:rPr lang="en-GB" dirty="0" err="1"/>
              <a:t>Chem</a:t>
            </a:r>
            <a:r>
              <a:rPr lang="en-GB" dirty="0"/>
              <a:t> </a:t>
            </a:r>
            <a:r>
              <a:rPr lang="en-GB" dirty="0" err="1"/>
              <a:t>Biol</a:t>
            </a:r>
            <a:r>
              <a:rPr lang="en-GB" dirty="0"/>
              <a:t> 3, 541-8</a:t>
            </a:r>
            <a:endParaRPr lang="en-US" dirty="0"/>
          </a:p>
        </p:txBody>
      </p:sp>
      <p:pic>
        <p:nvPicPr>
          <p:cNvPr id="6" name="Picture 2" descr="http://static2.businessinsider.com/image/50ec315869bedde35a000023-1224-458/screen%20shot%202013-01-08%20at%209.32.34%20am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t="10459" r="1116"/>
          <a:stretch/>
        </p:blipFill>
        <p:spPr bwMode="auto">
          <a:xfrm>
            <a:off x="838200" y="3632950"/>
            <a:ext cx="9077326" cy="31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304260" y="6547554"/>
            <a:ext cx="3108435" cy="25465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000" dirty="0" smtClean="0"/>
              <a:t>World </a:t>
            </a:r>
            <a:r>
              <a:rPr lang="en-GB" sz="1000" dirty="0"/>
              <a:t>Economic Forum, Global Risk Report 2013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6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antibiotic therapy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Targeted – based on sensitivity tests </a:t>
            </a:r>
            <a:endParaRPr lang="tr-TR" dirty="0" smtClean="0"/>
          </a:p>
          <a:p>
            <a:r>
              <a:rPr lang="en-US" dirty="0" smtClean="0"/>
              <a:t>Empiric – based on the symptoms and habits – knowledge of local epidemiological data </a:t>
            </a:r>
            <a:endParaRPr lang="tr-TR" dirty="0" smtClean="0"/>
          </a:p>
          <a:p>
            <a:r>
              <a:rPr lang="en-US" dirty="0" err="1" smtClean="0"/>
              <a:t>Profilactic</a:t>
            </a:r>
            <a:r>
              <a:rPr lang="en-US" dirty="0" smtClean="0"/>
              <a:t> – e.g. intestinal operation, </a:t>
            </a:r>
            <a:r>
              <a:rPr lang="en-US" dirty="0" err="1" smtClean="0"/>
              <a:t>dentical</a:t>
            </a:r>
            <a:r>
              <a:rPr lang="en-US" dirty="0" smtClean="0"/>
              <a:t> surgery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3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1869</Words>
  <Application>Microsoft Office PowerPoint</Application>
  <PresentationFormat>Geniş ekran</PresentationFormat>
  <Paragraphs>329</Paragraphs>
  <Slides>60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Teması</vt:lpstr>
      <vt:lpstr>Week-4 Antimicrobial Therapy Beta lactams</vt:lpstr>
      <vt:lpstr>Terminology</vt:lpstr>
      <vt:lpstr>PowerPoint Sunusu</vt:lpstr>
      <vt:lpstr>History-1</vt:lpstr>
      <vt:lpstr>History-2</vt:lpstr>
      <vt:lpstr>History-3</vt:lpstr>
      <vt:lpstr>History-4</vt:lpstr>
      <vt:lpstr>PowerPoint Sunusu</vt:lpstr>
      <vt:lpstr>Types of antibiotic therapy </vt:lpstr>
      <vt:lpstr>Selecting an Antimicrobial</vt:lpstr>
      <vt:lpstr>PowerPoint Sunusu</vt:lpstr>
      <vt:lpstr>Classification of antimicrobials</vt:lpstr>
      <vt:lpstr>Spectrum of activity</vt:lpstr>
      <vt:lpstr>Effect on Bacteria</vt:lpstr>
      <vt:lpstr>Effect on Bacteria</vt:lpstr>
      <vt:lpstr>PowerPoint Sunusu</vt:lpstr>
      <vt:lpstr>Mode of Action</vt:lpstr>
      <vt:lpstr>Inhibition of cell Wall synthesis</vt:lpstr>
      <vt:lpstr>PowerPoint Sunusu</vt:lpstr>
      <vt:lpstr>Beta Lactam Antibiotics</vt:lpstr>
      <vt:lpstr>PowerPoint Sunusu</vt:lpstr>
      <vt:lpstr>β-lactamases</vt:lpstr>
      <vt:lpstr>Beta Lactam Antibiotics</vt:lpstr>
      <vt:lpstr>Beta Lactam Antibiotics</vt:lpstr>
      <vt:lpstr>PowerPoint Sunusu</vt:lpstr>
      <vt:lpstr>PowerPoint Sunusu</vt:lpstr>
      <vt:lpstr>Uses of beta lactams in veterinary medicine</vt:lpstr>
      <vt:lpstr>Penicillin</vt:lpstr>
      <vt:lpstr>PowerPoint Sunusu</vt:lpstr>
      <vt:lpstr>PowerPoint Sunusu</vt:lpstr>
      <vt:lpstr>Classification</vt:lpstr>
      <vt:lpstr>PowerPoint Sunusu</vt:lpstr>
      <vt:lpstr>Narrow-spectrum β-Lactamase–sensitive Penicillins</vt:lpstr>
      <vt:lpstr>Broad-spectrum β-Lactamase–sensitive Penicillins</vt:lpstr>
      <vt:lpstr>Synergistic association with β-lactamase inhibitors- POTENCIATED PENICILLINS</vt:lpstr>
      <vt:lpstr>Broad-spectrum β-Lactamase–sensitive Penicillins with Extended Spectra</vt:lpstr>
      <vt:lpstr>Narrow-spectrum β-Lactamase–resistant Penicillins</vt:lpstr>
      <vt:lpstr>Carbapenems</vt:lpstr>
      <vt:lpstr>PowerPoint Sunusu</vt:lpstr>
      <vt:lpstr>Adverse Effects and Toxicity</vt:lpstr>
      <vt:lpstr>Caution </vt:lpstr>
      <vt:lpstr>Therapeutic Use</vt:lpstr>
      <vt:lpstr>Penicillin withdrawal</vt:lpstr>
      <vt:lpstr>Cephalosporin </vt:lpstr>
      <vt:lpstr>PowerPoint Sunusu</vt:lpstr>
      <vt:lpstr>Cephalosporins</vt:lpstr>
      <vt:lpstr>Cephalosporins</vt:lpstr>
      <vt:lpstr>PowerPoint Sunusu</vt:lpstr>
      <vt:lpstr>PowerPoint Sunusu</vt:lpstr>
      <vt:lpstr>PowerPoint Sunusu</vt:lpstr>
      <vt:lpstr>PowerPoint Sunusu</vt:lpstr>
      <vt:lpstr>Carbapenem</vt:lpstr>
      <vt:lpstr>Carbapenem</vt:lpstr>
      <vt:lpstr>Carbapenem</vt:lpstr>
      <vt:lpstr>Carbapenem</vt:lpstr>
      <vt:lpstr>Carbapenem</vt:lpstr>
      <vt:lpstr>Monobactams- Monocyclic betalactams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begüm yurdakök</dc:creator>
  <cp:lastModifiedBy>begüm yurdakök</cp:lastModifiedBy>
  <cp:revision>33</cp:revision>
  <dcterms:created xsi:type="dcterms:W3CDTF">2018-02-27T06:44:55Z</dcterms:created>
  <dcterms:modified xsi:type="dcterms:W3CDTF">2018-03-06T07:53:49Z</dcterms:modified>
</cp:coreProperties>
</file>